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1"/>
  </p:notesMasterIdLst>
  <p:handoutMasterIdLst>
    <p:handoutMasterId r:id="rId32"/>
  </p:handoutMasterIdLst>
  <p:sldIdLst>
    <p:sldId id="1507" r:id="rId6"/>
    <p:sldId id="1537" r:id="rId7"/>
    <p:sldId id="1512" r:id="rId8"/>
    <p:sldId id="1524" r:id="rId9"/>
    <p:sldId id="1525" r:id="rId10"/>
    <p:sldId id="1526" r:id="rId11"/>
    <p:sldId id="1518" r:id="rId12"/>
    <p:sldId id="1529" r:id="rId13"/>
    <p:sldId id="1528" r:id="rId14"/>
    <p:sldId id="1530" r:id="rId15"/>
    <p:sldId id="1531" r:id="rId16"/>
    <p:sldId id="1532" r:id="rId17"/>
    <p:sldId id="1520" r:id="rId18"/>
    <p:sldId id="1519" r:id="rId19"/>
    <p:sldId id="1533" r:id="rId20"/>
    <p:sldId id="1522" r:id="rId21"/>
    <p:sldId id="1534" r:id="rId22"/>
    <p:sldId id="1535" r:id="rId23"/>
    <p:sldId id="1523" r:id="rId24"/>
    <p:sldId id="1536" r:id="rId25"/>
    <p:sldId id="1516" r:id="rId26"/>
    <p:sldId id="1542" r:id="rId27"/>
    <p:sldId id="1538" r:id="rId28"/>
    <p:sldId id="1539" r:id="rId29"/>
    <p:sldId id="1540" r:id="rId30"/>
  </p:sldIdLst>
  <p:sldSz cx="9144000" cy="6858000" type="screen4x3"/>
  <p:notesSz cx="7010400" cy="92964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951" autoAdjust="0"/>
    <p:restoredTop sz="95737" autoAdjust="0"/>
  </p:normalViewPr>
  <p:slideViewPr>
    <p:cSldViewPr snapToGrid="0" snapToObjects="1">
      <p:cViewPr varScale="1">
        <p:scale>
          <a:sx n="67" d="100"/>
          <a:sy n="67" d="100"/>
        </p:scale>
        <p:origin x="1542" y="60"/>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34"/>
    </p:cViewPr>
  </p:sorterViewPr>
  <p:notesViewPr>
    <p:cSldViewPr snapToGrid="0" snapToObjects="1">
      <p:cViewPr varScale="1">
        <p:scale>
          <a:sx n="79" d="100"/>
          <a:sy n="79" d="100"/>
        </p:scale>
        <p:origin x="-196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9B5041-24E9-43A7-BF44-7F125BA17D2B}"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A3474C28-C650-49DA-BCEE-3697E6A6AE40}">
      <dgm:prSet phldrT="[Text]"/>
      <dgm:spPr/>
      <dgm:t>
        <a:bodyPr/>
        <a:lstStyle/>
        <a:p>
          <a:r>
            <a:rPr lang="en-US" dirty="0" err="1" smtClean="0"/>
            <a:t>Yellowdog</a:t>
          </a:r>
          <a:r>
            <a:rPr lang="en-US" dirty="0" smtClean="0"/>
            <a:t> Updater, Modified (YUM)</a:t>
          </a:r>
          <a:endParaRPr lang="en-US" dirty="0"/>
        </a:p>
      </dgm:t>
    </dgm:pt>
    <dgm:pt modelId="{53006082-4BAF-4E6B-9C7E-0B8B028953C3}" type="parTrans" cxnId="{F3C5C267-3BD1-4A84-A715-9707A8B2E940}">
      <dgm:prSet/>
      <dgm:spPr/>
      <dgm:t>
        <a:bodyPr/>
        <a:lstStyle/>
        <a:p>
          <a:endParaRPr lang="en-US"/>
        </a:p>
      </dgm:t>
    </dgm:pt>
    <dgm:pt modelId="{EBE04CFA-CAEF-446C-9B69-73C736E87B48}" type="sibTrans" cxnId="{F3C5C267-3BD1-4A84-A715-9707A8B2E940}">
      <dgm:prSet/>
      <dgm:spPr/>
      <dgm:t>
        <a:bodyPr/>
        <a:lstStyle/>
        <a:p>
          <a:endParaRPr lang="en-US"/>
        </a:p>
      </dgm:t>
    </dgm:pt>
    <dgm:pt modelId="{3BE02FA2-7CCC-4C00-BAA2-2D7BC5FFD87A}">
      <dgm:prSet phldrT="[Text]"/>
      <dgm:spPr/>
      <dgm:t>
        <a:bodyPr/>
        <a:lstStyle/>
        <a:p>
          <a:r>
            <a:rPr lang="en-US" dirty="0" smtClean="0"/>
            <a:t>Advanced Package Tool (APT)</a:t>
          </a:r>
          <a:endParaRPr lang="en-US" dirty="0"/>
        </a:p>
      </dgm:t>
    </dgm:pt>
    <dgm:pt modelId="{9CD4815B-F0DF-45EF-9244-BFB88E198D98}" type="parTrans" cxnId="{44A32790-1465-4623-B085-5EB59879D0D4}">
      <dgm:prSet/>
      <dgm:spPr/>
      <dgm:t>
        <a:bodyPr/>
        <a:lstStyle/>
        <a:p>
          <a:endParaRPr lang="en-US"/>
        </a:p>
      </dgm:t>
    </dgm:pt>
    <dgm:pt modelId="{4102AC94-4DCD-41C5-855F-F94FE7CCB763}" type="sibTrans" cxnId="{44A32790-1465-4623-B085-5EB59879D0D4}">
      <dgm:prSet/>
      <dgm:spPr/>
      <dgm:t>
        <a:bodyPr/>
        <a:lstStyle/>
        <a:p>
          <a:endParaRPr lang="en-US"/>
        </a:p>
      </dgm:t>
    </dgm:pt>
    <dgm:pt modelId="{81B3AB66-2AB9-46AF-9651-626014E6ABF8}">
      <dgm:prSet phldrT="[Text]"/>
      <dgm:spPr/>
      <dgm:t>
        <a:bodyPr/>
        <a:lstStyle/>
        <a:p>
          <a:r>
            <a:rPr lang="en-US" dirty="0" smtClean="0"/>
            <a:t>Portage and emerge</a:t>
          </a:r>
          <a:endParaRPr lang="en-US" dirty="0"/>
        </a:p>
      </dgm:t>
    </dgm:pt>
    <dgm:pt modelId="{4372A5E9-21AE-48D3-8005-593E8237566A}" type="parTrans" cxnId="{BDA5A136-E906-4834-8179-9F0C36FF9B1E}">
      <dgm:prSet/>
      <dgm:spPr/>
      <dgm:t>
        <a:bodyPr/>
        <a:lstStyle/>
        <a:p>
          <a:endParaRPr lang="en-US"/>
        </a:p>
      </dgm:t>
    </dgm:pt>
    <dgm:pt modelId="{57C35157-3D74-4636-BCD1-13105F03921C}" type="sibTrans" cxnId="{BDA5A136-E906-4834-8179-9F0C36FF9B1E}">
      <dgm:prSet/>
      <dgm:spPr/>
      <dgm:t>
        <a:bodyPr/>
        <a:lstStyle/>
        <a:p>
          <a:endParaRPr lang="en-US"/>
        </a:p>
      </dgm:t>
    </dgm:pt>
    <dgm:pt modelId="{71D86980-726A-45A3-85DF-4DDDF7F62958}">
      <dgm:prSet/>
      <dgm:spPr/>
      <dgm:t>
        <a:bodyPr/>
        <a:lstStyle/>
        <a:p>
          <a:r>
            <a:rPr lang="en-US" dirty="0" err="1" smtClean="0"/>
            <a:t>Zypper</a:t>
          </a:r>
          <a:endParaRPr lang="en-US" dirty="0"/>
        </a:p>
      </dgm:t>
    </dgm:pt>
    <dgm:pt modelId="{244A3E40-5EFB-4BEA-B44C-790441823BEB}" type="parTrans" cxnId="{341AD206-7DE3-4CF9-87B5-623A3B69AEB7}">
      <dgm:prSet/>
      <dgm:spPr/>
      <dgm:t>
        <a:bodyPr/>
        <a:lstStyle/>
        <a:p>
          <a:endParaRPr lang="en-US"/>
        </a:p>
      </dgm:t>
    </dgm:pt>
    <dgm:pt modelId="{5742E6BD-33A6-45BC-8CBB-15E412316BD2}" type="sibTrans" cxnId="{341AD206-7DE3-4CF9-87B5-623A3B69AEB7}">
      <dgm:prSet/>
      <dgm:spPr/>
      <dgm:t>
        <a:bodyPr/>
        <a:lstStyle/>
        <a:p>
          <a:endParaRPr lang="en-US"/>
        </a:p>
      </dgm:t>
    </dgm:pt>
    <dgm:pt modelId="{3FA284B3-D1C6-49EA-951D-45B48066B410}">
      <dgm:prSet/>
      <dgm:spPr/>
      <dgm:t>
        <a:bodyPr/>
        <a:lstStyle/>
        <a:p>
          <a:r>
            <a:rPr lang="en-US" dirty="0" err="1" smtClean="0"/>
            <a:t>Conary</a:t>
          </a:r>
          <a:endParaRPr lang="en-US" dirty="0"/>
        </a:p>
      </dgm:t>
    </dgm:pt>
    <dgm:pt modelId="{B05DD571-7AD2-484D-BB78-EBDB1057C3F0}" type="parTrans" cxnId="{C13CA436-6F82-4152-89C1-EC54516EEA2A}">
      <dgm:prSet/>
      <dgm:spPr/>
      <dgm:t>
        <a:bodyPr/>
        <a:lstStyle/>
        <a:p>
          <a:endParaRPr lang="en-US"/>
        </a:p>
      </dgm:t>
    </dgm:pt>
    <dgm:pt modelId="{ADCCDB54-63C1-4079-AF63-3C0379771311}" type="sibTrans" cxnId="{C13CA436-6F82-4152-89C1-EC54516EEA2A}">
      <dgm:prSet/>
      <dgm:spPr/>
      <dgm:t>
        <a:bodyPr/>
        <a:lstStyle/>
        <a:p>
          <a:endParaRPr lang="en-US"/>
        </a:p>
      </dgm:t>
    </dgm:pt>
    <dgm:pt modelId="{F6ECE136-C2F0-4551-AF2D-250A2751503D}" type="pres">
      <dgm:prSet presAssocID="{209B5041-24E9-43A7-BF44-7F125BA17D2B}" presName="Name0" presStyleCnt="0">
        <dgm:presLayoutVars>
          <dgm:chMax val="7"/>
          <dgm:chPref val="7"/>
          <dgm:dir/>
        </dgm:presLayoutVars>
      </dgm:prSet>
      <dgm:spPr/>
      <dgm:t>
        <a:bodyPr/>
        <a:lstStyle/>
        <a:p>
          <a:endParaRPr lang="en-US"/>
        </a:p>
      </dgm:t>
    </dgm:pt>
    <dgm:pt modelId="{885027E1-1AAB-435D-ADBD-7A766C5B1ED8}" type="pres">
      <dgm:prSet presAssocID="{209B5041-24E9-43A7-BF44-7F125BA17D2B}" presName="Name1" presStyleCnt="0"/>
      <dgm:spPr/>
    </dgm:pt>
    <dgm:pt modelId="{E50AAC92-E03E-4269-A3CD-A10665DF1CEC}" type="pres">
      <dgm:prSet presAssocID="{209B5041-24E9-43A7-BF44-7F125BA17D2B}" presName="cycle" presStyleCnt="0"/>
      <dgm:spPr/>
    </dgm:pt>
    <dgm:pt modelId="{E89045DD-136A-4CDC-B827-C0491B7506B7}" type="pres">
      <dgm:prSet presAssocID="{209B5041-24E9-43A7-BF44-7F125BA17D2B}" presName="srcNode" presStyleLbl="node1" presStyleIdx="0" presStyleCnt="5"/>
      <dgm:spPr/>
    </dgm:pt>
    <dgm:pt modelId="{17B0BF63-D246-44F2-ACFC-D425ACA69994}" type="pres">
      <dgm:prSet presAssocID="{209B5041-24E9-43A7-BF44-7F125BA17D2B}" presName="conn" presStyleLbl="parChTrans1D2" presStyleIdx="0" presStyleCnt="1"/>
      <dgm:spPr/>
      <dgm:t>
        <a:bodyPr/>
        <a:lstStyle/>
        <a:p>
          <a:endParaRPr lang="en-US"/>
        </a:p>
      </dgm:t>
    </dgm:pt>
    <dgm:pt modelId="{1B543C87-3327-46C6-9DDB-5EC125CE75E3}" type="pres">
      <dgm:prSet presAssocID="{209B5041-24E9-43A7-BF44-7F125BA17D2B}" presName="extraNode" presStyleLbl="node1" presStyleIdx="0" presStyleCnt="5"/>
      <dgm:spPr/>
    </dgm:pt>
    <dgm:pt modelId="{B4D86BFE-8FF4-4C4F-8250-03657173FA00}" type="pres">
      <dgm:prSet presAssocID="{209B5041-24E9-43A7-BF44-7F125BA17D2B}" presName="dstNode" presStyleLbl="node1" presStyleIdx="0" presStyleCnt="5"/>
      <dgm:spPr/>
    </dgm:pt>
    <dgm:pt modelId="{FBB4A799-9577-4539-A636-7E5B0592A43B}" type="pres">
      <dgm:prSet presAssocID="{A3474C28-C650-49DA-BCEE-3697E6A6AE40}" presName="text_1" presStyleLbl="node1" presStyleIdx="0" presStyleCnt="5">
        <dgm:presLayoutVars>
          <dgm:bulletEnabled val="1"/>
        </dgm:presLayoutVars>
      </dgm:prSet>
      <dgm:spPr/>
      <dgm:t>
        <a:bodyPr/>
        <a:lstStyle/>
        <a:p>
          <a:endParaRPr lang="en-US"/>
        </a:p>
      </dgm:t>
    </dgm:pt>
    <dgm:pt modelId="{5C30B3D3-59F3-4CF0-85CD-975E58725228}" type="pres">
      <dgm:prSet presAssocID="{A3474C28-C650-49DA-BCEE-3697E6A6AE40}" presName="accent_1" presStyleCnt="0"/>
      <dgm:spPr/>
    </dgm:pt>
    <dgm:pt modelId="{92B6966E-EA9D-4237-87E0-74D30C803336}" type="pres">
      <dgm:prSet presAssocID="{A3474C28-C650-49DA-BCEE-3697E6A6AE40}" presName="accentRepeatNode" presStyleLbl="solidFgAcc1" presStyleIdx="0" presStyleCnt="5"/>
      <dgm:spPr/>
    </dgm:pt>
    <dgm:pt modelId="{0510E18C-9880-477C-B342-D832BD79B329}" type="pres">
      <dgm:prSet presAssocID="{3BE02FA2-7CCC-4C00-BAA2-2D7BC5FFD87A}" presName="text_2" presStyleLbl="node1" presStyleIdx="1" presStyleCnt="5">
        <dgm:presLayoutVars>
          <dgm:bulletEnabled val="1"/>
        </dgm:presLayoutVars>
      </dgm:prSet>
      <dgm:spPr/>
      <dgm:t>
        <a:bodyPr/>
        <a:lstStyle/>
        <a:p>
          <a:endParaRPr lang="en-US"/>
        </a:p>
      </dgm:t>
    </dgm:pt>
    <dgm:pt modelId="{0406DD1F-A200-4CF9-8B20-2D887A7F8B5C}" type="pres">
      <dgm:prSet presAssocID="{3BE02FA2-7CCC-4C00-BAA2-2D7BC5FFD87A}" presName="accent_2" presStyleCnt="0"/>
      <dgm:spPr/>
    </dgm:pt>
    <dgm:pt modelId="{FDFF5459-DDC3-4FA6-B59C-6C79EDCB7509}" type="pres">
      <dgm:prSet presAssocID="{3BE02FA2-7CCC-4C00-BAA2-2D7BC5FFD87A}" presName="accentRepeatNode" presStyleLbl="solidFgAcc1" presStyleIdx="1" presStyleCnt="5"/>
      <dgm:spPr/>
    </dgm:pt>
    <dgm:pt modelId="{2B5C7701-F11A-4B81-9919-2E284373836E}" type="pres">
      <dgm:prSet presAssocID="{81B3AB66-2AB9-46AF-9651-626014E6ABF8}" presName="text_3" presStyleLbl="node1" presStyleIdx="2" presStyleCnt="5">
        <dgm:presLayoutVars>
          <dgm:bulletEnabled val="1"/>
        </dgm:presLayoutVars>
      </dgm:prSet>
      <dgm:spPr/>
      <dgm:t>
        <a:bodyPr/>
        <a:lstStyle/>
        <a:p>
          <a:endParaRPr lang="en-US"/>
        </a:p>
      </dgm:t>
    </dgm:pt>
    <dgm:pt modelId="{9CF47D45-C9EA-48C7-B68C-AA2A217CF396}" type="pres">
      <dgm:prSet presAssocID="{81B3AB66-2AB9-46AF-9651-626014E6ABF8}" presName="accent_3" presStyleCnt="0"/>
      <dgm:spPr/>
    </dgm:pt>
    <dgm:pt modelId="{81B850FF-8AE3-4411-BBE1-87D854669254}" type="pres">
      <dgm:prSet presAssocID="{81B3AB66-2AB9-46AF-9651-626014E6ABF8}" presName="accentRepeatNode" presStyleLbl="solidFgAcc1" presStyleIdx="2" presStyleCnt="5"/>
      <dgm:spPr/>
    </dgm:pt>
    <dgm:pt modelId="{E76CAE2D-3296-4922-90EA-DA12A1534AB7}" type="pres">
      <dgm:prSet presAssocID="{71D86980-726A-45A3-85DF-4DDDF7F62958}" presName="text_4" presStyleLbl="node1" presStyleIdx="3" presStyleCnt="5">
        <dgm:presLayoutVars>
          <dgm:bulletEnabled val="1"/>
        </dgm:presLayoutVars>
      </dgm:prSet>
      <dgm:spPr/>
      <dgm:t>
        <a:bodyPr/>
        <a:lstStyle/>
        <a:p>
          <a:endParaRPr lang="en-US"/>
        </a:p>
      </dgm:t>
    </dgm:pt>
    <dgm:pt modelId="{0CF14FD7-E36A-4025-A521-1C64FE45E737}" type="pres">
      <dgm:prSet presAssocID="{71D86980-726A-45A3-85DF-4DDDF7F62958}" presName="accent_4" presStyleCnt="0"/>
      <dgm:spPr/>
    </dgm:pt>
    <dgm:pt modelId="{BD20B50A-8A35-45B2-8206-EAEF197B25BF}" type="pres">
      <dgm:prSet presAssocID="{71D86980-726A-45A3-85DF-4DDDF7F62958}" presName="accentRepeatNode" presStyleLbl="solidFgAcc1" presStyleIdx="3" presStyleCnt="5"/>
      <dgm:spPr/>
    </dgm:pt>
    <dgm:pt modelId="{A6C22B23-62A6-4E75-9BAF-369690EBD81D}" type="pres">
      <dgm:prSet presAssocID="{3FA284B3-D1C6-49EA-951D-45B48066B410}" presName="text_5" presStyleLbl="node1" presStyleIdx="4" presStyleCnt="5">
        <dgm:presLayoutVars>
          <dgm:bulletEnabled val="1"/>
        </dgm:presLayoutVars>
      </dgm:prSet>
      <dgm:spPr/>
      <dgm:t>
        <a:bodyPr/>
        <a:lstStyle/>
        <a:p>
          <a:endParaRPr lang="en-US"/>
        </a:p>
      </dgm:t>
    </dgm:pt>
    <dgm:pt modelId="{CCEECAED-1207-42F8-A383-A572369394AA}" type="pres">
      <dgm:prSet presAssocID="{3FA284B3-D1C6-49EA-951D-45B48066B410}" presName="accent_5" presStyleCnt="0"/>
      <dgm:spPr/>
    </dgm:pt>
    <dgm:pt modelId="{5FC4B2B0-5B7A-40FF-A592-0EB83439562A}" type="pres">
      <dgm:prSet presAssocID="{3FA284B3-D1C6-49EA-951D-45B48066B410}" presName="accentRepeatNode" presStyleLbl="solidFgAcc1" presStyleIdx="4" presStyleCnt="5"/>
      <dgm:spPr/>
    </dgm:pt>
  </dgm:ptLst>
  <dgm:cxnLst>
    <dgm:cxn modelId="{97520EDD-DFF1-4420-A1BD-EF3A075D33AB}" type="presOf" srcId="{A3474C28-C650-49DA-BCEE-3697E6A6AE40}" destId="{FBB4A799-9577-4539-A636-7E5B0592A43B}" srcOrd="0" destOrd="0" presId="urn:microsoft.com/office/officeart/2008/layout/VerticalCurvedList"/>
    <dgm:cxn modelId="{44A32790-1465-4623-B085-5EB59879D0D4}" srcId="{209B5041-24E9-43A7-BF44-7F125BA17D2B}" destId="{3BE02FA2-7CCC-4C00-BAA2-2D7BC5FFD87A}" srcOrd="1" destOrd="0" parTransId="{9CD4815B-F0DF-45EF-9244-BFB88E198D98}" sibTransId="{4102AC94-4DCD-41C5-855F-F94FE7CCB763}"/>
    <dgm:cxn modelId="{341AD206-7DE3-4CF9-87B5-623A3B69AEB7}" srcId="{209B5041-24E9-43A7-BF44-7F125BA17D2B}" destId="{71D86980-726A-45A3-85DF-4DDDF7F62958}" srcOrd="3" destOrd="0" parTransId="{244A3E40-5EFB-4BEA-B44C-790441823BEB}" sibTransId="{5742E6BD-33A6-45BC-8CBB-15E412316BD2}"/>
    <dgm:cxn modelId="{70710DB3-468B-44B0-8C9C-17172E195E20}" type="presOf" srcId="{EBE04CFA-CAEF-446C-9B69-73C736E87B48}" destId="{17B0BF63-D246-44F2-ACFC-D425ACA69994}" srcOrd="0" destOrd="0" presId="urn:microsoft.com/office/officeart/2008/layout/VerticalCurvedList"/>
    <dgm:cxn modelId="{D705AA49-9F36-4863-8606-8E7A24A08B13}" type="presOf" srcId="{3BE02FA2-7CCC-4C00-BAA2-2D7BC5FFD87A}" destId="{0510E18C-9880-477C-B342-D832BD79B329}" srcOrd="0" destOrd="0" presId="urn:microsoft.com/office/officeart/2008/layout/VerticalCurvedList"/>
    <dgm:cxn modelId="{C13CA436-6F82-4152-89C1-EC54516EEA2A}" srcId="{209B5041-24E9-43A7-BF44-7F125BA17D2B}" destId="{3FA284B3-D1C6-49EA-951D-45B48066B410}" srcOrd="4" destOrd="0" parTransId="{B05DD571-7AD2-484D-BB78-EBDB1057C3F0}" sibTransId="{ADCCDB54-63C1-4079-AF63-3C0379771311}"/>
    <dgm:cxn modelId="{88CE46A3-3FD8-4F9D-8938-0E8D64434EAF}" type="presOf" srcId="{3FA284B3-D1C6-49EA-951D-45B48066B410}" destId="{A6C22B23-62A6-4E75-9BAF-369690EBD81D}" srcOrd="0" destOrd="0" presId="urn:microsoft.com/office/officeart/2008/layout/VerticalCurvedList"/>
    <dgm:cxn modelId="{F3C5C267-3BD1-4A84-A715-9707A8B2E940}" srcId="{209B5041-24E9-43A7-BF44-7F125BA17D2B}" destId="{A3474C28-C650-49DA-BCEE-3697E6A6AE40}" srcOrd="0" destOrd="0" parTransId="{53006082-4BAF-4E6B-9C7E-0B8B028953C3}" sibTransId="{EBE04CFA-CAEF-446C-9B69-73C736E87B48}"/>
    <dgm:cxn modelId="{D2CEE38B-18B2-406D-8B26-DBBA182AB5F0}" type="presOf" srcId="{209B5041-24E9-43A7-BF44-7F125BA17D2B}" destId="{F6ECE136-C2F0-4551-AF2D-250A2751503D}" srcOrd="0" destOrd="0" presId="urn:microsoft.com/office/officeart/2008/layout/VerticalCurvedList"/>
    <dgm:cxn modelId="{E6826E70-562A-4B48-8488-2F461A8A7199}" type="presOf" srcId="{81B3AB66-2AB9-46AF-9651-626014E6ABF8}" destId="{2B5C7701-F11A-4B81-9919-2E284373836E}" srcOrd="0" destOrd="0" presId="urn:microsoft.com/office/officeart/2008/layout/VerticalCurvedList"/>
    <dgm:cxn modelId="{AF64CDC7-8053-4306-8AC6-200F87D0680A}" type="presOf" srcId="{71D86980-726A-45A3-85DF-4DDDF7F62958}" destId="{E76CAE2D-3296-4922-90EA-DA12A1534AB7}" srcOrd="0" destOrd="0" presId="urn:microsoft.com/office/officeart/2008/layout/VerticalCurvedList"/>
    <dgm:cxn modelId="{BDA5A136-E906-4834-8179-9F0C36FF9B1E}" srcId="{209B5041-24E9-43A7-BF44-7F125BA17D2B}" destId="{81B3AB66-2AB9-46AF-9651-626014E6ABF8}" srcOrd="2" destOrd="0" parTransId="{4372A5E9-21AE-48D3-8005-593E8237566A}" sibTransId="{57C35157-3D74-4636-BCD1-13105F03921C}"/>
    <dgm:cxn modelId="{49E6FBAA-E755-4623-BE7D-0084965F1E7E}" type="presParOf" srcId="{F6ECE136-C2F0-4551-AF2D-250A2751503D}" destId="{885027E1-1AAB-435D-ADBD-7A766C5B1ED8}" srcOrd="0" destOrd="0" presId="urn:microsoft.com/office/officeart/2008/layout/VerticalCurvedList"/>
    <dgm:cxn modelId="{FBF51025-1EA6-490D-8857-F895F0C75574}" type="presParOf" srcId="{885027E1-1AAB-435D-ADBD-7A766C5B1ED8}" destId="{E50AAC92-E03E-4269-A3CD-A10665DF1CEC}" srcOrd="0" destOrd="0" presId="urn:microsoft.com/office/officeart/2008/layout/VerticalCurvedList"/>
    <dgm:cxn modelId="{6B63C9A9-ABC1-441D-9C29-B498A0D3E40D}" type="presParOf" srcId="{E50AAC92-E03E-4269-A3CD-A10665DF1CEC}" destId="{E89045DD-136A-4CDC-B827-C0491B7506B7}" srcOrd="0" destOrd="0" presId="urn:microsoft.com/office/officeart/2008/layout/VerticalCurvedList"/>
    <dgm:cxn modelId="{9EA0CFDE-F529-4908-864D-3121942FBD13}" type="presParOf" srcId="{E50AAC92-E03E-4269-A3CD-A10665DF1CEC}" destId="{17B0BF63-D246-44F2-ACFC-D425ACA69994}" srcOrd="1" destOrd="0" presId="urn:microsoft.com/office/officeart/2008/layout/VerticalCurvedList"/>
    <dgm:cxn modelId="{FB8E9687-3AB4-4F35-86FF-B126B5C99660}" type="presParOf" srcId="{E50AAC92-E03E-4269-A3CD-A10665DF1CEC}" destId="{1B543C87-3327-46C6-9DDB-5EC125CE75E3}" srcOrd="2" destOrd="0" presId="urn:microsoft.com/office/officeart/2008/layout/VerticalCurvedList"/>
    <dgm:cxn modelId="{06C41B19-2FD6-4DCD-AE43-AD6DBAABFE90}" type="presParOf" srcId="{E50AAC92-E03E-4269-A3CD-A10665DF1CEC}" destId="{B4D86BFE-8FF4-4C4F-8250-03657173FA00}" srcOrd="3" destOrd="0" presId="urn:microsoft.com/office/officeart/2008/layout/VerticalCurvedList"/>
    <dgm:cxn modelId="{1F7F0377-6B10-46C0-A67B-D44A1D0DB983}" type="presParOf" srcId="{885027E1-1AAB-435D-ADBD-7A766C5B1ED8}" destId="{FBB4A799-9577-4539-A636-7E5B0592A43B}" srcOrd="1" destOrd="0" presId="urn:microsoft.com/office/officeart/2008/layout/VerticalCurvedList"/>
    <dgm:cxn modelId="{2A71F47D-C5C4-46EB-A19F-9A94648F8007}" type="presParOf" srcId="{885027E1-1AAB-435D-ADBD-7A766C5B1ED8}" destId="{5C30B3D3-59F3-4CF0-85CD-975E58725228}" srcOrd="2" destOrd="0" presId="urn:microsoft.com/office/officeart/2008/layout/VerticalCurvedList"/>
    <dgm:cxn modelId="{0D11B2FF-7587-4760-937A-80D81A8A2EC8}" type="presParOf" srcId="{5C30B3D3-59F3-4CF0-85CD-975E58725228}" destId="{92B6966E-EA9D-4237-87E0-74D30C803336}" srcOrd="0" destOrd="0" presId="urn:microsoft.com/office/officeart/2008/layout/VerticalCurvedList"/>
    <dgm:cxn modelId="{AC6D5E4A-0FDC-4A5D-BFCB-BF5868C65D33}" type="presParOf" srcId="{885027E1-1AAB-435D-ADBD-7A766C5B1ED8}" destId="{0510E18C-9880-477C-B342-D832BD79B329}" srcOrd="3" destOrd="0" presId="urn:microsoft.com/office/officeart/2008/layout/VerticalCurvedList"/>
    <dgm:cxn modelId="{3304FFE1-A46B-4A39-83C5-11AFE7DC800D}" type="presParOf" srcId="{885027E1-1AAB-435D-ADBD-7A766C5B1ED8}" destId="{0406DD1F-A200-4CF9-8B20-2D887A7F8B5C}" srcOrd="4" destOrd="0" presId="urn:microsoft.com/office/officeart/2008/layout/VerticalCurvedList"/>
    <dgm:cxn modelId="{FFA2849D-FC50-4DD2-B054-E4CF2F3AA02E}" type="presParOf" srcId="{0406DD1F-A200-4CF9-8B20-2D887A7F8B5C}" destId="{FDFF5459-DDC3-4FA6-B59C-6C79EDCB7509}" srcOrd="0" destOrd="0" presId="urn:microsoft.com/office/officeart/2008/layout/VerticalCurvedList"/>
    <dgm:cxn modelId="{10EAD6FF-36EF-481E-A9F8-29B8EADB95E0}" type="presParOf" srcId="{885027E1-1AAB-435D-ADBD-7A766C5B1ED8}" destId="{2B5C7701-F11A-4B81-9919-2E284373836E}" srcOrd="5" destOrd="0" presId="urn:microsoft.com/office/officeart/2008/layout/VerticalCurvedList"/>
    <dgm:cxn modelId="{1AA14DB0-83F7-468D-AF1E-E49DB124A83D}" type="presParOf" srcId="{885027E1-1AAB-435D-ADBD-7A766C5B1ED8}" destId="{9CF47D45-C9EA-48C7-B68C-AA2A217CF396}" srcOrd="6" destOrd="0" presId="urn:microsoft.com/office/officeart/2008/layout/VerticalCurvedList"/>
    <dgm:cxn modelId="{F909F09D-5B06-4789-81BF-71816EB805B8}" type="presParOf" srcId="{9CF47D45-C9EA-48C7-B68C-AA2A217CF396}" destId="{81B850FF-8AE3-4411-BBE1-87D854669254}" srcOrd="0" destOrd="0" presId="urn:microsoft.com/office/officeart/2008/layout/VerticalCurvedList"/>
    <dgm:cxn modelId="{729290DE-DFAE-4C28-8F01-2D7AE9A0F734}" type="presParOf" srcId="{885027E1-1AAB-435D-ADBD-7A766C5B1ED8}" destId="{E76CAE2D-3296-4922-90EA-DA12A1534AB7}" srcOrd="7" destOrd="0" presId="urn:microsoft.com/office/officeart/2008/layout/VerticalCurvedList"/>
    <dgm:cxn modelId="{6305B2FF-7EB2-4A1F-A500-A8ABA4069D83}" type="presParOf" srcId="{885027E1-1AAB-435D-ADBD-7A766C5B1ED8}" destId="{0CF14FD7-E36A-4025-A521-1C64FE45E737}" srcOrd="8" destOrd="0" presId="urn:microsoft.com/office/officeart/2008/layout/VerticalCurvedList"/>
    <dgm:cxn modelId="{91EAE50E-1326-445B-AE81-03C63E542D46}" type="presParOf" srcId="{0CF14FD7-E36A-4025-A521-1C64FE45E737}" destId="{BD20B50A-8A35-45B2-8206-EAEF197B25BF}" srcOrd="0" destOrd="0" presId="urn:microsoft.com/office/officeart/2008/layout/VerticalCurvedList"/>
    <dgm:cxn modelId="{4CE62C68-3E50-4874-926C-A93188EE9DC7}" type="presParOf" srcId="{885027E1-1AAB-435D-ADBD-7A766C5B1ED8}" destId="{A6C22B23-62A6-4E75-9BAF-369690EBD81D}" srcOrd="9" destOrd="0" presId="urn:microsoft.com/office/officeart/2008/layout/VerticalCurvedList"/>
    <dgm:cxn modelId="{CEE8C189-D540-4252-83FD-9675C53A3EAD}" type="presParOf" srcId="{885027E1-1AAB-435D-ADBD-7A766C5B1ED8}" destId="{CCEECAED-1207-42F8-A383-A572369394AA}" srcOrd="10" destOrd="0" presId="urn:microsoft.com/office/officeart/2008/layout/VerticalCurvedList"/>
    <dgm:cxn modelId="{E1D150E2-FE57-46BF-BE65-6DF5260EBB5E}" type="presParOf" srcId="{CCEECAED-1207-42F8-A383-A572369394AA}" destId="{5FC4B2B0-5B7A-40FF-A592-0EB83439562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083A20-4502-43BB-9B6C-9B79A1692AF7}" type="doc">
      <dgm:prSet loTypeId="urn:microsoft.com/office/officeart/2008/layout/VerticalCurvedList" loCatId="list" qsTypeId="urn:microsoft.com/office/officeart/2005/8/quickstyle/simple1" qsCatId="simple" csTypeId="urn:microsoft.com/office/officeart/2005/8/colors/accent2_3" csCatId="accent2" phldr="1"/>
      <dgm:spPr/>
      <dgm:t>
        <a:bodyPr/>
        <a:lstStyle/>
        <a:p>
          <a:endParaRPr lang="en-US"/>
        </a:p>
      </dgm:t>
    </dgm:pt>
    <dgm:pt modelId="{DF9EC8A9-C64D-4161-9C42-5DBE02B855DB}">
      <dgm:prSet phldrT="[Text]"/>
      <dgm:spPr/>
      <dgm:t>
        <a:bodyPr/>
        <a:lstStyle/>
        <a:p>
          <a:r>
            <a:rPr lang="en-US" dirty="0" err="1" smtClean="0"/>
            <a:t>PackageKit</a:t>
          </a:r>
          <a:endParaRPr lang="en-US" dirty="0"/>
        </a:p>
      </dgm:t>
    </dgm:pt>
    <dgm:pt modelId="{61F04EDB-6B9A-44CB-A6FF-F4B1A0C8A8C4}" type="parTrans" cxnId="{CFB4F0A2-F54F-4E70-8289-1C4C649D50CB}">
      <dgm:prSet/>
      <dgm:spPr/>
      <dgm:t>
        <a:bodyPr/>
        <a:lstStyle/>
        <a:p>
          <a:endParaRPr lang="en-US"/>
        </a:p>
      </dgm:t>
    </dgm:pt>
    <dgm:pt modelId="{F9F61DD0-8A34-460D-B6B2-C5CFE659EC2A}" type="sibTrans" cxnId="{CFB4F0A2-F54F-4E70-8289-1C4C649D50CB}">
      <dgm:prSet/>
      <dgm:spPr/>
      <dgm:t>
        <a:bodyPr/>
        <a:lstStyle/>
        <a:p>
          <a:endParaRPr lang="en-US"/>
        </a:p>
      </dgm:t>
    </dgm:pt>
    <dgm:pt modelId="{74120400-75E6-4749-A3C1-A4A697556B95}">
      <dgm:prSet phldrT="[Text]"/>
      <dgm:spPr/>
      <dgm:t>
        <a:bodyPr/>
        <a:lstStyle/>
        <a:p>
          <a:r>
            <a:rPr lang="en-US" dirty="0" smtClean="0"/>
            <a:t>Synaptic</a:t>
          </a:r>
          <a:endParaRPr lang="en-US" dirty="0"/>
        </a:p>
      </dgm:t>
    </dgm:pt>
    <dgm:pt modelId="{18F5EA09-1EC8-4A72-A6E3-BCB593505DC9}" type="parTrans" cxnId="{ACDD639D-01C1-4874-945C-8F962EDBB619}">
      <dgm:prSet/>
      <dgm:spPr/>
      <dgm:t>
        <a:bodyPr/>
        <a:lstStyle/>
        <a:p>
          <a:endParaRPr lang="en-US"/>
        </a:p>
      </dgm:t>
    </dgm:pt>
    <dgm:pt modelId="{2A88BD71-5721-4746-B8E1-FE4B6520021B}" type="sibTrans" cxnId="{ACDD639D-01C1-4874-945C-8F962EDBB619}">
      <dgm:prSet/>
      <dgm:spPr/>
      <dgm:t>
        <a:bodyPr/>
        <a:lstStyle/>
        <a:p>
          <a:endParaRPr lang="en-US"/>
        </a:p>
      </dgm:t>
    </dgm:pt>
    <dgm:pt modelId="{1846934F-FAA1-43BE-83CB-BB2DDA532899}">
      <dgm:prSet phldrT="[Text]"/>
      <dgm:spPr/>
      <dgm:t>
        <a:bodyPr/>
        <a:lstStyle/>
        <a:p>
          <a:r>
            <a:rPr lang="en-US" dirty="0" smtClean="0"/>
            <a:t>Porthole</a:t>
          </a:r>
          <a:endParaRPr lang="en-US" dirty="0"/>
        </a:p>
      </dgm:t>
    </dgm:pt>
    <dgm:pt modelId="{3F160E5F-EC9C-4567-8B57-518E4908FE14}" type="parTrans" cxnId="{2FD3A87C-A888-4992-8397-571D744A4BCA}">
      <dgm:prSet/>
      <dgm:spPr/>
      <dgm:t>
        <a:bodyPr/>
        <a:lstStyle/>
        <a:p>
          <a:endParaRPr lang="en-US"/>
        </a:p>
      </dgm:t>
    </dgm:pt>
    <dgm:pt modelId="{CBE34486-7C67-4998-9C57-E180102D3EEF}" type="sibTrans" cxnId="{2FD3A87C-A888-4992-8397-571D744A4BCA}">
      <dgm:prSet/>
      <dgm:spPr/>
      <dgm:t>
        <a:bodyPr/>
        <a:lstStyle/>
        <a:p>
          <a:endParaRPr lang="en-US"/>
        </a:p>
      </dgm:t>
    </dgm:pt>
    <dgm:pt modelId="{CA8D5A9C-213A-4A80-B809-190C4DF18AB0}">
      <dgm:prSet/>
      <dgm:spPr/>
      <dgm:t>
        <a:bodyPr/>
        <a:lstStyle/>
        <a:p>
          <a:r>
            <a:rPr lang="en-US" dirty="0" err="1" smtClean="0"/>
            <a:t>YaST</a:t>
          </a:r>
          <a:r>
            <a:rPr lang="en-US" dirty="0" smtClean="0"/>
            <a:t> (Yet another Setup Tool)</a:t>
          </a:r>
          <a:endParaRPr lang="en-US" dirty="0"/>
        </a:p>
      </dgm:t>
    </dgm:pt>
    <dgm:pt modelId="{2AE117E6-BCAD-4A22-8058-7AEA076FF8DE}" type="parTrans" cxnId="{F078B461-C132-45A2-8040-64981CC94A05}">
      <dgm:prSet/>
      <dgm:spPr/>
      <dgm:t>
        <a:bodyPr/>
        <a:lstStyle/>
        <a:p>
          <a:endParaRPr lang="en-US"/>
        </a:p>
      </dgm:t>
    </dgm:pt>
    <dgm:pt modelId="{DC59B92C-1E9F-49FF-8130-7038C1F91C21}" type="sibTrans" cxnId="{F078B461-C132-45A2-8040-64981CC94A05}">
      <dgm:prSet/>
      <dgm:spPr/>
      <dgm:t>
        <a:bodyPr/>
        <a:lstStyle/>
        <a:p>
          <a:endParaRPr lang="en-US"/>
        </a:p>
      </dgm:t>
    </dgm:pt>
    <dgm:pt modelId="{41D3842C-B64D-4693-A406-221A11963ECE}" type="pres">
      <dgm:prSet presAssocID="{78083A20-4502-43BB-9B6C-9B79A1692AF7}" presName="Name0" presStyleCnt="0">
        <dgm:presLayoutVars>
          <dgm:chMax val="7"/>
          <dgm:chPref val="7"/>
          <dgm:dir/>
        </dgm:presLayoutVars>
      </dgm:prSet>
      <dgm:spPr/>
      <dgm:t>
        <a:bodyPr/>
        <a:lstStyle/>
        <a:p>
          <a:endParaRPr lang="en-US"/>
        </a:p>
      </dgm:t>
    </dgm:pt>
    <dgm:pt modelId="{12F99CEA-F360-4A0C-BDF2-9BED1EA529A4}" type="pres">
      <dgm:prSet presAssocID="{78083A20-4502-43BB-9B6C-9B79A1692AF7}" presName="Name1" presStyleCnt="0"/>
      <dgm:spPr/>
    </dgm:pt>
    <dgm:pt modelId="{82E7BE09-6C68-4C86-A7C4-621AE9A4D6C1}" type="pres">
      <dgm:prSet presAssocID="{78083A20-4502-43BB-9B6C-9B79A1692AF7}" presName="cycle" presStyleCnt="0"/>
      <dgm:spPr/>
    </dgm:pt>
    <dgm:pt modelId="{94EE5D53-C937-4D21-BABC-11D85066ADA1}" type="pres">
      <dgm:prSet presAssocID="{78083A20-4502-43BB-9B6C-9B79A1692AF7}" presName="srcNode" presStyleLbl="node1" presStyleIdx="0" presStyleCnt="4"/>
      <dgm:spPr/>
    </dgm:pt>
    <dgm:pt modelId="{1DE27DE9-4366-484B-AE8F-3749E7D120F7}" type="pres">
      <dgm:prSet presAssocID="{78083A20-4502-43BB-9B6C-9B79A1692AF7}" presName="conn" presStyleLbl="parChTrans1D2" presStyleIdx="0" presStyleCnt="1"/>
      <dgm:spPr/>
      <dgm:t>
        <a:bodyPr/>
        <a:lstStyle/>
        <a:p>
          <a:endParaRPr lang="en-US"/>
        </a:p>
      </dgm:t>
    </dgm:pt>
    <dgm:pt modelId="{DDA22F85-E977-419C-BD72-A51A97112732}" type="pres">
      <dgm:prSet presAssocID="{78083A20-4502-43BB-9B6C-9B79A1692AF7}" presName="extraNode" presStyleLbl="node1" presStyleIdx="0" presStyleCnt="4"/>
      <dgm:spPr/>
    </dgm:pt>
    <dgm:pt modelId="{CB5DBB3B-CDD4-46C1-8890-F5EC6F953BAB}" type="pres">
      <dgm:prSet presAssocID="{78083A20-4502-43BB-9B6C-9B79A1692AF7}" presName="dstNode" presStyleLbl="node1" presStyleIdx="0" presStyleCnt="4"/>
      <dgm:spPr/>
    </dgm:pt>
    <dgm:pt modelId="{D2257763-E03A-4089-9DD9-24A80112F723}" type="pres">
      <dgm:prSet presAssocID="{DF9EC8A9-C64D-4161-9C42-5DBE02B855DB}" presName="text_1" presStyleLbl="node1" presStyleIdx="0" presStyleCnt="4">
        <dgm:presLayoutVars>
          <dgm:bulletEnabled val="1"/>
        </dgm:presLayoutVars>
      </dgm:prSet>
      <dgm:spPr/>
      <dgm:t>
        <a:bodyPr/>
        <a:lstStyle/>
        <a:p>
          <a:endParaRPr lang="en-US"/>
        </a:p>
      </dgm:t>
    </dgm:pt>
    <dgm:pt modelId="{29BBE9CB-E851-454E-96D3-270B1AEB7B67}" type="pres">
      <dgm:prSet presAssocID="{DF9EC8A9-C64D-4161-9C42-5DBE02B855DB}" presName="accent_1" presStyleCnt="0"/>
      <dgm:spPr/>
    </dgm:pt>
    <dgm:pt modelId="{16AA7DF0-9683-483C-BE9D-ECEBCABF8956}" type="pres">
      <dgm:prSet presAssocID="{DF9EC8A9-C64D-4161-9C42-5DBE02B855DB}" presName="accentRepeatNode" presStyleLbl="solidFgAcc1" presStyleIdx="0" presStyleCnt="4"/>
      <dgm:spPr/>
    </dgm:pt>
    <dgm:pt modelId="{E284DE8C-569A-4D3D-A248-01D2A3211528}" type="pres">
      <dgm:prSet presAssocID="{74120400-75E6-4749-A3C1-A4A697556B95}" presName="text_2" presStyleLbl="node1" presStyleIdx="1" presStyleCnt="4">
        <dgm:presLayoutVars>
          <dgm:bulletEnabled val="1"/>
        </dgm:presLayoutVars>
      </dgm:prSet>
      <dgm:spPr/>
      <dgm:t>
        <a:bodyPr/>
        <a:lstStyle/>
        <a:p>
          <a:endParaRPr lang="en-US"/>
        </a:p>
      </dgm:t>
    </dgm:pt>
    <dgm:pt modelId="{7C14291A-017D-4D50-A081-A0CAAFF4E136}" type="pres">
      <dgm:prSet presAssocID="{74120400-75E6-4749-A3C1-A4A697556B95}" presName="accent_2" presStyleCnt="0"/>
      <dgm:spPr/>
    </dgm:pt>
    <dgm:pt modelId="{77AF77BA-F1F8-47A1-94F9-4E93C1A29561}" type="pres">
      <dgm:prSet presAssocID="{74120400-75E6-4749-A3C1-A4A697556B95}" presName="accentRepeatNode" presStyleLbl="solidFgAcc1" presStyleIdx="1" presStyleCnt="4"/>
      <dgm:spPr/>
    </dgm:pt>
    <dgm:pt modelId="{781A20C7-739B-438B-BC47-62F8505D66B1}" type="pres">
      <dgm:prSet presAssocID="{1846934F-FAA1-43BE-83CB-BB2DDA532899}" presName="text_3" presStyleLbl="node1" presStyleIdx="2" presStyleCnt="4">
        <dgm:presLayoutVars>
          <dgm:bulletEnabled val="1"/>
        </dgm:presLayoutVars>
      </dgm:prSet>
      <dgm:spPr/>
      <dgm:t>
        <a:bodyPr/>
        <a:lstStyle/>
        <a:p>
          <a:endParaRPr lang="en-US"/>
        </a:p>
      </dgm:t>
    </dgm:pt>
    <dgm:pt modelId="{BAEF6132-B737-40B1-A554-9E3979ABB5FD}" type="pres">
      <dgm:prSet presAssocID="{1846934F-FAA1-43BE-83CB-BB2DDA532899}" presName="accent_3" presStyleCnt="0"/>
      <dgm:spPr/>
    </dgm:pt>
    <dgm:pt modelId="{F44A1B67-3FB8-4149-8613-285040538D20}" type="pres">
      <dgm:prSet presAssocID="{1846934F-FAA1-43BE-83CB-BB2DDA532899}" presName="accentRepeatNode" presStyleLbl="solidFgAcc1" presStyleIdx="2" presStyleCnt="4"/>
      <dgm:spPr/>
    </dgm:pt>
    <dgm:pt modelId="{B9D35548-AE39-4190-98C0-2717CA36E6DC}" type="pres">
      <dgm:prSet presAssocID="{CA8D5A9C-213A-4A80-B809-190C4DF18AB0}" presName="text_4" presStyleLbl="node1" presStyleIdx="3" presStyleCnt="4">
        <dgm:presLayoutVars>
          <dgm:bulletEnabled val="1"/>
        </dgm:presLayoutVars>
      </dgm:prSet>
      <dgm:spPr/>
      <dgm:t>
        <a:bodyPr/>
        <a:lstStyle/>
        <a:p>
          <a:endParaRPr lang="en-US"/>
        </a:p>
      </dgm:t>
    </dgm:pt>
    <dgm:pt modelId="{9DF234BC-6AE1-417B-8A7E-A5EF13543F36}" type="pres">
      <dgm:prSet presAssocID="{CA8D5A9C-213A-4A80-B809-190C4DF18AB0}" presName="accent_4" presStyleCnt="0"/>
      <dgm:spPr/>
    </dgm:pt>
    <dgm:pt modelId="{6416D762-6D81-45AB-BC0A-7D9798BA4031}" type="pres">
      <dgm:prSet presAssocID="{CA8D5A9C-213A-4A80-B809-190C4DF18AB0}" presName="accentRepeatNode" presStyleLbl="solidFgAcc1" presStyleIdx="3" presStyleCnt="4"/>
      <dgm:spPr/>
    </dgm:pt>
  </dgm:ptLst>
  <dgm:cxnLst>
    <dgm:cxn modelId="{B42E38D2-ECA9-4095-9DBB-45A3DB170BAB}" type="presOf" srcId="{74120400-75E6-4749-A3C1-A4A697556B95}" destId="{E284DE8C-569A-4D3D-A248-01D2A3211528}" srcOrd="0" destOrd="0" presId="urn:microsoft.com/office/officeart/2008/layout/VerticalCurvedList"/>
    <dgm:cxn modelId="{5BA6C3D4-5457-4423-B766-8C577FB47C4D}" type="presOf" srcId="{CA8D5A9C-213A-4A80-B809-190C4DF18AB0}" destId="{B9D35548-AE39-4190-98C0-2717CA36E6DC}" srcOrd="0" destOrd="0" presId="urn:microsoft.com/office/officeart/2008/layout/VerticalCurvedList"/>
    <dgm:cxn modelId="{F078B461-C132-45A2-8040-64981CC94A05}" srcId="{78083A20-4502-43BB-9B6C-9B79A1692AF7}" destId="{CA8D5A9C-213A-4A80-B809-190C4DF18AB0}" srcOrd="3" destOrd="0" parTransId="{2AE117E6-BCAD-4A22-8058-7AEA076FF8DE}" sibTransId="{DC59B92C-1E9F-49FF-8130-7038C1F91C21}"/>
    <dgm:cxn modelId="{73006266-E944-416F-B4AB-7F03EB707763}" type="presOf" srcId="{DF9EC8A9-C64D-4161-9C42-5DBE02B855DB}" destId="{D2257763-E03A-4089-9DD9-24A80112F723}" srcOrd="0" destOrd="0" presId="urn:microsoft.com/office/officeart/2008/layout/VerticalCurvedList"/>
    <dgm:cxn modelId="{83CBB86B-5566-45BD-9DDC-C7529F31BF0B}" type="presOf" srcId="{78083A20-4502-43BB-9B6C-9B79A1692AF7}" destId="{41D3842C-B64D-4693-A406-221A11963ECE}" srcOrd="0" destOrd="0" presId="urn:microsoft.com/office/officeart/2008/layout/VerticalCurvedList"/>
    <dgm:cxn modelId="{7B8C9C6F-E4D7-4B49-A947-64467FF006D0}" type="presOf" srcId="{1846934F-FAA1-43BE-83CB-BB2DDA532899}" destId="{781A20C7-739B-438B-BC47-62F8505D66B1}" srcOrd="0" destOrd="0" presId="urn:microsoft.com/office/officeart/2008/layout/VerticalCurvedList"/>
    <dgm:cxn modelId="{ACDD639D-01C1-4874-945C-8F962EDBB619}" srcId="{78083A20-4502-43BB-9B6C-9B79A1692AF7}" destId="{74120400-75E6-4749-A3C1-A4A697556B95}" srcOrd="1" destOrd="0" parTransId="{18F5EA09-1EC8-4A72-A6E3-BCB593505DC9}" sibTransId="{2A88BD71-5721-4746-B8E1-FE4B6520021B}"/>
    <dgm:cxn modelId="{EAC4DD37-4072-4E0C-906B-60FD42A386F7}" type="presOf" srcId="{F9F61DD0-8A34-460D-B6B2-C5CFE659EC2A}" destId="{1DE27DE9-4366-484B-AE8F-3749E7D120F7}" srcOrd="0" destOrd="0" presId="urn:microsoft.com/office/officeart/2008/layout/VerticalCurvedList"/>
    <dgm:cxn modelId="{CFB4F0A2-F54F-4E70-8289-1C4C649D50CB}" srcId="{78083A20-4502-43BB-9B6C-9B79A1692AF7}" destId="{DF9EC8A9-C64D-4161-9C42-5DBE02B855DB}" srcOrd="0" destOrd="0" parTransId="{61F04EDB-6B9A-44CB-A6FF-F4B1A0C8A8C4}" sibTransId="{F9F61DD0-8A34-460D-B6B2-C5CFE659EC2A}"/>
    <dgm:cxn modelId="{2FD3A87C-A888-4992-8397-571D744A4BCA}" srcId="{78083A20-4502-43BB-9B6C-9B79A1692AF7}" destId="{1846934F-FAA1-43BE-83CB-BB2DDA532899}" srcOrd="2" destOrd="0" parTransId="{3F160E5F-EC9C-4567-8B57-518E4908FE14}" sibTransId="{CBE34486-7C67-4998-9C57-E180102D3EEF}"/>
    <dgm:cxn modelId="{3F3FB642-7D81-4FC0-AFB2-345E92C6866C}" type="presParOf" srcId="{41D3842C-B64D-4693-A406-221A11963ECE}" destId="{12F99CEA-F360-4A0C-BDF2-9BED1EA529A4}" srcOrd="0" destOrd="0" presId="urn:microsoft.com/office/officeart/2008/layout/VerticalCurvedList"/>
    <dgm:cxn modelId="{C6212E18-6C2F-48C9-8993-8C748E1A3C83}" type="presParOf" srcId="{12F99CEA-F360-4A0C-BDF2-9BED1EA529A4}" destId="{82E7BE09-6C68-4C86-A7C4-621AE9A4D6C1}" srcOrd="0" destOrd="0" presId="urn:microsoft.com/office/officeart/2008/layout/VerticalCurvedList"/>
    <dgm:cxn modelId="{64ACDC42-B701-410E-969B-22412E168A80}" type="presParOf" srcId="{82E7BE09-6C68-4C86-A7C4-621AE9A4D6C1}" destId="{94EE5D53-C937-4D21-BABC-11D85066ADA1}" srcOrd="0" destOrd="0" presId="urn:microsoft.com/office/officeart/2008/layout/VerticalCurvedList"/>
    <dgm:cxn modelId="{458A7202-99CA-4892-8FBC-E73FE909D54F}" type="presParOf" srcId="{82E7BE09-6C68-4C86-A7C4-621AE9A4D6C1}" destId="{1DE27DE9-4366-484B-AE8F-3749E7D120F7}" srcOrd="1" destOrd="0" presId="urn:microsoft.com/office/officeart/2008/layout/VerticalCurvedList"/>
    <dgm:cxn modelId="{E8DB0395-E8A3-4423-A751-C8E00A385F7B}" type="presParOf" srcId="{82E7BE09-6C68-4C86-A7C4-621AE9A4D6C1}" destId="{DDA22F85-E977-419C-BD72-A51A97112732}" srcOrd="2" destOrd="0" presId="urn:microsoft.com/office/officeart/2008/layout/VerticalCurvedList"/>
    <dgm:cxn modelId="{F01015E3-AC3F-42C8-BAB2-BF8A70268216}" type="presParOf" srcId="{82E7BE09-6C68-4C86-A7C4-621AE9A4D6C1}" destId="{CB5DBB3B-CDD4-46C1-8890-F5EC6F953BAB}" srcOrd="3" destOrd="0" presId="urn:microsoft.com/office/officeart/2008/layout/VerticalCurvedList"/>
    <dgm:cxn modelId="{5B359198-E0E3-48AD-A77A-75BFF8451C67}" type="presParOf" srcId="{12F99CEA-F360-4A0C-BDF2-9BED1EA529A4}" destId="{D2257763-E03A-4089-9DD9-24A80112F723}" srcOrd="1" destOrd="0" presId="urn:microsoft.com/office/officeart/2008/layout/VerticalCurvedList"/>
    <dgm:cxn modelId="{5C880520-4C64-4305-A9E9-C87498E776A7}" type="presParOf" srcId="{12F99CEA-F360-4A0C-BDF2-9BED1EA529A4}" destId="{29BBE9CB-E851-454E-96D3-270B1AEB7B67}" srcOrd="2" destOrd="0" presId="urn:microsoft.com/office/officeart/2008/layout/VerticalCurvedList"/>
    <dgm:cxn modelId="{85FFE4B9-35FA-4D08-A34C-32511DB4B642}" type="presParOf" srcId="{29BBE9CB-E851-454E-96D3-270B1AEB7B67}" destId="{16AA7DF0-9683-483C-BE9D-ECEBCABF8956}" srcOrd="0" destOrd="0" presId="urn:microsoft.com/office/officeart/2008/layout/VerticalCurvedList"/>
    <dgm:cxn modelId="{C5C7DA02-EBE3-4501-84F0-77C4DEDE1026}" type="presParOf" srcId="{12F99CEA-F360-4A0C-BDF2-9BED1EA529A4}" destId="{E284DE8C-569A-4D3D-A248-01D2A3211528}" srcOrd="3" destOrd="0" presId="urn:microsoft.com/office/officeart/2008/layout/VerticalCurvedList"/>
    <dgm:cxn modelId="{AAE0F0E1-DB7C-4DDF-A804-40088522DD03}" type="presParOf" srcId="{12F99CEA-F360-4A0C-BDF2-9BED1EA529A4}" destId="{7C14291A-017D-4D50-A081-A0CAAFF4E136}" srcOrd="4" destOrd="0" presId="urn:microsoft.com/office/officeart/2008/layout/VerticalCurvedList"/>
    <dgm:cxn modelId="{DCB3D5BD-37D3-4A38-81F0-5331614E08DB}" type="presParOf" srcId="{7C14291A-017D-4D50-A081-A0CAAFF4E136}" destId="{77AF77BA-F1F8-47A1-94F9-4E93C1A29561}" srcOrd="0" destOrd="0" presId="urn:microsoft.com/office/officeart/2008/layout/VerticalCurvedList"/>
    <dgm:cxn modelId="{465B3347-00CD-4198-853B-AB097BDF27CD}" type="presParOf" srcId="{12F99CEA-F360-4A0C-BDF2-9BED1EA529A4}" destId="{781A20C7-739B-438B-BC47-62F8505D66B1}" srcOrd="5" destOrd="0" presId="urn:microsoft.com/office/officeart/2008/layout/VerticalCurvedList"/>
    <dgm:cxn modelId="{C781D40E-13CC-41E3-983B-7101F6013714}" type="presParOf" srcId="{12F99CEA-F360-4A0C-BDF2-9BED1EA529A4}" destId="{BAEF6132-B737-40B1-A554-9E3979ABB5FD}" srcOrd="6" destOrd="0" presId="urn:microsoft.com/office/officeart/2008/layout/VerticalCurvedList"/>
    <dgm:cxn modelId="{83B744C0-95FB-4192-9004-091ADD4751AD}" type="presParOf" srcId="{BAEF6132-B737-40B1-A554-9E3979ABB5FD}" destId="{F44A1B67-3FB8-4149-8613-285040538D20}" srcOrd="0" destOrd="0" presId="urn:microsoft.com/office/officeart/2008/layout/VerticalCurvedList"/>
    <dgm:cxn modelId="{0C678ED9-E789-4E58-B513-EF776F19D49A}" type="presParOf" srcId="{12F99CEA-F360-4A0C-BDF2-9BED1EA529A4}" destId="{B9D35548-AE39-4190-98C0-2717CA36E6DC}" srcOrd="7" destOrd="0" presId="urn:microsoft.com/office/officeart/2008/layout/VerticalCurvedList"/>
    <dgm:cxn modelId="{578661CA-525B-4123-8B7D-9AA88587D277}" type="presParOf" srcId="{12F99CEA-F360-4A0C-BDF2-9BED1EA529A4}" destId="{9DF234BC-6AE1-417B-8A7E-A5EF13543F36}" srcOrd="8" destOrd="0" presId="urn:microsoft.com/office/officeart/2008/layout/VerticalCurvedList"/>
    <dgm:cxn modelId="{E2CA0C4C-D357-4D14-857B-B36DEE218F89}" type="presParOf" srcId="{9DF234BC-6AE1-417B-8A7E-A5EF13543F36}" destId="{6416D762-6D81-45AB-BC0A-7D9798BA40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E0994E03-7499-4580-BEAD-F01726B3D8C7}" type="datetime1">
              <a:rPr lang="en-US"/>
              <a:pPr>
                <a:defRPr/>
              </a:pPr>
              <a:t>8/25/2014</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1A81ECFE-F063-4B8B-8E95-6E454C4D6799}" type="slidenum">
              <a:rPr lang="en-US"/>
              <a:pPr>
                <a:defRPr/>
              </a:pPr>
              <a:t>‹#›</a:t>
            </a:fld>
            <a:endParaRPr lang="en-US" dirty="0"/>
          </a:p>
        </p:txBody>
      </p:sp>
    </p:spTree>
    <p:extLst>
      <p:ext uri="{BB962C8B-B14F-4D97-AF65-F5344CB8AC3E}">
        <p14:creationId xmlns:p14="http://schemas.microsoft.com/office/powerpoint/2010/main" val="30481639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277CE868-B4E2-4A76-B84E-F32AE9C857BB}" type="datetime1">
              <a:rPr lang="en-US"/>
              <a:pPr>
                <a:defRPr/>
              </a:pPr>
              <a:t>8/25/2014</a:t>
            </a:fld>
            <a:endParaRPr lang="en-US" dirty="0"/>
          </a:p>
        </p:txBody>
      </p:sp>
      <p:sp>
        <p:nvSpPr>
          <p:cNvPr id="24580"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1BB5FA69-BEC4-4ACF-A3CB-036D85E03722}" type="slidenum">
              <a:rPr lang="en-US"/>
              <a:pPr>
                <a:defRPr/>
              </a:pPr>
              <a:t>‹#›</a:t>
            </a:fld>
            <a:endParaRPr lang="en-US" dirty="0"/>
          </a:p>
        </p:txBody>
      </p:sp>
    </p:spTree>
    <p:extLst>
      <p:ext uri="{BB962C8B-B14F-4D97-AF65-F5344CB8AC3E}">
        <p14:creationId xmlns:p14="http://schemas.microsoft.com/office/powerpoint/2010/main" val="1614173873"/>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defTabSz="931863"/>
            <a:fld id="{DC64E023-D2C6-4CBE-AA0B-C7331025AB10}" type="slidenum">
              <a:rPr lang="en-US" smtClean="0"/>
              <a:pPr defTabSz="931863"/>
              <a:t>1</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8198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smtClean="0">
              <a:latin typeface="Arial" charset="0"/>
            </a:endParaRPr>
          </a:p>
        </p:txBody>
      </p:sp>
      <p:sp>
        <p:nvSpPr>
          <p:cNvPr id="26628" name="Slide Number Placeholder 3"/>
          <p:cNvSpPr>
            <a:spLocks noGrp="1"/>
          </p:cNvSpPr>
          <p:nvPr>
            <p:ph type="sldNum" sz="quarter" idx="5"/>
          </p:nvPr>
        </p:nvSpPr>
        <p:spPr>
          <a:noFill/>
        </p:spPr>
        <p:txBody>
          <a:bodyPr/>
          <a:lstStyle/>
          <a:p>
            <a:pPr defTabSz="931863"/>
            <a:fld id="{6D6CEA02-1D72-4E41-BF18-4ACB92331702}" type="slidenum">
              <a:rPr lang="en-US" smtClean="0">
                <a:latin typeface="Arial" charset="0"/>
              </a:rPr>
              <a:pPr defTabSz="931863"/>
              <a:t>2</a:t>
            </a:fld>
            <a:endParaRPr lang="en-US" smtClean="0">
              <a:latin typeface="Arial" charset="0"/>
            </a:endParaRPr>
          </a:p>
        </p:txBody>
      </p:sp>
    </p:spTree>
    <p:extLst>
      <p:ext uri="{BB962C8B-B14F-4D97-AF65-F5344CB8AC3E}">
        <p14:creationId xmlns:p14="http://schemas.microsoft.com/office/powerpoint/2010/main" val="29000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r>
              <a:rPr lang="en-US" dirty="0" smtClean="0">
                <a:solidFill>
                  <a:schemeClr val="tx2"/>
                </a:solidFill>
              </a:rPr>
              <a:t>Common Packaging Methods:</a:t>
            </a:r>
            <a:endParaRPr lang="en-US" dirty="0" smtClean="0"/>
          </a:p>
          <a:p>
            <a:pPr>
              <a:buFont typeface="Wingdings" pitchFamily="2" charset="2"/>
              <a:buChar char="§"/>
            </a:pPr>
            <a:r>
              <a:rPr lang="en-US" dirty="0" smtClean="0"/>
              <a:t>RPM Package Manager (Formerly Red Hat Package Manager)</a:t>
            </a:r>
          </a:p>
          <a:p>
            <a:pPr>
              <a:buFont typeface="Wingdings" pitchFamily="2" charset="2"/>
              <a:buChar char="§"/>
            </a:pPr>
            <a:r>
              <a:rPr lang="en-US" dirty="0" err="1" smtClean="0"/>
              <a:t>Debian</a:t>
            </a:r>
            <a:r>
              <a:rPr lang="en-US" dirty="0" smtClean="0"/>
              <a:t> package</a:t>
            </a:r>
            <a:endParaRPr lang="en-US" sz="1000" dirty="0" smtClean="0"/>
          </a:p>
          <a:p>
            <a:endParaRPr lang="en-US" dirty="0" smtClean="0">
              <a:ea typeface="Lucida Sans Unicode" charset="0"/>
              <a:cs typeface="Lucida Sans Unicode" charset="0"/>
            </a:endParaRPr>
          </a:p>
          <a:p>
            <a:r>
              <a:rPr lang="en-US" dirty="0" smtClean="0">
                <a:ea typeface="Lucida Sans Unicode" charset="0"/>
                <a:cs typeface="Lucida Sans Unicode" charset="0"/>
              </a:rPr>
              <a:t>Gentoo Linux is a popular distribution that downloads and compiles from source code. It does not use packaged software.</a:t>
            </a:r>
          </a:p>
          <a:p>
            <a:endParaRPr lang="en-US" dirty="0" smtClean="0"/>
          </a:p>
        </p:txBody>
      </p:sp>
      <p:sp>
        <p:nvSpPr>
          <p:cNvPr id="27652" name="Date Placeholder 3"/>
          <p:cNvSpPr>
            <a:spLocks noGrp="1"/>
          </p:cNvSpPr>
          <p:nvPr>
            <p:ph type="dt" sz="quarter" idx="1"/>
          </p:nvPr>
        </p:nvSpPr>
        <p:spPr>
          <a:noFill/>
        </p:spPr>
        <p:txBody>
          <a:bodyPr/>
          <a:lstStyle/>
          <a:p>
            <a:pPr defTabSz="931863"/>
            <a:fld id="{831C9065-52FF-46C0-B898-476F785B9AB6}" type="datetime1">
              <a:rPr lang="en-US" smtClean="0"/>
              <a:pPr defTabSz="931863"/>
              <a:t>8/25/2014</a:t>
            </a:fld>
            <a:endParaRPr lang="en-US" smtClean="0"/>
          </a:p>
        </p:txBody>
      </p:sp>
      <p:sp>
        <p:nvSpPr>
          <p:cNvPr id="27653" name="Footer Placeholder 4"/>
          <p:cNvSpPr>
            <a:spLocks noGrp="1"/>
          </p:cNvSpPr>
          <p:nvPr>
            <p:ph type="ftr" sz="quarter" idx="4"/>
          </p:nvPr>
        </p:nvSpPr>
        <p:spPr>
          <a:noFill/>
        </p:spPr>
        <p:txBody>
          <a:bodyPr/>
          <a:lstStyle/>
          <a:p>
            <a:pPr defTabSz="931863"/>
            <a:endParaRPr lang="en-US" smtClean="0"/>
          </a:p>
        </p:txBody>
      </p:sp>
      <p:sp>
        <p:nvSpPr>
          <p:cNvPr id="27654" name="Slide Number Placeholder 5"/>
          <p:cNvSpPr>
            <a:spLocks noGrp="1"/>
          </p:cNvSpPr>
          <p:nvPr>
            <p:ph type="sldNum" sz="quarter" idx="5"/>
          </p:nvPr>
        </p:nvSpPr>
        <p:spPr>
          <a:noFill/>
        </p:spPr>
        <p:txBody>
          <a:bodyPr/>
          <a:lstStyle/>
          <a:p>
            <a:pPr defTabSz="931863"/>
            <a:fld id="{C36E4C3A-23D5-4D79-B0ED-69E2ECC50C81}" type="slidenum">
              <a:rPr lang="en-US" smtClean="0"/>
              <a:pPr defTabSz="931863"/>
              <a:t>4</a:t>
            </a:fld>
            <a:endParaRPr lang="en-US" smtClean="0"/>
          </a:p>
        </p:txBody>
      </p:sp>
    </p:spTree>
    <p:extLst>
      <p:ext uri="{BB962C8B-B14F-4D97-AF65-F5344CB8AC3E}">
        <p14:creationId xmlns:p14="http://schemas.microsoft.com/office/powerpoint/2010/main" val="505021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smtClean="0"/>
              <a:t>This slide uses the example of a fictitious company, is418.com, to explain the RHN update process.</a:t>
            </a:r>
          </a:p>
        </p:txBody>
      </p:sp>
      <p:sp>
        <p:nvSpPr>
          <p:cNvPr id="28676" name="Date Placeholder 3"/>
          <p:cNvSpPr>
            <a:spLocks noGrp="1"/>
          </p:cNvSpPr>
          <p:nvPr>
            <p:ph type="dt" sz="quarter" idx="1"/>
          </p:nvPr>
        </p:nvSpPr>
        <p:spPr>
          <a:noFill/>
        </p:spPr>
        <p:txBody>
          <a:bodyPr/>
          <a:lstStyle/>
          <a:p>
            <a:pPr defTabSz="931863"/>
            <a:fld id="{7337A37D-83D8-4430-8233-1AAFC2C58AFD}" type="datetime1">
              <a:rPr lang="en-US" smtClean="0"/>
              <a:pPr defTabSz="931863"/>
              <a:t>8/25/2014</a:t>
            </a:fld>
            <a:endParaRPr lang="en-US" smtClean="0"/>
          </a:p>
        </p:txBody>
      </p:sp>
      <p:sp>
        <p:nvSpPr>
          <p:cNvPr id="28677" name="Footer Placeholder 4"/>
          <p:cNvSpPr>
            <a:spLocks noGrp="1"/>
          </p:cNvSpPr>
          <p:nvPr>
            <p:ph type="ftr" sz="quarter" idx="4"/>
          </p:nvPr>
        </p:nvSpPr>
        <p:spPr>
          <a:noFill/>
        </p:spPr>
        <p:txBody>
          <a:bodyPr/>
          <a:lstStyle/>
          <a:p>
            <a:pPr defTabSz="931863"/>
            <a:endParaRPr lang="en-US" smtClean="0"/>
          </a:p>
        </p:txBody>
      </p:sp>
      <p:sp>
        <p:nvSpPr>
          <p:cNvPr id="28678" name="Slide Number Placeholder 5"/>
          <p:cNvSpPr>
            <a:spLocks noGrp="1"/>
          </p:cNvSpPr>
          <p:nvPr>
            <p:ph type="sldNum" sz="quarter" idx="5"/>
          </p:nvPr>
        </p:nvSpPr>
        <p:spPr>
          <a:noFill/>
        </p:spPr>
        <p:txBody>
          <a:bodyPr/>
          <a:lstStyle/>
          <a:p>
            <a:pPr defTabSz="931863"/>
            <a:fld id="{4DCE8D92-5E87-4B19-8655-35E22B23FCAF}" type="slidenum">
              <a:rPr lang="en-US" smtClean="0"/>
              <a:pPr defTabSz="931863"/>
              <a:t>11</a:t>
            </a:fld>
            <a:endParaRPr lang="en-US" smtClean="0"/>
          </a:p>
        </p:txBody>
      </p:sp>
    </p:spTree>
    <p:extLst>
      <p:ext uri="{BB962C8B-B14F-4D97-AF65-F5344CB8AC3E}">
        <p14:creationId xmlns:p14="http://schemas.microsoft.com/office/powerpoint/2010/main" val="219459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smtClean="0">
              <a:solidFill>
                <a:schemeClr val="tx1"/>
              </a:solidFill>
              <a:effectLst/>
              <a:latin typeface="Times New Roman" pitchFamily="18" charset="0"/>
              <a:ea typeface="+mn-ea"/>
              <a:cs typeface="+mn-cs"/>
            </a:endParaRPr>
          </a:p>
          <a:p>
            <a:r>
              <a:rPr lang="en-US" sz="1200" i="1" kern="1200" dirty="0" smtClean="0">
                <a:solidFill>
                  <a:schemeClr val="tx1"/>
                </a:solidFill>
                <a:effectLst/>
                <a:latin typeface="Times New Roman" pitchFamily="18" charset="0"/>
                <a:ea typeface="+mn-ea"/>
                <a:cs typeface="+mn-cs"/>
              </a:rPr>
              <a:t> </a:t>
            </a:r>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"In this lesson, you found that the best practices for handling security updates include first verify the source of the update before installing it to your system. A company may choose automated update tools, in the case of a trusted developer, or create a local update repository which allows you time to test updates before they get installed. Regardless of the update option used by the organization, it is always best practice to limit the number of applications installed on the system. </a:t>
            </a:r>
          </a:p>
          <a:p>
            <a:r>
              <a:rPr lang="en-US" sz="1200" kern="1200" dirty="0" smtClean="0">
                <a:solidFill>
                  <a:schemeClr val="tx1"/>
                </a:solidFill>
                <a:effectLst/>
                <a:latin typeface="Times New Roman" pitchFamily="18" charset="0"/>
                <a:ea typeface="+mn-ea"/>
                <a:cs typeface="+mn-cs"/>
              </a:rPr>
              <a:t> </a:t>
            </a:r>
          </a:p>
          <a:p>
            <a:r>
              <a:rPr lang="en-US" sz="1200" kern="1200" smtClean="0">
                <a:solidFill>
                  <a:schemeClr val="tx1"/>
                </a:solidFill>
                <a:effectLst/>
                <a:latin typeface="Times New Roman" pitchFamily="18" charset="0"/>
                <a:ea typeface="+mn-ea"/>
                <a:cs typeface="+mn-cs"/>
              </a:rPr>
              <a:t>In this lab, you will work with a CentOS machine and use RPM to query and verify package files, verify a source tarball used for application integrity verification when downloading and installing new applications, and learn how to create a repository to properly secure the RPN databases. You will also use the md5sum for hashing and integrity verification against downloaded program files. Finally, you will learn to use GPG (GnuPG) tool to view a GPG license key to ensure downloaded software is valid.”</a:t>
            </a:r>
            <a:endParaRPr lang="en-US" sz="1200" kern="1200">
              <a:solidFill>
                <a:schemeClr val="tx1"/>
              </a:solidFill>
              <a:effectLst/>
              <a:latin typeface="Times New Roman" pitchFamily="18" charset="0"/>
              <a:ea typeface="+mn-ea"/>
              <a:cs typeface="+mn-cs"/>
            </a:endParaRPr>
          </a:p>
        </p:txBody>
      </p:sp>
      <p:sp>
        <p:nvSpPr>
          <p:cNvPr id="4" name="Date Placeholder 3"/>
          <p:cNvSpPr>
            <a:spLocks noGrp="1"/>
          </p:cNvSpPr>
          <p:nvPr>
            <p:ph type="dt" idx="10"/>
          </p:nvPr>
        </p:nvSpPr>
        <p:spPr/>
        <p:txBody>
          <a:bodyPr/>
          <a:lstStyle/>
          <a:p>
            <a:pPr>
              <a:defRPr/>
            </a:pPr>
            <a:fld id="{277CE868-B4E2-4A76-B84E-F32AE9C857BB}"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BB5FA69-BEC4-4ACF-A3CB-036D85E03722}" type="slidenum">
              <a:rPr lang="en-US" smtClean="0"/>
              <a:pPr>
                <a:defRPr/>
              </a:pPr>
              <a:t>22</a:t>
            </a:fld>
            <a:endParaRPr lang="en-US" dirty="0"/>
          </a:p>
        </p:txBody>
      </p:sp>
    </p:spTree>
    <p:extLst>
      <p:ext uri="{BB962C8B-B14F-4D97-AF65-F5344CB8AC3E}">
        <p14:creationId xmlns:p14="http://schemas.microsoft.com/office/powerpoint/2010/main" val="3492975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
        <p:nvSpPr>
          <p:cNvPr id="5" name="TextBox 4"/>
          <p:cNvSpPr txBox="1"/>
          <p:nvPr userDrawn="1"/>
        </p:nvSpPr>
        <p:spPr>
          <a:xfrm>
            <a:off x="4156905" y="633294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BA201FA5-96E1-450C-A8F8-E13FB81F82C9}"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3302000"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smtClean="0">
                <a:solidFill>
                  <a:schemeClr val="bg1"/>
                </a:solidFill>
              </a:rPr>
              <a:t>Security Strategies in Linux Platforms and Applications</a:t>
            </a:r>
            <a:endParaRPr lang="en-US" sz="1000" dirty="0">
              <a:solidFill>
                <a:schemeClr val="bg1"/>
              </a:solidFill>
            </a:endParaRPr>
          </a:p>
        </p:txBody>
      </p:sp>
      <p:sp>
        <p:nvSpPr>
          <p:cNvPr id="9" name="TextBox 4"/>
          <p:cNvSpPr txBox="1"/>
          <p:nvPr userDrawn="1"/>
        </p:nvSpPr>
        <p:spPr>
          <a:xfrm>
            <a:off x="4238792" y="6393870"/>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4006" r:id="rId1"/>
    <p:sldLayoutId id="2147484004" r:id="rId2"/>
    <p:sldLayoutId id="2147484005" r:id="rId3"/>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401638" y="2133600"/>
            <a:ext cx="8348662" cy="3096232"/>
          </a:xfrm>
        </p:spPr>
        <p:txBody>
          <a:bodyPr/>
          <a:lstStyle/>
          <a:p>
            <a:pPr algn="ctr"/>
            <a:r>
              <a:rPr lang="en-US" sz="4000" b="1" dirty="0" smtClean="0"/>
              <a:t>Security Strategies in Linux Platforms and Applications</a:t>
            </a:r>
          </a:p>
          <a:p>
            <a:pPr algn="ctr"/>
            <a:endParaRPr lang="en-US" dirty="0" smtClean="0"/>
          </a:p>
          <a:p>
            <a:pPr algn="ctr"/>
            <a:r>
              <a:rPr lang="en-US" b="1" dirty="0" smtClean="0"/>
              <a:t>Lesson 11</a:t>
            </a:r>
          </a:p>
          <a:p>
            <a:pPr algn="ctr"/>
            <a:r>
              <a:rPr lang="en-US" b="1" dirty="0"/>
              <a:t>Managing Security Alerts and </a:t>
            </a:r>
            <a:r>
              <a:rPr lang="en-US" b="1" dirty="0" smtClean="0"/>
              <a:t>Updates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9750" y="304800"/>
            <a:ext cx="8299450" cy="476250"/>
          </a:xfrm>
        </p:spPr>
        <p:txBody>
          <a:bodyPr/>
          <a:lstStyle/>
          <a:p>
            <a:r>
              <a:rPr lang="en-US" sz="4000" smtClean="0">
                <a:solidFill>
                  <a:schemeClr val="tx2"/>
                </a:solidFill>
              </a:rPr>
              <a:t>Process to Apply Security Updates Automatically</a:t>
            </a:r>
          </a:p>
        </p:txBody>
      </p:sp>
      <p:sp>
        <p:nvSpPr>
          <p:cNvPr id="12291" name="Rectangle 4"/>
          <p:cNvSpPr>
            <a:spLocks noChangeArrowheads="1"/>
          </p:cNvSpPr>
          <p:nvPr/>
        </p:nvSpPr>
        <p:spPr bwMode="auto">
          <a:xfrm>
            <a:off x="2846388" y="1755775"/>
            <a:ext cx="2713037" cy="1193800"/>
          </a:xfrm>
          <a:prstGeom prst="rect">
            <a:avLst/>
          </a:prstGeom>
          <a:solidFill>
            <a:schemeClr val="accent1"/>
          </a:solidFill>
          <a:ln w="9525" algn="ctr">
            <a:solidFill>
              <a:schemeClr val="tx1"/>
            </a:solidFill>
            <a:round/>
            <a:headEnd/>
            <a:tailEnd/>
          </a:ln>
        </p:spPr>
        <p:txBody>
          <a:bodyPr anchor="ctr"/>
          <a:lstStyle/>
          <a:p>
            <a:pPr algn="ctr" eaLnBrk="0" hangingPunct="0"/>
            <a:r>
              <a:rPr lang="en-US">
                <a:solidFill>
                  <a:schemeClr val="bg1"/>
                </a:solidFill>
              </a:rPr>
              <a:t>Security patch becomes available</a:t>
            </a:r>
          </a:p>
        </p:txBody>
      </p:sp>
      <p:sp>
        <p:nvSpPr>
          <p:cNvPr id="12292" name="Down Arrow 16"/>
          <p:cNvSpPr>
            <a:spLocks noChangeArrowheads="1"/>
          </p:cNvSpPr>
          <p:nvPr/>
        </p:nvSpPr>
        <p:spPr bwMode="auto">
          <a:xfrm>
            <a:off x="3922713" y="2949575"/>
            <a:ext cx="560387" cy="346075"/>
          </a:xfrm>
          <a:prstGeom prst="down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12293" name="Rectangle 14"/>
          <p:cNvSpPr>
            <a:spLocks noChangeArrowheads="1"/>
          </p:cNvSpPr>
          <p:nvPr/>
        </p:nvSpPr>
        <p:spPr bwMode="auto">
          <a:xfrm>
            <a:off x="1165225" y="3295650"/>
            <a:ext cx="6076950" cy="1195388"/>
          </a:xfrm>
          <a:prstGeom prst="rect">
            <a:avLst/>
          </a:prstGeom>
          <a:solidFill>
            <a:schemeClr val="accent1"/>
          </a:solidFill>
          <a:ln w="9525" algn="ctr">
            <a:solidFill>
              <a:schemeClr val="tx1"/>
            </a:solidFill>
            <a:round/>
            <a:headEnd/>
            <a:tailEnd/>
          </a:ln>
        </p:spPr>
        <p:txBody>
          <a:bodyPr anchor="ctr"/>
          <a:lstStyle/>
          <a:p>
            <a:pPr algn="ctr" eaLnBrk="0" hangingPunct="0"/>
            <a:r>
              <a:rPr lang="en-US">
                <a:solidFill>
                  <a:schemeClr val="bg1"/>
                </a:solidFill>
              </a:rPr>
              <a:t>Linux distribution repositories: Community or commercial</a:t>
            </a:r>
          </a:p>
        </p:txBody>
      </p:sp>
      <p:pic>
        <p:nvPicPr>
          <p:cNvPr id="12294" name="Picture 4"/>
          <p:cNvPicPr>
            <a:picLocks noChangeAspect="1" noChangeArrowheads="1"/>
          </p:cNvPicPr>
          <p:nvPr/>
        </p:nvPicPr>
        <p:blipFill>
          <a:blip r:embed="rId2" cstate="print"/>
          <a:srcRect/>
          <a:stretch>
            <a:fillRect/>
          </a:stretch>
        </p:blipFill>
        <p:spPr bwMode="auto">
          <a:xfrm>
            <a:off x="1371600" y="4903788"/>
            <a:ext cx="1028700" cy="858837"/>
          </a:xfrm>
          <a:prstGeom prst="rect">
            <a:avLst/>
          </a:prstGeom>
          <a:noFill/>
          <a:ln w="9525">
            <a:noFill/>
            <a:round/>
            <a:headEnd/>
            <a:tailEnd/>
          </a:ln>
        </p:spPr>
      </p:pic>
      <p:pic>
        <p:nvPicPr>
          <p:cNvPr id="12295" name="Picture 5"/>
          <p:cNvPicPr>
            <a:picLocks noChangeAspect="1" noChangeArrowheads="1"/>
          </p:cNvPicPr>
          <p:nvPr/>
        </p:nvPicPr>
        <p:blipFill>
          <a:blip r:embed="rId2" cstate="print"/>
          <a:srcRect/>
          <a:stretch>
            <a:fillRect/>
          </a:stretch>
        </p:blipFill>
        <p:spPr bwMode="auto">
          <a:xfrm>
            <a:off x="3810000" y="4903788"/>
            <a:ext cx="1028700" cy="858837"/>
          </a:xfrm>
          <a:prstGeom prst="rect">
            <a:avLst/>
          </a:prstGeom>
          <a:noFill/>
          <a:ln w="9525">
            <a:noFill/>
            <a:round/>
            <a:headEnd/>
            <a:tailEnd/>
          </a:ln>
        </p:spPr>
      </p:pic>
      <p:pic>
        <p:nvPicPr>
          <p:cNvPr id="12296" name="Picture 6"/>
          <p:cNvPicPr>
            <a:picLocks noChangeAspect="1" noChangeArrowheads="1"/>
          </p:cNvPicPr>
          <p:nvPr/>
        </p:nvPicPr>
        <p:blipFill>
          <a:blip r:embed="rId2" cstate="print"/>
          <a:srcRect/>
          <a:stretch>
            <a:fillRect/>
          </a:stretch>
        </p:blipFill>
        <p:spPr bwMode="auto">
          <a:xfrm>
            <a:off x="6172200" y="4903788"/>
            <a:ext cx="1028700" cy="858837"/>
          </a:xfrm>
          <a:prstGeom prst="rect">
            <a:avLst/>
          </a:prstGeom>
          <a:noFill/>
          <a:ln w="9525">
            <a:noFill/>
            <a:round/>
            <a:headEnd/>
            <a:tailEnd/>
          </a:ln>
        </p:spPr>
      </p:pic>
      <p:sp>
        <p:nvSpPr>
          <p:cNvPr id="12297" name="Text Box 7"/>
          <p:cNvSpPr txBox="1">
            <a:spLocks noChangeArrowheads="1"/>
          </p:cNvSpPr>
          <p:nvPr/>
        </p:nvSpPr>
        <p:spPr bwMode="auto">
          <a:xfrm>
            <a:off x="307975" y="5824538"/>
            <a:ext cx="2632075" cy="30321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Development updated</a:t>
            </a:r>
          </a:p>
        </p:txBody>
      </p:sp>
      <p:sp>
        <p:nvSpPr>
          <p:cNvPr id="12298" name="Text Box 8"/>
          <p:cNvSpPr txBox="1">
            <a:spLocks noChangeArrowheads="1"/>
          </p:cNvSpPr>
          <p:nvPr/>
        </p:nvSpPr>
        <p:spPr bwMode="auto">
          <a:xfrm>
            <a:off x="5180013" y="5824538"/>
            <a:ext cx="2632075" cy="30321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Staging updated</a:t>
            </a:r>
          </a:p>
        </p:txBody>
      </p:sp>
      <p:sp>
        <p:nvSpPr>
          <p:cNvPr id="12299" name="Text Box 9"/>
          <p:cNvSpPr txBox="1">
            <a:spLocks noChangeArrowheads="1"/>
          </p:cNvSpPr>
          <p:nvPr/>
        </p:nvSpPr>
        <p:spPr bwMode="auto">
          <a:xfrm>
            <a:off x="2782888" y="5824538"/>
            <a:ext cx="2632075" cy="303212"/>
          </a:xfrm>
          <a:prstGeom prst="rect">
            <a:avLst/>
          </a:prstGeom>
          <a:noFill/>
          <a:ln w="9525">
            <a:noFill/>
            <a:round/>
            <a:headEnd/>
            <a:tailEnd/>
          </a:ln>
        </p:spPr>
        <p:txBody>
          <a:bodyPr lIns="90000" tIns="45000" rIns="90000" bIns="4500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Production updated</a:t>
            </a:r>
          </a:p>
        </p:txBody>
      </p:sp>
      <p:sp>
        <p:nvSpPr>
          <p:cNvPr id="12300" name="Down Arrow 26"/>
          <p:cNvSpPr>
            <a:spLocks noChangeArrowheads="1"/>
          </p:cNvSpPr>
          <p:nvPr/>
        </p:nvSpPr>
        <p:spPr bwMode="auto">
          <a:xfrm>
            <a:off x="1474788" y="4491038"/>
            <a:ext cx="560387" cy="331787"/>
          </a:xfrm>
          <a:prstGeom prst="down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12301" name="Down Arrow 27"/>
          <p:cNvSpPr>
            <a:spLocks noChangeArrowheads="1"/>
          </p:cNvSpPr>
          <p:nvPr/>
        </p:nvSpPr>
        <p:spPr bwMode="auto">
          <a:xfrm>
            <a:off x="3868738" y="4491038"/>
            <a:ext cx="560387" cy="331787"/>
          </a:xfrm>
          <a:prstGeom prst="down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12302" name="Down Arrow 28"/>
          <p:cNvSpPr>
            <a:spLocks noChangeArrowheads="1"/>
          </p:cNvSpPr>
          <p:nvPr/>
        </p:nvSpPr>
        <p:spPr bwMode="auto">
          <a:xfrm>
            <a:off x="6245225" y="4491038"/>
            <a:ext cx="560388" cy="331787"/>
          </a:xfrm>
          <a:prstGeom prst="down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9750" y="304800"/>
            <a:ext cx="8299450" cy="476250"/>
          </a:xfrm>
        </p:spPr>
        <p:txBody>
          <a:bodyPr/>
          <a:lstStyle/>
          <a:p>
            <a:r>
              <a:rPr lang="en-US" sz="4000" smtClean="0">
                <a:solidFill>
                  <a:schemeClr val="tx2"/>
                </a:solidFill>
              </a:rPr>
              <a:t>Red Hat Network (RHN) Update</a:t>
            </a:r>
          </a:p>
        </p:txBody>
      </p:sp>
      <p:sp>
        <p:nvSpPr>
          <p:cNvPr id="16387" name="Rectangle 4"/>
          <p:cNvSpPr>
            <a:spLocks noChangeArrowheads="1"/>
          </p:cNvSpPr>
          <p:nvPr/>
        </p:nvSpPr>
        <p:spPr bwMode="auto">
          <a:xfrm>
            <a:off x="541338" y="1119188"/>
            <a:ext cx="5461000" cy="525462"/>
          </a:xfrm>
          <a:prstGeom prst="rect">
            <a:avLst/>
          </a:prstGeom>
          <a:solidFill>
            <a:schemeClr val="accent1"/>
          </a:solidFill>
          <a:ln w="9525" algn="ctr">
            <a:solidFill>
              <a:schemeClr val="tx1"/>
            </a:solidFill>
            <a:round/>
            <a:headEnd/>
            <a:tailEnd/>
          </a:ln>
        </p:spPr>
        <p:txBody>
          <a:bodyPr anchor="ctr"/>
          <a:lstStyle/>
          <a:p>
            <a:pPr eaLnBrk="0" hangingPunct="0">
              <a:defRPr/>
            </a:pPr>
            <a:r>
              <a:rPr lang="en-US" dirty="0">
                <a:solidFill>
                  <a:schemeClr val="bg1"/>
                </a:solidFill>
                <a:latin typeface="+mn-lt"/>
              </a:rPr>
              <a:t>Step 1: Security patch becomes available for </a:t>
            </a:r>
          </a:p>
          <a:p>
            <a:pPr eaLnBrk="0" hangingPunct="0">
              <a:defRPr/>
            </a:pPr>
            <a:r>
              <a:rPr lang="en-US" dirty="0">
                <a:solidFill>
                  <a:schemeClr val="bg1"/>
                </a:solidFill>
                <a:latin typeface="+mn-lt"/>
              </a:rPr>
              <a:t>Apache Web server</a:t>
            </a:r>
          </a:p>
        </p:txBody>
      </p:sp>
      <p:sp>
        <p:nvSpPr>
          <p:cNvPr id="13316" name="Down Arrow 16"/>
          <p:cNvSpPr>
            <a:spLocks noChangeArrowheads="1"/>
          </p:cNvSpPr>
          <p:nvPr/>
        </p:nvSpPr>
        <p:spPr bwMode="auto">
          <a:xfrm>
            <a:off x="3597275" y="1644650"/>
            <a:ext cx="282575" cy="292100"/>
          </a:xfrm>
          <a:prstGeom prst="downArrow">
            <a:avLst>
              <a:gd name="adj1" fmla="val 50000"/>
              <a:gd name="adj2" fmla="val 49958"/>
            </a:avLst>
          </a:prstGeom>
          <a:solidFill>
            <a:schemeClr val="accent1"/>
          </a:solidFill>
          <a:ln w="9525" algn="ctr">
            <a:solidFill>
              <a:schemeClr val="tx1"/>
            </a:solidFill>
            <a:round/>
            <a:headEnd/>
            <a:tailEnd/>
          </a:ln>
        </p:spPr>
        <p:txBody>
          <a:bodyPr/>
          <a:lstStyle/>
          <a:p>
            <a:pPr eaLnBrk="0" hangingPunct="0"/>
            <a:endParaRPr lang="en-US"/>
          </a:p>
        </p:txBody>
      </p:sp>
      <p:sp>
        <p:nvSpPr>
          <p:cNvPr id="16389" name="Rectangle 14"/>
          <p:cNvSpPr>
            <a:spLocks noChangeArrowheads="1"/>
          </p:cNvSpPr>
          <p:nvPr/>
        </p:nvSpPr>
        <p:spPr bwMode="auto">
          <a:xfrm>
            <a:off x="6397625" y="1431925"/>
            <a:ext cx="2525713" cy="1006475"/>
          </a:xfrm>
          <a:prstGeom prst="rect">
            <a:avLst/>
          </a:prstGeom>
          <a:solidFill>
            <a:schemeClr val="accent1"/>
          </a:solidFill>
          <a:ln w="9525" algn="ctr">
            <a:solidFill>
              <a:schemeClr val="tx1"/>
            </a:solidFill>
            <a:round/>
            <a:headEnd/>
            <a:tailEnd/>
          </a:ln>
        </p:spPr>
        <p:txBody>
          <a:bodyPr anchor="ctr"/>
          <a:lstStyle/>
          <a:p>
            <a:pPr eaLnBrk="0" hangingPunct="0">
              <a:defRPr/>
            </a:pPr>
            <a:r>
              <a:rPr lang="en-US" dirty="0">
                <a:solidFill>
                  <a:schemeClr val="bg1"/>
                </a:solidFill>
                <a:latin typeface="+mn-lt"/>
              </a:rPr>
              <a:t>Step 4: RHN transmits update to the Web server</a:t>
            </a:r>
          </a:p>
        </p:txBody>
      </p:sp>
      <p:sp>
        <p:nvSpPr>
          <p:cNvPr id="18" name="Rectangle 4"/>
          <p:cNvSpPr>
            <a:spLocks noChangeArrowheads="1"/>
          </p:cNvSpPr>
          <p:nvPr/>
        </p:nvSpPr>
        <p:spPr bwMode="auto">
          <a:xfrm>
            <a:off x="541338" y="1936750"/>
            <a:ext cx="5461000" cy="577850"/>
          </a:xfrm>
          <a:prstGeom prst="rect">
            <a:avLst/>
          </a:prstGeom>
          <a:solidFill>
            <a:schemeClr val="accent1"/>
          </a:solidFill>
          <a:ln w="9525" algn="ctr">
            <a:solidFill>
              <a:schemeClr val="tx1"/>
            </a:solidFill>
            <a:round/>
            <a:headEnd/>
            <a:tailEnd/>
          </a:ln>
        </p:spPr>
        <p:txBody>
          <a:bodyPr anchor="ctr"/>
          <a:lstStyle/>
          <a:p>
            <a:pPr eaLnBrk="0" hangingPunct="0">
              <a:defRPr/>
            </a:pPr>
            <a:r>
              <a:rPr lang="en-US" dirty="0">
                <a:solidFill>
                  <a:schemeClr val="bg1"/>
                </a:solidFill>
                <a:latin typeface="+mn-lt"/>
              </a:rPr>
              <a:t>Step 2: RHN flags that www1.is418.com</a:t>
            </a:r>
          </a:p>
          <a:p>
            <a:pPr eaLnBrk="0" hangingPunct="0">
              <a:defRPr/>
            </a:pPr>
            <a:r>
              <a:rPr lang="en-US" dirty="0">
                <a:solidFill>
                  <a:schemeClr val="bg1"/>
                </a:solidFill>
                <a:latin typeface="+mn-lt"/>
              </a:rPr>
              <a:t>Is in need of the patch </a:t>
            </a:r>
          </a:p>
        </p:txBody>
      </p:sp>
      <p:sp>
        <p:nvSpPr>
          <p:cNvPr id="13319" name="Text Box 16"/>
          <p:cNvSpPr txBox="1">
            <a:spLocks noChangeArrowheads="1"/>
          </p:cNvSpPr>
          <p:nvPr/>
        </p:nvSpPr>
        <p:spPr bwMode="auto">
          <a:xfrm>
            <a:off x="541338" y="2628900"/>
            <a:ext cx="3803650" cy="114300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400">
              <a:solidFill>
                <a:srgbClr val="000000"/>
              </a:solidFill>
            </a:endParaRPr>
          </a:p>
        </p:txBody>
      </p:sp>
      <p:sp>
        <p:nvSpPr>
          <p:cNvPr id="13320" name="Line 13"/>
          <p:cNvSpPr>
            <a:spLocks noChangeShapeType="1"/>
          </p:cNvSpPr>
          <p:nvPr/>
        </p:nvSpPr>
        <p:spPr bwMode="auto">
          <a:xfrm>
            <a:off x="1600200" y="3886200"/>
            <a:ext cx="6629400" cy="1588"/>
          </a:xfrm>
          <a:prstGeom prst="line">
            <a:avLst/>
          </a:prstGeom>
          <a:noFill/>
          <a:ln w="9525">
            <a:solidFill>
              <a:srgbClr val="000000"/>
            </a:solidFill>
            <a:round/>
            <a:headEnd/>
            <a:tailEnd/>
          </a:ln>
        </p:spPr>
        <p:txBody>
          <a:bodyPr/>
          <a:lstStyle/>
          <a:p>
            <a:endParaRPr lang="en-US"/>
          </a:p>
        </p:txBody>
      </p:sp>
      <p:sp>
        <p:nvSpPr>
          <p:cNvPr id="13321" name="Line 14"/>
          <p:cNvSpPr>
            <a:spLocks noChangeShapeType="1"/>
          </p:cNvSpPr>
          <p:nvPr/>
        </p:nvSpPr>
        <p:spPr bwMode="auto">
          <a:xfrm>
            <a:off x="4343400" y="3886200"/>
            <a:ext cx="1588" cy="1114425"/>
          </a:xfrm>
          <a:prstGeom prst="line">
            <a:avLst/>
          </a:prstGeom>
          <a:noFill/>
          <a:ln w="9525">
            <a:solidFill>
              <a:srgbClr val="000000"/>
            </a:solidFill>
            <a:round/>
            <a:headEnd/>
            <a:tailEnd type="triangle" w="med" len="med"/>
          </a:ln>
        </p:spPr>
        <p:txBody>
          <a:bodyPr/>
          <a:lstStyle/>
          <a:p>
            <a:endParaRPr lang="en-US"/>
          </a:p>
        </p:txBody>
      </p:sp>
      <p:sp>
        <p:nvSpPr>
          <p:cNvPr id="13322" name="Line 17"/>
          <p:cNvSpPr>
            <a:spLocks noChangeShapeType="1"/>
          </p:cNvSpPr>
          <p:nvPr/>
        </p:nvSpPr>
        <p:spPr bwMode="auto">
          <a:xfrm>
            <a:off x="1603375" y="3887788"/>
            <a:ext cx="0" cy="1112837"/>
          </a:xfrm>
          <a:prstGeom prst="line">
            <a:avLst/>
          </a:prstGeom>
          <a:noFill/>
          <a:ln w="9525">
            <a:solidFill>
              <a:srgbClr val="000000"/>
            </a:solidFill>
            <a:round/>
            <a:headEnd/>
            <a:tailEnd type="triangle" w="med" len="med"/>
          </a:ln>
        </p:spPr>
        <p:txBody>
          <a:bodyPr/>
          <a:lstStyle/>
          <a:p>
            <a:endParaRPr lang="en-US"/>
          </a:p>
        </p:txBody>
      </p:sp>
      <p:sp>
        <p:nvSpPr>
          <p:cNvPr id="13323" name="Line 18"/>
          <p:cNvSpPr>
            <a:spLocks noChangeShapeType="1"/>
          </p:cNvSpPr>
          <p:nvPr/>
        </p:nvSpPr>
        <p:spPr bwMode="auto">
          <a:xfrm>
            <a:off x="4343400" y="2514600"/>
            <a:ext cx="1588" cy="1371600"/>
          </a:xfrm>
          <a:prstGeom prst="line">
            <a:avLst/>
          </a:prstGeom>
          <a:noFill/>
          <a:ln w="9525">
            <a:solidFill>
              <a:srgbClr val="000000"/>
            </a:solidFill>
            <a:round/>
            <a:headEnd/>
            <a:tailEnd/>
          </a:ln>
        </p:spPr>
        <p:txBody>
          <a:bodyPr/>
          <a:lstStyle/>
          <a:p>
            <a:endParaRPr lang="en-US"/>
          </a:p>
        </p:txBody>
      </p:sp>
      <p:sp>
        <p:nvSpPr>
          <p:cNvPr id="13324" name="Line 22"/>
          <p:cNvSpPr>
            <a:spLocks noChangeShapeType="1"/>
          </p:cNvSpPr>
          <p:nvPr/>
        </p:nvSpPr>
        <p:spPr bwMode="auto">
          <a:xfrm>
            <a:off x="8229600" y="2514600"/>
            <a:ext cx="1588" cy="2286000"/>
          </a:xfrm>
          <a:prstGeom prst="line">
            <a:avLst/>
          </a:prstGeom>
          <a:noFill/>
          <a:ln w="9525">
            <a:solidFill>
              <a:srgbClr val="000000"/>
            </a:solidFill>
            <a:round/>
            <a:headEnd/>
            <a:tailEnd type="triangle" w="med" len="med"/>
          </a:ln>
        </p:spPr>
        <p:txBody>
          <a:bodyPr/>
          <a:lstStyle/>
          <a:p>
            <a:endParaRPr lang="en-US"/>
          </a:p>
        </p:txBody>
      </p:sp>
      <p:pic>
        <p:nvPicPr>
          <p:cNvPr id="13325" name="Picture 10"/>
          <p:cNvPicPr>
            <a:picLocks noChangeAspect="1" noChangeArrowheads="1"/>
          </p:cNvPicPr>
          <p:nvPr/>
        </p:nvPicPr>
        <p:blipFill>
          <a:blip r:embed="rId3" cstate="print"/>
          <a:srcRect/>
          <a:stretch>
            <a:fillRect/>
          </a:stretch>
        </p:blipFill>
        <p:spPr bwMode="auto">
          <a:xfrm>
            <a:off x="1330325" y="5078413"/>
            <a:ext cx="687388" cy="642937"/>
          </a:xfrm>
          <a:prstGeom prst="rect">
            <a:avLst/>
          </a:prstGeom>
          <a:noFill/>
          <a:ln w="9525">
            <a:noFill/>
            <a:round/>
            <a:headEnd/>
            <a:tailEnd/>
          </a:ln>
        </p:spPr>
      </p:pic>
      <p:pic>
        <p:nvPicPr>
          <p:cNvPr id="13326" name="Picture 8"/>
          <p:cNvPicPr>
            <a:picLocks noChangeAspect="1" noChangeArrowheads="1"/>
          </p:cNvPicPr>
          <p:nvPr/>
        </p:nvPicPr>
        <p:blipFill>
          <a:blip r:embed="rId4" cstate="print"/>
          <a:srcRect/>
          <a:stretch>
            <a:fillRect/>
          </a:stretch>
        </p:blipFill>
        <p:spPr bwMode="auto">
          <a:xfrm>
            <a:off x="4030663" y="5014913"/>
            <a:ext cx="998537" cy="796925"/>
          </a:xfrm>
          <a:prstGeom prst="rect">
            <a:avLst/>
          </a:prstGeom>
          <a:noFill/>
          <a:ln w="9525">
            <a:noFill/>
            <a:round/>
            <a:headEnd/>
            <a:tailEnd/>
          </a:ln>
        </p:spPr>
      </p:pic>
      <p:pic>
        <p:nvPicPr>
          <p:cNvPr id="13327" name="Picture 6"/>
          <p:cNvPicPr>
            <a:picLocks noChangeAspect="1" noChangeArrowheads="1"/>
          </p:cNvPicPr>
          <p:nvPr/>
        </p:nvPicPr>
        <p:blipFill>
          <a:blip r:embed="rId5" cstate="print"/>
          <a:srcRect/>
          <a:stretch>
            <a:fillRect/>
          </a:stretch>
        </p:blipFill>
        <p:spPr bwMode="auto">
          <a:xfrm>
            <a:off x="7932738" y="4800600"/>
            <a:ext cx="990600" cy="792163"/>
          </a:xfrm>
          <a:prstGeom prst="rect">
            <a:avLst/>
          </a:prstGeom>
          <a:noFill/>
          <a:ln w="9525">
            <a:noFill/>
            <a:round/>
            <a:headEnd/>
            <a:tailEnd/>
          </a:ln>
        </p:spPr>
      </p:pic>
      <p:sp>
        <p:nvSpPr>
          <p:cNvPr id="13328" name="Text Box 9"/>
          <p:cNvSpPr txBox="1">
            <a:spLocks noChangeArrowheads="1"/>
          </p:cNvSpPr>
          <p:nvPr/>
        </p:nvSpPr>
        <p:spPr bwMode="auto">
          <a:xfrm>
            <a:off x="3636963" y="5811838"/>
            <a:ext cx="1538287" cy="398462"/>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rhn.redhat.com</a:t>
            </a:r>
          </a:p>
        </p:txBody>
      </p:sp>
      <p:sp>
        <p:nvSpPr>
          <p:cNvPr id="13329" name="Text Box 7"/>
          <p:cNvSpPr txBox="1">
            <a:spLocks noChangeArrowheads="1"/>
          </p:cNvSpPr>
          <p:nvPr/>
        </p:nvSpPr>
        <p:spPr bwMode="auto">
          <a:xfrm>
            <a:off x="7086600" y="5715000"/>
            <a:ext cx="1906588" cy="609600"/>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www1.is418.com</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installs update</a:t>
            </a:r>
          </a:p>
        </p:txBody>
      </p:sp>
      <p:sp>
        <p:nvSpPr>
          <p:cNvPr id="22" name="Rectangle 4"/>
          <p:cNvSpPr>
            <a:spLocks noChangeArrowheads="1"/>
          </p:cNvSpPr>
          <p:nvPr/>
        </p:nvSpPr>
        <p:spPr bwMode="auto">
          <a:xfrm>
            <a:off x="541338" y="2628900"/>
            <a:ext cx="3649662" cy="1143000"/>
          </a:xfrm>
          <a:prstGeom prst="rect">
            <a:avLst/>
          </a:prstGeom>
          <a:solidFill>
            <a:schemeClr val="accent1"/>
          </a:solidFill>
          <a:ln w="9525" algn="ctr">
            <a:solidFill>
              <a:schemeClr val="tx1"/>
            </a:solidFill>
            <a:round/>
            <a:headEnd/>
            <a:tailEnd/>
          </a:ln>
        </p:spPr>
        <p:txBody>
          <a:bodyPr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solidFill>
                  <a:schemeClr val="bg1"/>
                </a:solidFill>
                <a:latin typeface="+mn-lt"/>
              </a:rPr>
              <a:t>Step 3: RHN sends an e-mail notification, places an alert in the control panel, and sends alert to impacted Linux systems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ROLES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9750" y="304800"/>
            <a:ext cx="8299450" cy="476250"/>
          </a:xfrm>
        </p:spPr>
        <p:txBody>
          <a:bodyPr/>
          <a:lstStyle/>
          <a:p>
            <a:r>
              <a:rPr lang="en-US" sz="4000" smtClean="0">
                <a:solidFill>
                  <a:schemeClr val="tx2"/>
                </a:solidFill>
              </a:rPr>
              <a:t>Commercial Linux Vendor</a:t>
            </a:r>
          </a:p>
        </p:txBody>
      </p:sp>
      <p:sp>
        <p:nvSpPr>
          <p:cNvPr id="17411" name="Content Placeholder 2"/>
          <p:cNvSpPr>
            <a:spLocks noGrp="1"/>
          </p:cNvSpPr>
          <p:nvPr>
            <p:ph idx="1"/>
          </p:nvPr>
        </p:nvSpPr>
        <p:spPr>
          <a:xfrm>
            <a:off x="539750" y="1296536"/>
            <a:ext cx="8299450" cy="4424813"/>
          </a:xfrm>
        </p:spPr>
        <p:txBody>
          <a:bodyPr/>
          <a:lstStyle/>
          <a:p>
            <a:pPr marL="237744" indent="-237744">
              <a:spcBef>
                <a:spcPts val="450"/>
              </a:spcBef>
              <a:buFont typeface="Wingdings"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Monitors specific software vulnerabilities</a:t>
            </a:r>
          </a:p>
          <a:p>
            <a:pPr marL="237744" indent="-237744">
              <a:spcBef>
                <a:spcPts val="450"/>
              </a:spcBef>
              <a:buFont typeface="Wingdings"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Provides patches to the software</a:t>
            </a:r>
          </a:p>
          <a:p>
            <a:pPr marL="237744" indent="-237744">
              <a:spcBef>
                <a:spcPts val="450"/>
              </a:spcBef>
              <a:buFont typeface="Wingdings"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Packages the software</a:t>
            </a:r>
          </a:p>
          <a:p>
            <a:pPr marL="237744" indent="-237744">
              <a:spcBef>
                <a:spcPts val="450"/>
              </a:spcBef>
              <a:buFont typeface="Wingdings"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Tests the patches</a:t>
            </a:r>
          </a:p>
          <a:p>
            <a:pPr marL="237744" indent="-237744">
              <a:spcBef>
                <a:spcPts val="450"/>
              </a:spcBef>
              <a:buFont typeface="Wingdings"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Notifies customers and provides updates</a:t>
            </a:r>
          </a:p>
          <a:p>
            <a:pPr marL="228600" indent="-228600">
              <a:spcBef>
                <a:spcPts val="450"/>
              </a:spcBef>
              <a:buFont typeface="Wingdings" charset="2"/>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endParaRPr lang="en-US" sz="3200" dirty="0" smtClean="0">
              <a:solidFill>
                <a:srgbClr val="000000"/>
              </a:solidFill>
            </a:endParaRPr>
          </a:p>
          <a:p>
            <a:pPr marL="228600" indent="-228600">
              <a:spcBef>
                <a:spcPts val="450"/>
              </a:spcBef>
              <a:buFont typeface="Wingdings" charset="2"/>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endParaRPr lang="en-US" sz="3200" dirty="0" smtClean="0">
              <a:solidFill>
                <a:srgbClr val="000000"/>
              </a:solidFill>
            </a:endParaRPr>
          </a:p>
          <a:p>
            <a:pPr marL="228600" indent="-228600">
              <a:spcBef>
                <a:spcPts val="450"/>
              </a:spcBef>
              <a:buFont typeface="Wingdings" charset="2"/>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endParaRPr lang="en-US" sz="3200" dirty="0" smtClean="0">
              <a:solidFill>
                <a:srgbClr val="000000"/>
              </a:solidFill>
            </a:endParaRPr>
          </a:p>
          <a:p>
            <a:pPr marL="228600" indent="-228600">
              <a:spcBef>
                <a:spcPts val="400"/>
              </a:spcBef>
              <a:buClrTx/>
              <a:buFontTx/>
              <a:buNone/>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endParaRPr lang="en-US" sz="3200" dirty="0" smtClean="0">
              <a:solidFill>
                <a:srgbClr val="000000"/>
              </a:solidFill>
            </a:endParaRPr>
          </a:p>
          <a:p>
            <a:pPr>
              <a:buFont typeface="Wingdings" charset="2"/>
              <a:buChar char="§"/>
              <a:defRPr/>
            </a:pPr>
            <a:endParaRPr lang="en-US" dirty="0" smtClean="0"/>
          </a:p>
          <a:p>
            <a:pPr>
              <a:buFont typeface="Wingdings" charset="2"/>
              <a:buNone/>
              <a:defRPr/>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9750" y="304800"/>
            <a:ext cx="8299450" cy="476250"/>
          </a:xfrm>
        </p:spPr>
        <p:txBody>
          <a:bodyPr/>
          <a:lstStyle/>
          <a:p>
            <a:r>
              <a:rPr lang="en-US" sz="4000" smtClean="0">
                <a:solidFill>
                  <a:schemeClr val="tx2"/>
                </a:solidFill>
              </a:rPr>
              <a:t>Linux System Administrator</a:t>
            </a:r>
          </a:p>
        </p:txBody>
      </p:sp>
      <p:sp>
        <p:nvSpPr>
          <p:cNvPr id="18435" name="Content Placeholder 2"/>
          <p:cNvSpPr>
            <a:spLocks noGrp="1"/>
          </p:cNvSpPr>
          <p:nvPr>
            <p:ph idx="1"/>
          </p:nvPr>
        </p:nvSpPr>
        <p:spPr>
          <a:xfrm>
            <a:off x="539750" y="1255594"/>
            <a:ext cx="8299450" cy="4465756"/>
          </a:xfrm>
        </p:spPr>
        <p:txBody>
          <a:bodyPr/>
          <a:lstStyle/>
          <a:p>
            <a:pPr marL="237744" indent="-237744">
              <a:spcBef>
                <a:spcPts val="450"/>
              </a:spcBef>
              <a:buFont typeface="Wingdings"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Monitors mailing lists, forums, and security-related Web sites</a:t>
            </a:r>
          </a:p>
          <a:p>
            <a:pPr marL="237744" indent="-237744">
              <a:spcBef>
                <a:spcPts val="450"/>
              </a:spcBef>
              <a:buFont typeface="Wingdings"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Communicates with Linux vendor about updates</a:t>
            </a:r>
          </a:p>
          <a:p>
            <a:pPr marL="237744" indent="-237744">
              <a:spcBef>
                <a:spcPts val="450"/>
              </a:spcBef>
              <a:buFont typeface="Wingdings"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Applies patches to development and staging servers</a:t>
            </a:r>
          </a:p>
          <a:p>
            <a:pPr marL="237744" indent="-237744">
              <a:spcBef>
                <a:spcPts val="450"/>
              </a:spcBef>
              <a:buFont typeface="Wingdings" charset="2"/>
              <a:buChar cha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defRPr/>
            </a:pPr>
            <a:r>
              <a:rPr lang="en-US" sz="3200" dirty="0" smtClean="0">
                <a:solidFill>
                  <a:srgbClr val="000000"/>
                </a:solidFill>
              </a:rPr>
              <a:t>Rolls out security updates to production systems</a:t>
            </a:r>
          </a:p>
          <a:p>
            <a:pPr>
              <a:buFont typeface="Wingdings" charset="2"/>
              <a:buChar char="§"/>
              <a:defRPr/>
            </a:pPr>
            <a:endParaRPr lang="en-US" dirty="0" smtClean="0"/>
          </a:p>
          <a:p>
            <a:pPr>
              <a:buFont typeface="Wingdings" charset="2"/>
              <a:buNone/>
              <a:defRPr/>
            </a:pPr>
            <a:endParaRPr 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CONTEXTS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750" y="304800"/>
            <a:ext cx="8299450" cy="476250"/>
          </a:xfrm>
        </p:spPr>
        <p:txBody>
          <a:bodyPr/>
          <a:lstStyle/>
          <a:p>
            <a:r>
              <a:rPr lang="en-US" sz="4000" smtClean="0"/>
              <a:t>Software Management Plans</a:t>
            </a:r>
            <a:endParaRPr lang="en-US" sz="4000" smtClean="0">
              <a:solidFill>
                <a:schemeClr val="tx2"/>
              </a:solidFill>
            </a:endParaRPr>
          </a:p>
        </p:txBody>
      </p:sp>
      <p:sp>
        <p:nvSpPr>
          <p:cNvPr id="19459" name="Content Placeholder 2"/>
          <p:cNvSpPr>
            <a:spLocks noGrp="1"/>
          </p:cNvSpPr>
          <p:nvPr>
            <p:ph idx="1"/>
          </p:nvPr>
        </p:nvSpPr>
        <p:spPr>
          <a:xfrm>
            <a:off x="539750" y="1351128"/>
            <a:ext cx="8299450" cy="4370222"/>
          </a:xfrm>
        </p:spPr>
        <p:txBody>
          <a:bodyPr/>
          <a:lstStyle/>
          <a:p>
            <a:pPr marL="237744" indent="-237744">
              <a:spcBef>
                <a:spcPts val="450"/>
              </a:spcBef>
              <a:buFont typeface="Wingdings" charset="2"/>
              <a:buNone/>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3200" b="1" dirty="0" smtClean="0">
                <a:solidFill>
                  <a:srgbClr val="000000"/>
                </a:solidFill>
              </a:rPr>
              <a:t>Vendor Supported </a:t>
            </a:r>
            <a:endParaRPr lang="en-US" sz="3200" dirty="0" smtClean="0">
              <a:solidFill>
                <a:srgbClr val="000000"/>
              </a:solidFill>
            </a:endParaRPr>
          </a:p>
          <a:p>
            <a:pPr marL="231775" indent="-228600">
              <a:spcBef>
                <a:spcPts val="400"/>
              </a:spcBef>
              <a:buClr>
                <a:srgbClr val="FF6600"/>
              </a:buClr>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3200" dirty="0" smtClean="0">
                <a:solidFill>
                  <a:srgbClr val="000000"/>
                </a:solidFill>
              </a:rPr>
              <a:t>Used for mission-critical Linux servers</a:t>
            </a:r>
          </a:p>
          <a:p>
            <a:pPr marL="231775" indent="-228600">
              <a:spcBef>
                <a:spcPts val="400"/>
              </a:spcBef>
              <a:buClr>
                <a:srgbClr val="FF6600"/>
              </a:buClr>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3200" dirty="0" smtClean="0">
                <a:solidFill>
                  <a:srgbClr val="000000"/>
                </a:solidFill>
              </a:rPr>
              <a:t>Popular with businesses without in-house Linux system administration expertise</a:t>
            </a:r>
          </a:p>
          <a:p>
            <a:pPr>
              <a:buFont typeface="Wingdings" charset="2"/>
              <a:buNone/>
              <a:defRPr/>
            </a:pPr>
            <a:endParaRPr lang="en-US" sz="3200" dirty="0" smtClean="0"/>
          </a:p>
          <a:p>
            <a:pPr>
              <a:buFont typeface="Wingdings" charset="2"/>
              <a:buNone/>
              <a:defRPr/>
            </a:pPr>
            <a:endParaRPr lang="en-US" sz="3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9750" y="304799"/>
            <a:ext cx="8299450" cy="1222375"/>
          </a:xfrm>
        </p:spPr>
        <p:txBody>
          <a:bodyPr/>
          <a:lstStyle/>
          <a:p>
            <a:r>
              <a:rPr lang="en-US" sz="4000" dirty="0" smtClean="0"/>
              <a:t>Software Management Plans </a:t>
            </a:r>
            <a:r>
              <a:rPr lang="en-US" sz="3200" dirty="0" smtClean="0"/>
              <a:t>(Continued)</a:t>
            </a:r>
            <a:endParaRPr lang="en-US" sz="3200" dirty="0" smtClean="0">
              <a:solidFill>
                <a:schemeClr val="tx2"/>
              </a:solidFill>
            </a:endParaRPr>
          </a:p>
        </p:txBody>
      </p:sp>
      <p:sp>
        <p:nvSpPr>
          <p:cNvPr id="19459" name="Content Placeholder 2"/>
          <p:cNvSpPr>
            <a:spLocks noGrp="1"/>
          </p:cNvSpPr>
          <p:nvPr>
            <p:ph idx="1"/>
          </p:nvPr>
        </p:nvSpPr>
        <p:spPr>
          <a:xfrm>
            <a:off x="539750" y="1869743"/>
            <a:ext cx="8299450" cy="4305632"/>
          </a:xfrm>
        </p:spPr>
        <p:txBody>
          <a:bodyPr/>
          <a:lstStyle/>
          <a:p>
            <a:pPr marL="237744" indent="-237744">
              <a:spcBef>
                <a:spcPts val="450"/>
              </a:spcBef>
              <a:buFont typeface="Wingdings" charset="2"/>
              <a:buNone/>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3200" b="1" dirty="0" smtClean="0">
                <a:solidFill>
                  <a:srgbClr val="000000"/>
                </a:solidFill>
              </a:rPr>
              <a:t>Community Supported</a:t>
            </a:r>
            <a:endParaRPr lang="en-US" sz="2600" dirty="0" smtClean="0">
              <a:solidFill>
                <a:srgbClr val="000000"/>
              </a:solidFill>
            </a:endParaRPr>
          </a:p>
          <a:p>
            <a:pPr marL="231775" indent="-228600">
              <a:spcBef>
                <a:spcPts val="400"/>
              </a:spcBef>
              <a:buClr>
                <a:srgbClr val="FF6600"/>
              </a:buClr>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3200" dirty="0" smtClean="0">
                <a:solidFill>
                  <a:srgbClr val="000000"/>
                </a:solidFill>
              </a:rPr>
              <a:t>Used for less critical servers </a:t>
            </a:r>
          </a:p>
          <a:p>
            <a:pPr marL="231775" indent="-228600">
              <a:spcBef>
                <a:spcPts val="400"/>
              </a:spcBef>
              <a:buClr>
                <a:srgbClr val="FF6600"/>
              </a:buClr>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3200" dirty="0" smtClean="0">
                <a:solidFill>
                  <a:srgbClr val="000000"/>
                </a:solidFill>
              </a:rPr>
              <a:t>Popular with Web hosting companies with experienced Linux system administrators </a:t>
            </a:r>
          </a:p>
          <a:p>
            <a:pPr marL="231775" indent="-228600">
              <a:spcBef>
                <a:spcPts val="400"/>
              </a:spcBef>
              <a:buClr>
                <a:srgbClr val="FF6600"/>
              </a:buClr>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defRPr/>
            </a:pPr>
            <a:r>
              <a:rPr lang="en-US" sz="3200" dirty="0" smtClean="0">
                <a:solidFill>
                  <a:srgbClr val="000000"/>
                </a:solidFill>
              </a:rPr>
              <a:t>Popular choice with business entities on a budget</a:t>
            </a:r>
          </a:p>
          <a:p>
            <a:pPr lvl="1">
              <a:buFont typeface="Times" pitchFamily="18" charset="0"/>
              <a:buNone/>
              <a:defRPr/>
            </a:pPr>
            <a:endParaRPr lang="en-US" sz="2400" dirty="0" smtClean="0"/>
          </a:p>
          <a:p>
            <a:pPr>
              <a:buFont typeface="Wingdings" charset="2"/>
              <a:buChar char="§"/>
              <a:defRPr/>
            </a:pPr>
            <a:endParaRPr lang="en-US" dirty="0" smtClean="0"/>
          </a:p>
          <a:p>
            <a:pPr>
              <a:buFont typeface="Wingdings" charset="2"/>
              <a:buNone/>
              <a:defRPr/>
            </a:pPr>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RATIONALE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9750" y="304800"/>
            <a:ext cx="8299450" cy="476250"/>
          </a:xfrm>
        </p:spPr>
        <p:txBody>
          <a:bodyPr/>
          <a:lstStyle/>
          <a:p>
            <a:r>
              <a:rPr lang="en-US" sz="4000" smtClean="0">
                <a:solidFill>
                  <a:schemeClr val="tx2"/>
                </a:solidFill>
              </a:rPr>
              <a:t>Software Management Plans </a:t>
            </a:r>
          </a:p>
        </p:txBody>
      </p:sp>
      <p:sp>
        <p:nvSpPr>
          <p:cNvPr id="20483" name="Content Placeholder 2"/>
          <p:cNvSpPr>
            <a:spLocks noGrp="1"/>
          </p:cNvSpPr>
          <p:nvPr>
            <p:ph idx="1"/>
          </p:nvPr>
        </p:nvSpPr>
        <p:spPr>
          <a:xfrm>
            <a:off x="539750" y="1323832"/>
            <a:ext cx="8299450" cy="4397517"/>
          </a:xfrm>
        </p:spPr>
        <p:txBody>
          <a:bodyPr/>
          <a:lstStyle/>
          <a:p>
            <a:pPr marL="237744" indent="-237744">
              <a:spcBef>
                <a:spcPts val="450"/>
              </a:spcBef>
              <a:buClr>
                <a:srgbClr val="FF6600"/>
              </a:buClr>
              <a:buFont typeface="Wingdings" charset="2"/>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3200" dirty="0" smtClean="0">
                <a:solidFill>
                  <a:srgbClr val="000000"/>
                </a:solidFill>
              </a:rPr>
              <a:t>Update all software on the Linux system</a:t>
            </a:r>
          </a:p>
          <a:p>
            <a:pPr marL="237744" indent="-237744">
              <a:spcBef>
                <a:spcPts val="450"/>
              </a:spcBef>
              <a:buClr>
                <a:srgbClr val="FF6600"/>
              </a:buClr>
              <a:buFont typeface="Wingdings" charset="2"/>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3200" dirty="0" smtClean="0">
                <a:solidFill>
                  <a:srgbClr val="000000"/>
                </a:solidFill>
              </a:rPr>
              <a:t>Send notifications directly to the impacted systems</a:t>
            </a:r>
          </a:p>
          <a:p>
            <a:pPr marL="237744" indent="-237744">
              <a:spcBef>
                <a:spcPts val="450"/>
              </a:spcBef>
              <a:buClr>
                <a:srgbClr val="FF6600"/>
              </a:buClr>
              <a:buFont typeface="Wingdings" charset="2"/>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3200" dirty="0" smtClean="0">
                <a:solidFill>
                  <a:srgbClr val="000000"/>
                </a:solidFill>
              </a:rPr>
              <a:t>Verify and maintain a history of all installed software</a:t>
            </a:r>
          </a:p>
          <a:p>
            <a:pPr marL="237744" indent="-237744">
              <a:spcBef>
                <a:spcPts val="450"/>
              </a:spcBef>
              <a:buClr>
                <a:srgbClr val="FF6600"/>
              </a:buClr>
              <a:buFont typeface="Wingdings" charset="2"/>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3200" dirty="0" smtClean="0">
                <a:solidFill>
                  <a:srgbClr val="000000"/>
                </a:solidFill>
              </a:rPr>
              <a:t>Keep all installed software in a database for easy querying</a:t>
            </a:r>
          </a:p>
          <a:p>
            <a:pPr>
              <a:buFont typeface="Wingdings" charset="2"/>
              <a:buChar char="§"/>
              <a:defRPr/>
            </a:pPr>
            <a:endParaRPr lang="en-US" dirty="0" smtClean="0"/>
          </a:p>
          <a:p>
            <a:pPr>
              <a:buFont typeface="Wingdings" charset="2"/>
              <a:buNone/>
              <a:defRPr/>
            </a:pP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000" smtClean="0"/>
              <a:t>Learning Objective and Key Concepts</a:t>
            </a:r>
          </a:p>
        </p:txBody>
      </p:sp>
      <p:sp>
        <p:nvSpPr>
          <p:cNvPr id="4099" name="Content Placeholder 2"/>
          <p:cNvSpPr>
            <a:spLocks noGrp="1"/>
          </p:cNvSpPr>
          <p:nvPr>
            <p:ph idx="1"/>
          </p:nvPr>
        </p:nvSpPr>
        <p:spPr>
          <a:xfrm>
            <a:off x="539750" y="1651378"/>
            <a:ext cx="8299450" cy="4531058"/>
          </a:xfrm>
        </p:spPr>
        <p:txBody>
          <a:bodyPr/>
          <a:lstStyle/>
          <a:p>
            <a:pPr>
              <a:buFont typeface="Wingdings" pitchFamily="2" charset="2"/>
              <a:buNone/>
            </a:pPr>
            <a:r>
              <a:rPr lang="en-US" sz="3000" b="1" dirty="0" smtClean="0"/>
              <a:t>Learning Objective</a:t>
            </a:r>
          </a:p>
          <a:p>
            <a:r>
              <a:rPr lang="en-US" sz="2800" dirty="0" smtClean="0">
                <a:solidFill>
                  <a:srgbClr val="000000"/>
                </a:solidFill>
              </a:rPr>
              <a:t>Evaluate the importance of maintaining a software management plan.</a:t>
            </a:r>
            <a:endParaRPr lang="en-US" sz="2800" dirty="0" smtClean="0"/>
          </a:p>
          <a:p>
            <a:pPr>
              <a:buFont typeface="Wingdings" pitchFamily="2" charset="2"/>
              <a:buNone/>
            </a:pPr>
            <a:r>
              <a:rPr lang="en-US" sz="3000" b="1" dirty="0" smtClean="0"/>
              <a:t>Key Concepts</a:t>
            </a:r>
          </a:p>
          <a:p>
            <a:r>
              <a:rPr lang="en-US" sz="2800" dirty="0" smtClean="0"/>
              <a:t>Software management tools</a:t>
            </a:r>
          </a:p>
          <a:p>
            <a:r>
              <a:rPr lang="en-US" sz="2800" dirty="0" smtClean="0"/>
              <a:t>Techniques to manage the update process </a:t>
            </a:r>
          </a:p>
          <a:p>
            <a:r>
              <a:rPr lang="en-US" sz="2800" dirty="0" smtClean="0"/>
              <a:t>Importance of anti-virus software in Linux security </a:t>
            </a:r>
          </a:p>
          <a:p>
            <a:r>
              <a:rPr lang="en-US" sz="2800" dirty="0" smtClean="0"/>
              <a:t>Open source software vulnerabilities and security updates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9750" y="304800"/>
            <a:ext cx="8299450" cy="476250"/>
          </a:xfrm>
        </p:spPr>
        <p:txBody>
          <a:bodyPr/>
          <a:lstStyle/>
          <a:p>
            <a:r>
              <a:rPr lang="en-US" sz="4000" smtClean="0">
                <a:solidFill>
                  <a:schemeClr val="tx2"/>
                </a:solidFill>
              </a:rPr>
              <a:t>Anti-Virus Software</a:t>
            </a:r>
          </a:p>
        </p:txBody>
      </p:sp>
      <p:sp>
        <p:nvSpPr>
          <p:cNvPr id="20483" name="Content Placeholder 2"/>
          <p:cNvSpPr>
            <a:spLocks noGrp="1"/>
          </p:cNvSpPr>
          <p:nvPr>
            <p:ph idx="1"/>
          </p:nvPr>
        </p:nvSpPr>
        <p:spPr>
          <a:xfrm>
            <a:off x="539750" y="1255594"/>
            <a:ext cx="8299450" cy="4465756"/>
          </a:xfrm>
        </p:spPr>
        <p:txBody>
          <a:bodyPr/>
          <a:lstStyle/>
          <a:p>
            <a:pPr marL="237744" indent="-237744">
              <a:spcBef>
                <a:spcPts val="450"/>
              </a:spcBef>
              <a:buClr>
                <a:srgbClr val="FF6600"/>
              </a:buClr>
              <a:buFont typeface="Wingdings" charset="2"/>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3200" dirty="0" smtClean="0">
                <a:solidFill>
                  <a:srgbClr val="000000"/>
                </a:solidFill>
              </a:rPr>
              <a:t>These software protect operating systems from viruses that are contained in documents and e-mails.</a:t>
            </a:r>
          </a:p>
          <a:p>
            <a:pPr marL="237744" indent="-237744">
              <a:spcBef>
                <a:spcPts val="450"/>
              </a:spcBef>
              <a:buClr>
                <a:srgbClr val="FF6600"/>
              </a:buClr>
              <a:buFont typeface="Wingdings" charset="2"/>
              <a:buChar char="§"/>
              <a:tabLst>
                <a:tab pos="682625"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pPr>
            <a:r>
              <a:rPr lang="en-US" sz="3200" dirty="0" smtClean="0">
                <a:solidFill>
                  <a:srgbClr val="000000"/>
                </a:solidFill>
              </a:rPr>
              <a:t>Anti-virus software needs to be installed on critical servers for compliance with regulations, such as the Payment Card Industry (PCI) Data Security Standard (DSS).</a:t>
            </a:r>
          </a:p>
          <a:p>
            <a:pPr>
              <a:buFont typeface="Wingdings" charset="2"/>
              <a:buChar char="§"/>
              <a:defRPr/>
            </a:pPr>
            <a:endParaRPr lang="en-US" dirty="0" smtClean="0"/>
          </a:p>
          <a:p>
            <a:pPr>
              <a:buFont typeface="Wingdings" charset="2"/>
              <a:buNone/>
              <a:defRPr/>
            </a:pPr>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539750" y="301625"/>
            <a:ext cx="8299450" cy="990600"/>
          </a:xfrm>
        </p:spPr>
        <p:txBody>
          <a:bodyPr/>
          <a:lstStyle/>
          <a:p>
            <a:r>
              <a:rPr lang="en-US" sz="4000" smtClean="0">
                <a:ea typeface="ＭＳ Ｐゴシック" pitchFamily="106" charset="-128"/>
              </a:rPr>
              <a:t>Summary</a:t>
            </a:r>
          </a:p>
        </p:txBody>
      </p:sp>
      <p:sp>
        <p:nvSpPr>
          <p:cNvPr id="26627"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3363" indent="-233363" eaLnBrk="0" hangingPunct="0">
              <a:spcBef>
                <a:spcPct val="20000"/>
              </a:spcBef>
              <a:buClr>
                <a:srgbClr val="ED6E2E"/>
              </a:buClr>
              <a:buFont typeface="Wingdings" charset="2"/>
              <a:buChar char="§"/>
              <a:defRPr/>
            </a:pPr>
            <a:r>
              <a:rPr lang="en-US" sz="3200" dirty="0" smtClean="0"/>
              <a:t>Common </a:t>
            </a:r>
            <a:r>
              <a:rPr lang="en-US" sz="3200" dirty="0"/>
              <a:t>and graphical package managers</a:t>
            </a:r>
          </a:p>
          <a:p>
            <a:pPr marL="233363" indent="-233363" eaLnBrk="0" hangingPunct="0">
              <a:spcBef>
                <a:spcPct val="20000"/>
              </a:spcBef>
              <a:buClr>
                <a:srgbClr val="ED6E2E"/>
              </a:buClr>
              <a:buFont typeface="Wingdings" charset="2"/>
              <a:buChar char="§"/>
              <a:defRPr/>
            </a:pPr>
            <a:r>
              <a:rPr lang="en-US" sz="3200" dirty="0">
                <a:solidFill>
                  <a:srgbClr val="000000"/>
                </a:solidFill>
              </a:rPr>
              <a:t>Red Hat Satellite Server</a:t>
            </a:r>
          </a:p>
          <a:p>
            <a:pPr marL="233363" indent="-233363" eaLnBrk="0" hangingPunct="0">
              <a:spcBef>
                <a:spcPct val="20000"/>
              </a:spcBef>
              <a:buClr>
                <a:srgbClr val="ED6E2E"/>
              </a:buClr>
              <a:buFont typeface="Wingdings" charset="2"/>
              <a:buChar char="§"/>
              <a:defRPr/>
            </a:pPr>
            <a:r>
              <a:rPr lang="en-US" sz="3200" dirty="0"/>
              <a:t>Processes to apply security updates</a:t>
            </a:r>
          </a:p>
          <a:p>
            <a:pPr marL="233363" indent="-233363" eaLnBrk="0" hangingPunct="0">
              <a:spcBef>
                <a:spcPct val="20000"/>
              </a:spcBef>
              <a:buClr>
                <a:srgbClr val="ED6E2E"/>
              </a:buClr>
              <a:buFont typeface="Wingdings" charset="2"/>
              <a:buChar char="§"/>
              <a:defRPr/>
            </a:pPr>
            <a:r>
              <a:rPr lang="en-US" sz="3200" dirty="0"/>
              <a:t>Importance of anti-virus software in Linux security </a:t>
            </a:r>
          </a:p>
          <a:p>
            <a:pPr marL="233363" indent="-233363" eaLnBrk="0" hangingPunct="0">
              <a:spcBef>
                <a:spcPct val="20000"/>
              </a:spcBef>
              <a:buClr>
                <a:srgbClr val="ED6E2E"/>
              </a:buClr>
              <a:buFont typeface="Wingdings" charset="2"/>
              <a:buChar char="§"/>
              <a:defRPr/>
            </a:pPr>
            <a:r>
              <a:rPr lang="en-US" sz="3200" dirty="0"/>
              <a:t>Software management plans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xfrm>
            <a:off x="539750" y="301625"/>
            <a:ext cx="8299450" cy="990600"/>
          </a:xfrm>
        </p:spPr>
        <p:txBody>
          <a:bodyPr/>
          <a:lstStyle/>
          <a:p>
            <a:r>
              <a:rPr lang="en-US" sz="4000">
                <a:ea typeface="ＭＳ Ｐゴシック" pitchFamily="106" charset="-128"/>
              </a:rPr>
              <a:t>V</a:t>
            </a:r>
            <a:r>
              <a:rPr lang="en-US" sz="4000" smtClean="0">
                <a:ea typeface="ＭＳ Ｐゴシック" pitchFamily="106" charset="-128"/>
              </a:rPr>
              <a:t>irtual </a:t>
            </a:r>
            <a:r>
              <a:rPr lang="en-US" sz="4000" dirty="0" smtClean="0">
                <a:ea typeface="ＭＳ Ｐゴシック" pitchFamily="106" charset="-128"/>
              </a:rPr>
              <a:t>Lab</a:t>
            </a:r>
          </a:p>
        </p:txBody>
      </p:sp>
      <p:sp>
        <p:nvSpPr>
          <p:cNvPr id="26627" name="Content Placeholder 4"/>
          <p:cNvSpPr>
            <a:spLocks/>
          </p:cNvSpPr>
          <p:nvPr/>
        </p:nvSpPr>
        <p:spPr bwMode="auto">
          <a:xfrm>
            <a:off x="539750" y="1069975"/>
            <a:ext cx="8299450" cy="4648200"/>
          </a:xfrm>
          <a:prstGeom prst="rect">
            <a:avLst/>
          </a:prstGeom>
          <a:noFill/>
          <a:ln w="9525">
            <a:noFill/>
            <a:miter lim="800000"/>
            <a:headEnd/>
            <a:tailEnd/>
          </a:ln>
        </p:spPr>
        <p:txBody>
          <a:bodyPr/>
          <a:lstStyle/>
          <a:p>
            <a:pPr marL="233363" indent="-233363" eaLnBrk="0" hangingPunct="0">
              <a:spcBef>
                <a:spcPct val="20000"/>
              </a:spcBef>
              <a:buClr>
                <a:srgbClr val="ED6E2E"/>
              </a:buClr>
              <a:buFont typeface="Wingdings" charset="2"/>
              <a:buChar char="§"/>
              <a:defRPr/>
            </a:pPr>
            <a:r>
              <a:rPr lang="en-US" sz="3200"/>
              <a:t>Applying Best Practices for Secure Software Management</a:t>
            </a:r>
            <a:endParaRPr lang="en-US" sz="3200" dirty="0"/>
          </a:p>
        </p:txBody>
      </p:sp>
    </p:spTree>
    <p:extLst>
      <p:ext uri="{BB962C8B-B14F-4D97-AF65-F5344CB8AC3E}">
        <p14:creationId xmlns:p14="http://schemas.microsoft.com/office/powerpoint/2010/main" val="1570282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OPTIONAL SLIDES</a:t>
            </a:r>
          </a:p>
        </p:txBody>
      </p:sp>
    </p:spTree>
    <p:extLst>
      <p:ext uri="{BB962C8B-B14F-4D97-AF65-F5344CB8AC3E}">
        <p14:creationId xmlns:p14="http://schemas.microsoft.com/office/powerpoint/2010/main" val="143019170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9750" y="304800"/>
            <a:ext cx="8299450" cy="476250"/>
          </a:xfrm>
        </p:spPr>
        <p:txBody>
          <a:bodyPr/>
          <a:lstStyle/>
          <a:p>
            <a:r>
              <a:rPr lang="en-US" sz="4000" dirty="0">
                <a:solidFill>
                  <a:schemeClr val="tx2"/>
                </a:solidFill>
              </a:rPr>
              <a:t>Ubuntu 50unattended-upgrades </a:t>
            </a:r>
            <a:r>
              <a:rPr lang="en-US" sz="4000" dirty="0" smtClean="0">
                <a:solidFill>
                  <a:schemeClr val="tx2"/>
                </a:solidFill>
              </a:rPr>
              <a:t>Configuration File</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88661" y="1797976"/>
            <a:ext cx="6679468" cy="3893905"/>
          </a:xfrm>
          <a:ln>
            <a:solidFill>
              <a:schemeClr val="tx2"/>
            </a:solidFill>
          </a:ln>
        </p:spPr>
      </p:pic>
    </p:spTree>
    <p:extLst>
      <p:ext uri="{BB962C8B-B14F-4D97-AF65-F5344CB8AC3E}">
        <p14:creationId xmlns:p14="http://schemas.microsoft.com/office/powerpoint/2010/main" val="3818034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9750" y="304800"/>
            <a:ext cx="8299450" cy="476250"/>
          </a:xfrm>
        </p:spPr>
        <p:txBody>
          <a:bodyPr/>
          <a:lstStyle/>
          <a:p>
            <a:r>
              <a:rPr lang="en-US" sz="4000" dirty="0" smtClean="0">
                <a:solidFill>
                  <a:schemeClr val="tx2"/>
                </a:solidFill>
              </a:rPr>
              <a:t>X</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4863" y="1664413"/>
            <a:ext cx="7147483" cy="4068567"/>
          </a:xfrm>
          <a:ln>
            <a:solidFill>
              <a:schemeClr val="tx2"/>
            </a:solidFill>
          </a:ln>
        </p:spPr>
      </p:pic>
    </p:spTree>
    <p:extLst>
      <p:ext uri="{BB962C8B-B14F-4D97-AF65-F5344CB8AC3E}">
        <p14:creationId xmlns:p14="http://schemas.microsoft.com/office/powerpoint/2010/main" val="1394888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CONCEPTS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39750" y="304800"/>
            <a:ext cx="8299450" cy="476250"/>
          </a:xfrm>
        </p:spPr>
        <p:txBody>
          <a:bodyPr/>
          <a:lstStyle/>
          <a:p>
            <a:r>
              <a:rPr lang="en-US" sz="4000" smtClean="0">
                <a:solidFill>
                  <a:schemeClr val="tx2"/>
                </a:solidFill>
              </a:rPr>
              <a:t>Common Package Managers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812501765"/>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smtClean="0">
                <a:solidFill>
                  <a:schemeClr val="tx2"/>
                </a:solidFill>
              </a:rPr>
              <a:t>Graphical Package Managers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854827364"/>
              </p:ext>
            </p:extLst>
          </p:nvPr>
        </p:nvGraphicFramePr>
        <p:xfrm>
          <a:off x="539750" y="1295400"/>
          <a:ext cx="8299450" cy="3985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800"/>
            <a:ext cx="8299450" cy="476250"/>
          </a:xfrm>
        </p:spPr>
        <p:txBody>
          <a:bodyPr/>
          <a:lstStyle/>
          <a:p>
            <a:r>
              <a:rPr lang="en-US" sz="4000" smtClean="0">
                <a:solidFill>
                  <a:schemeClr val="tx2"/>
                </a:solidFill>
              </a:rPr>
              <a:t>Best Practices for Compiling Software</a:t>
            </a:r>
          </a:p>
        </p:txBody>
      </p:sp>
      <p:sp>
        <p:nvSpPr>
          <p:cNvPr id="8195" name="Content Placeholder 2"/>
          <p:cNvSpPr>
            <a:spLocks noGrp="1"/>
          </p:cNvSpPr>
          <p:nvPr>
            <p:ph idx="1"/>
          </p:nvPr>
        </p:nvSpPr>
        <p:spPr>
          <a:xfrm>
            <a:off x="539750" y="1651379"/>
            <a:ext cx="8299450" cy="4523996"/>
          </a:xfrm>
        </p:spPr>
        <p:txBody>
          <a:bodyPr/>
          <a:lstStyle/>
          <a:p>
            <a:r>
              <a:rPr lang="en-US" sz="2800" dirty="0" smtClean="0"/>
              <a:t>You must know about the software you are downloading. Make sure that it is from a reputable organization.</a:t>
            </a:r>
          </a:p>
          <a:p>
            <a:r>
              <a:rPr lang="en-US" sz="2800" dirty="0" smtClean="0"/>
              <a:t>Verify the source code.</a:t>
            </a:r>
          </a:p>
          <a:p>
            <a:r>
              <a:rPr lang="en-US" sz="2800" dirty="0" smtClean="0"/>
              <a:t>Do not compile the software as root if it can be compiled as a regular user.</a:t>
            </a:r>
          </a:p>
          <a:p>
            <a:r>
              <a:rPr lang="en-US" sz="2800" dirty="0" smtClean="0"/>
              <a:t>Always read the README file.</a:t>
            </a:r>
          </a:p>
          <a:p>
            <a:r>
              <a:rPr lang="en-US" sz="2800" dirty="0" smtClean="0"/>
              <a:t>Follow recommendations of the Linux </a:t>
            </a:r>
            <a:r>
              <a:rPr lang="en-US" sz="2800" dirty="0" err="1" smtClean="0"/>
              <a:t>Filesystem</a:t>
            </a:r>
            <a:r>
              <a:rPr lang="en-US" sz="2800" dirty="0" smtClean="0"/>
              <a:t> Hierarchy Standard (FHS).</a:t>
            </a:r>
          </a:p>
          <a:p>
            <a:endParaRPr lang="en-US" sz="3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9750" y="304800"/>
            <a:ext cx="8299450" cy="476250"/>
          </a:xfrm>
        </p:spPr>
        <p:txBody>
          <a:bodyPr/>
          <a:lstStyle/>
          <a:p>
            <a:r>
              <a:rPr lang="en-US" sz="4000" smtClean="0">
                <a:solidFill>
                  <a:schemeClr val="tx2"/>
                </a:solidFill>
              </a:rPr>
              <a:t>Red Hat Satellite Server</a:t>
            </a:r>
          </a:p>
        </p:txBody>
      </p:sp>
      <p:sp>
        <p:nvSpPr>
          <p:cNvPr id="9219" name="AutoShape 1"/>
          <p:cNvSpPr>
            <a:spLocks noChangeArrowheads="1"/>
          </p:cNvSpPr>
          <p:nvPr/>
        </p:nvSpPr>
        <p:spPr bwMode="auto">
          <a:xfrm>
            <a:off x="568325" y="1371600"/>
            <a:ext cx="2632075" cy="1073150"/>
          </a:xfrm>
          <a:prstGeom prst="roundRect">
            <a:avLst>
              <a:gd name="adj" fmla="val 144"/>
            </a:avLst>
          </a:prstGeom>
          <a:solidFill>
            <a:srgbClr val="FFCC99"/>
          </a:solidFill>
          <a:ln w="9360">
            <a:solidFill>
              <a:srgbClr val="000000"/>
            </a:solidFill>
            <a:miter lim="800000"/>
            <a:headEnd/>
            <a:tailEnd/>
          </a:ln>
        </p:spPr>
        <p:txBody>
          <a:bodyPr wrap="none" anchor="ctr"/>
          <a:lstStyle/>
          <a:p>
            <a:endParaRPr lang="en-US"/>
          </a:p>
        </p:txBody>
      </p:sp>
      <p:sp>
        <p:nvSpPr>
          <p:cNvPr id="9220" name="Text Box 2"/>
          <p:cNvSpPr txBox="1">
            <a:spLocks noChangeArrowheads="1"/>
          </p:cNvSpPr>
          <p:nvPr/>
        </p:nvSpPr>
        <p:spPr bwMode="auto">
          <a:xfrm>
            <a:off x="882650" y="1506538"/>
            <a:ext cx="1801813" cy="639762"/>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Red Hat's platform</a:t>
            </a:r>
          </a:p>
        </p:txBody>
      </p:sp>
      <p:sp>
        <p:nvSpPr>
          <p:cNvPr id="7" name="AutoShape 3"/>
          <p:cNvSpPr>
            <a:spLocks noChangeArrowheads="1"/>
          </p:cNvSpPr>
          <p:nvPr/>
        </p:nvSpPr>
        <p:spPr bwMode="auto">
          <a:xfrm>
            <a:off x="5943600" y="4572000"/>
            <a:ext cx="2524125" cy="1600200"/>
          </a:xfrm>
          <a:prstGeom prst="flowChartMultidocument">
            <a:avLst/>
          </a:prstGeom>
          <a:solidFill>
            <a:srgbClr val="FF9966"/>
          </a:solidFill>
          <a:ln w="9360">
            <a:solidFill>
              <a:srgbClr val="000000"/>
            </a:solidFill>
            <a:round/>
            <a:headEnd/>
            <a:tailEnd/>
          </a:ln>
          <a:effectLst>
            <a:outerShdw dist="152735" dir="2700000" algn="ctr" rotWithShape="0">
              <a:srgbClr val="000000"/>
            </a:outerShdw>
          </a:effectLst>
        </p:spPr>
        <p:txBody>
          <a:bodyPr wrap="none" anchor="ctr"/>
          <a:lstStyle/>
          <a:p>
            <a:pPr>
              <a:defRPr/>
            </a:pPr>
            <a:endParaRPr lang="en-US" dirty="0"/>
          </a:p>
        </p:txBody>
      </p:sp>
      <p:pic>
        <p:nvPicPr>
          <p:cNvPr id="9222" name="Picture 4"/>
          <p:cNvPicPr>
            <a:picLocks noChangeAspect="1" noChangeArrowheads="1"/>
          </p:cNvPicPr>
          <p:nvPr/>
        </p:nvPicPr>
        <p:blipFill>
          <a:blip r:embed="rId2" cstate="print"/>
          <a:srcRect/>
          <a:stretch>
            <a:fillRect/>
          </a:stretch>
        </p:blipFill>
        <p:spPr bwMode="auto">
          <a:xfrm>
            <a:off x="6846888" y="5257800"/>
            <a:ext cx="468312" cy="539750"/>
          </a:xfrm>
          <a:prstGeom prst="rect">
            <a:avLst/>
          </a:prstGeom>
          <a:noFill/>
          <a:ln w="9525">
            <a:noFill/>
            <a:round/>
            <a:headEnd/>
            <a:tailEnd/>
          </a:ln>
        </p:spPr>
      </p:pic>
      <p:sp>
        <p:nvSpPr>
          <p:cNvPr id="9223" name="AutoShape 5"/>
          <p:cNvSpPr>
            <a:spLocks noChangeArrowheads="1"/>
          </p:cNvSpPr>
          <p:nvPr/>
        </p:nvSpPr>
        <p:spPr bwMode="auto">
          <a:xfrm>
            <a:off x="6164263" y="2320925"/>
            <a:ext cx="2511425" cy="1073150"/>
          </a:xfrm>
          <a:prstGeom prst="roundRect">
            <a:avLst>
              <a:gd name="adj" fmla="val 144"/>
            </a:avLst>
          </a:prstGeom>
          <a:solidFill>
            <a:srgbClr val="FF9966"/>
          </a:solidFill>
          <a:ln w="9360">
            <a:solidFill>
              <a:srgbClr val="000000"/>
            </a:solidFill>
            <a:miter lim="800000"/>
            <a:headEnd/>
            <a:tailEnd/>
          </a:ln>
        </p:spPr>
        <p:txBody>
          <a:bodyPr wrap="none" anchor="ctr"/>
          <a:lstStyle/>
          <a:p>
            <a:endParaRPr lang="en-US"/>
          </a:p>
        </p:txBody>
      </p:sp>
      <p:pic>
        <p:nvPicPr>
          <p:cNvPr id="9224" name="Picture 6"/>
          <p:cNvPicPr>
            <a:picLocks noChangeAspect="1" noChangeArrowheads="1"/>
          </p:cNvPicPr>
          <p:nvPr/>
        </p:nvPicPr>
        <p:blipFill>
          <a:blip r:embed="rId3" cstate="print"/>
          <a:srcRect/>
          <a:stretch>
            <a:fillRect/>
          </a:stretch>
        </p:blipFill>
        <p:spPr bwMode="auto">
          <a:xfrm>
            <a:off x="7054850" y="2714625"/>
            <a:ext cx="633413" cy="609600"/>
          </a:xfrm>
          <a:prstGeom prst="rect">
            <a:avLst/>
          </a:prstGeom>
          <a:noFill/>
          <a:ln w="9525">
            <a:noFill/>
            <a:round/>
            <a:headEnd/>
            <a:tailEnd/>
          </a:ln>
        </p:spPr>
      </p:pic>
      <p:sp>
        <p:nvSpPr>
          <p:cNvPr id="9225" name="Text Box 7"/>
          <p:cNvSpPr txBox="1">
            <a:spLocks noChangeArrowheads="1"/>
          </p:cNvSpPr>
          <p:nvPr/>
        </p:nvSpPr>
        <p:spPr bwMode="auto">
          <a:xfrm>
            <a:off x="6067425" y="2389188"/>
            <a:ext cx="2289175" cy="365125"/>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Red Hat Satellite Server</a:t>
            </a:r>
          </a:p>
        </p:txBody>
      </p:sp>
      <p:sp>
        <p:nvSpPr>
          <p:cNvPr id="9226" name="AutoShape 9"/>
          <p:cNvSpPr>
            <a:spLocks noChangeArrowheads="1"/>
          </p:cNvSpPr>
          <p:nvPr/>
        </p:nvSpPr>
        <p:spPr bwMode="auto">
          <a:xfrm flipH="1">
            <a:off x="5302250" y="2057400"/>
            <a:ext cx="184150" cy="1565275"/>
          </a:xfrm>
          <a:prstGeom prst="roundRect">
            <a:avLst>
              <a:gd name="adj" fmla="val 769"/>
            </a:avLst>
          </a:prstGeom>
          <a:solidFill>
            <a:srgbClr val="800000"/>
          </a:solidFill>
          <a:ln w="9360">
            <a:solidFill>
              <a:srgbClr val="000000"/>
            </a:solidFill>
            <a:miter lim="800000"/>
            <a:headEnd/>
            <a:tailEnd/>
          </a:ln>
        </p:spPr>
        <p:txBody>
          <a:bodyPr wrap="none" anchor="ctr"/>
          <a:lstStyle/>
          <a:p>
            <a:endParaRPr lang="en-US"/>
          </a:p>
        </p:txBody>
      </p:sp>
      <p:sp>
        <p:nvSpPr>
          <p:cNvPr id="9227" name="Text Box 10"/>
          <p:cNvSpPr txBox="1">
            <a:spLocks noChangeArrowheads="1"/>
          </p:cNvSpPr>
          <p:nvPr/>
        </p:nvSpPr>
        <p:spPr bwMode="auto">
          <a:xfrm>
            <a:off x="3370263" y="4114800"/>
            <a:ext cx="3030537" cy="609600"/>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Corporate demilitarized zone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(DMZ) firewall </a:t>
            </a:r>
          </a:p>
        </p:txBody>
      </p:sp>
      <p:sp>
        <p:nvSpPr>
          <p:cNvPr id="9228" name="Text Box 11"/>
          <p:cNvSpPr txBox="1">
            <a:spLocks noChangeArrowheads="1"/>
          </p:cNvSpPr>
          <p:nvPr/>
        </p:nvSpPr>
        <p:spPr bwMode="auto">
          <a:xfrm>
            <a:off x="6003925" y="4892675"/>
            <a:ext cx="1879600" cy="365125"/>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Computer Systems</a:t>
            </a:r>
          </a:p>
        </p:txBody>
      </p:sp>
      <p:pic>
        <p:nvPicPr>
          <p:cNvPr id="9229" name="Picture 12"/>
          <p:cNvPicPr>
            <a:picLocks noChangeAspect="1" noChangeArrowheads="1"/>
          </p:cNvPicPr>
          <p:nvPr/>
        </p:nvPicPr>
        <p:blipFill>
          <a:blip r:embed="rId3" cstate="print"/>
          <a:srcRect/>
          <a:stretch>
            <a:fillRect/>
          </a:stretch>
        </p:blipFill>
        <p:spPr bwMode="auto">
          <a:xfrm>
            <a:off x="2338388" y="1676400"/>
            <a:ext cx="633412" cy="609600"/>
          </a:xfrm>
          <a:prstGeom prst="rect">
            <a:avLst/>
          </a:prstGeom>
          <a:noFill/>
          <a:ln w="9525">
            <a:noFill/>
            <a:round/>
            <a:headEnd/>
            <a:tailEnd/>
          </a:ln>
        </p:spPr>
      </p:pic>
      <p:sp>
        <p:nvSpPr>
          <p:cNvPr id="9230" name="Text Box 13"/>
          <p:cNvSpPr txBox="1">
            <a:spLocks noChangeArrowheads="1"/>
          </p:cNvSpPr>
          <p:nvPr/>
        </p:nvSpPr>
        <p:spPr bwMode="auto">
          <a:xfrm>
            <a:off x="6586538" y="1098550"/>
            <a:ext cx="2301875" cy="1187450"/>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Updates are </a:t>
            </a:r>
            <a:br>
              <a:rPr lang="en-US">
                <a:solidFill>
                  <a:srgbClr val="000000"/>
                </a:solidFill>
              </a:rPr>
            </a:br>
            <a:r>
              <a:rPr lang="en-US">
                <a:solidFill>
                  <a:srgbClr val="000000"/>
                </a:solidFill>
              </a:rPr>
              <a:t>controlled internally </a:t>
            </a:r>
            <a:br>
              <a:rPr lang="en-US">
                <a:solidFill>
                  <a:srgbClr val="000000"/>
                </a:solidFill>
              </a:rPr>
            </a:br>
            <a:r>
              <a:rPr lang="en-US">
                <a:solidFill>
                  <a:srgbClr val="000000"/>
                </a:solidFill>
              </a:rPr>
              <a:t>and not by Red Hat's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platform</a:t>
            </a:r>
          </a:p>
        </p:txBody>
      </p:sp>
      <p:sp>
        <p:nvSpPr>
          <p:cNvPr id="9231" name="Line 14"/>
          <p:cNvSpPr>
            <a:spLocks noChangeShapeType="1"/>
          </p:cNvSpPr>
          <p:nvPr/>
        </p:nvSpPr>
        <p:spPr bwMode="auto">
          <a:xfrm flipV="1">
            <a:off x="8229600" y="3427413"/>
            <a:ext cx="1588" cy="1146175"/>
          </a:xfrm>
          <a:prstGeom prst="line">
            <a:avLst/>
          </a:prstGeom>
          <a:noFill/>
          <a:ln w="38100">
            <a:solidFill>
              <a:srgbClr val="000000"/>
            </a:solidFill>
            <a:round/>
            <a:headEnd/>
            <a:tailEnd type="triangle" w="med" len="med"/>
          </a:ln>
        </p:spPr>
        <p:txBody>
          <a:bodyPr/>
          <a:lstStyle/>
          <a:p>
            <a:endParaRPr lang="en-US"/>
          </a:p>
        </p:txBody>
      </p:sp>
      <p:sp>
        <p:nvSpPr>
          <p:cNvPr id="9232" name="Line 15"/>
          <p:cNvSpPr>
            <a:spLocks noChangeShapeType="1"/>
          </p:cNvSpPr>
          <p:nvPr/>
        </p:nvSpPr>
        <p:spPr bwMode="auto">
          <a:xfrm>
            <a:off x="6629400" y="3429000"/>
            <a:ext cx="1588" cy="1143000"/>
          </a:xfrm>
          <a:prstGeom prst="line">
            <a:avLst/>
          </a:prstGeom>
          <a:noFill/>
          <a:ln w="38100">
            <a:solidFill>
              <a:srgbClr val="000000"/>
            </a:solidFill>
            <a:round/>
            <a:headEnd/>
            <a:tailEnd type="triangle" w="med" len="med"/>
          </a:ln>
        </p:spPr>
        <p:txBody>
          <a:bodyPr/>
          <a:lstStyle/>
          <a:p>
            <a:endParaRPr lang="en-US"/>
          </a:p>
        </p:txBody>
      </p:sp>
      <p:cxnSp>
        <p:nvCxnSpPr>
          <p:cNvPr id="9233" name="AutoShape 16"/>
          <p:cNvCxnSpPr>
            <a:cxnSpLocks noChangeShapeType="1"/>
            <a:stCxn id="9219" idx="3"/>
            <a:endCxn id="9223" idx="1"/>
          </p:cNvCxnSpPr>
          <p:nvPr/>
        </p:nvCxnSpPr>
        <p:spPr bwMode="auto">
          <a:xfrm>
            <a:off x="3200400" y="1908175"/>
            <a:ext cx="2963863" cy="949325"/>
          </a:xfrm>
          <a:prstGeom prst="curvedConnector3">
            <a:avLst>
              <a:gd name="adj1" fmla="val 50000"/>
            </a:avLst>
          </a:prstGeom>
          <a:noFill/>
          <a:ln w="38100">
            <a:solidFill>
              <a:srgbClr val="000000"/>
            </a:solidFill>
            <a:round/>
            <a:headEnd/>
            <a:tailEnd type="triangle" w="med" len="med"/>
          </a:ln>
        </p:spPr>
      </p:cxnSp>
      <p:sp>
        <p:nvSpPr>
          <p:cNvPr id="9234" name="Text Box 17"/>
          <p:cNvSpPr txBox="1">
            <a:spLocks noChangeArrowheads="1"/>
          </p:cNvSpPr>
          <p:nvPr/>
        </p:nvSpPr>
        <p:spPr bwMode="auto">
          <a:xfrm>
            <a:off x="3200400" y="2286000"/>
            <a:ext cx="1600200" cy="1187450"/>
          </a:xfrm>
          <a:prstGeom prst="rect">
            <a:avLst/>
          </a:prstGeom>
          <a:noFill/>
          <a:ln w="9525">
            <a:noFill/>
            <a:round/>
            <a:headEnd/>
            <a:tailEnd/>
          </a:ln>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Transmits all software packages and updates</a:t>
            </a:r>
          </a:p>
        </p:txBody>
      </p:sp>
      <p:sp>
        <p:nvSpPr>
          <p:cNvPr id="9235" name="Line 18"/>
          <p:cNvSpPr>
            <a:spLocks noChangeShapeType="1"/>
          </p:cNvSpPr>
          <p:nvPr/>
        </p:nvSpPr>
        <p:spPr bwMode="auto">
          <a:xfrm flipV="1">
            <a:off x="5257800" y="3656013"/>
            <a:ext cx="1588" cy="460375"/>
          </a:xfrm>
          <a:prstGeom prst="line">
            <a:avLst/>
          </a:prstGeom>
          <a:noFill/>
          <a:ln w="38100">
            <a:solidFill>
              <a:srgbClr val="00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PROCESS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4800"/>
            <a:ext cx="8299450" cy="476250"/>
          </a:xfrm>
        </p:spPr>
        <p:txBody>
          <a:bodyPr/>
          <a:lstStyle/>
          <a:p>
            <a:r>
              <a:rPr lang="en-US" sz="4000" smtClean="0">
                <a:solidFill>
                  <a:schemeClr val="tx2"/>
                </a:solidFill>
              </a:rPr>
              <a:t>Process to Apply Security Updates Manually</a:t>
            </a:r>
          </a:p>
        </p:txBody>
      </p:sp>
      <p:sp>
        <p:nvSpPr>
          <p:cNvPr id="11267" name="Rectangle 4"/>
          <p:cNvSpPr>
            <a:spLocks noChangeArrowheads="1"/>
          </p:cNvSpPr>
          <p:nvPr/>
        </p:nvSpPr>
        <p:spPr bwMode="auto">
          <a:xfrm>
            <a:off x="601663" y="1755775"/>
            <a:ext cx="2713037" cy="1193800"/>
          </a:xfrm>
          <a:prstGeom prst="rect">
            <a:avLst/>
          </a:prstGeom>
          <a:solidFill>
            <a:schemeClr val="accent1"/>
          </a:solidFill>
          <a:ln w="9525" algn="ctr">
            <a:solidFill>
              <a:schemeClr val="tx1"/>
            </a:solidFill>
            <a:round/>
            <a:headEnd/>
            <a:tailEnd/>
          </a:ln>
        </p:spPr>
        <p:txBody>
          <a:bodyPr anchor="ctr"/>
          <a:lstStyle/>
          <a:p>
            <a:pPr eaLnBrk="0" hangingPunct="0"/>
            <a:r>
              <a:rPr lang="en-US">
                <a:solidFill>
                  <a:schemeClr val="bg1"/>
                </a:solidFill>
              </a:rPr>
              <a:t>Security patch becomes available</a:t>
            </a:r>
          </a:p>
        </p:txBody>
      </p:sp>
      <p:sp>
        <p:nvSpPr>
          <p:cNvPr id="11268" name="Flowchart: Decision 5"/>
          <p:cNvSpPr>
            <a:spLocks noChangeArrowheads="1"/>
          </p:cNvSpPr>
          <p:nvPr/>
        </p:nvSpPr>
        <p:spPr bwMode="auto">
          <a:xfrm>
            <a:off x="539750" y="3124200"/>
            <a:ext cx="2881313" cy="1704975"/>
          </a:xfrm>
          <a:prstGeom prst="flowChartDecision">
            <a:avLst/>
          </a:prstGeom>
          <a:solidFill>
            <a:schemeClr val="accent1"/>
          </a:solidFill>
          <a:ln w="9525" algn="ctr">
            <a:solidFill>
              <a:schemeClr val="tx1"/>
            </a:solidFill>
            <a:round/>
            <a:headEnd/>
            <a:tailEnd/>
          </a:ln>
        </p:spPr>
        <p:txBody>
          <a:bodyPr/>
          <a:lstStyle/>
          <a:p>
            <a:pPr eaLnBrk="0" hangingPunct="0"/>
            <a:r>
              <a:rPr lang="en-US">
                <a:solidFill>
                  <a:schemeClr val="bg1"/>
                </a:solidFill>
              </a:rPr>
              <a:t>Check if it is high priority?</a:t>
            </a:r>
          </a:p>
        </p:txBody>
      </p:sp>
      <p:sp>
        <p:nvSpPr>
          <p:cNvPr id="11269" name="Rectangle 6"/>
          <p:cNvSpPr>
            <a:spLocks noChangeArrowheads="1"/>
          </p:cNvSpPr>
          <p:nvPr/>
        </p:nvSpPr>
        <p:spPr bwMode="auto">
          <a:xfrm>
            <a:off x="601663" y="4999038"/>
            <a:ext cx="2713037" cy="1195387"/>
          </a:xfrm>
          <a:prstGeom prst="rect">
            <a:avLst/>
          </a:prstGeom>
          <a:solidFill>
            <a:schemeClr val="accent1"/>
          </a:solidFill>
          <a:ln w="9525" algn="ctr">
            <a:solidFill>
              <a:schemeClr val="tx1"/>
            </a:solidFill>
            <a:round/>
            <a:headEnd/>
            <a:tailEnd/>
          </a:ln>
        </p:spPr>
        <p:txBody>
          <a:bodyPr anchor="ctr"/>
          <a:lstStyle/>
          <a:p>
            <a:pPr eaLnBrk="0" hangingPunct="0"/>
            <a:r>
              <a:rPr lang="en-US">
                <a:solidFill>
                  <a:schemeClr val="bg1"/>
                </a:solidFill>
              </a:rPr>
              <a:t>Enter task or patch in queue for next scheduled maintenance of systems</a:t>
            </a:r>
          </a:p>
        </p:txBody>
      </p:sp>
      <p:sp>
        <p:nvSpPr>
          <p:cNvPr id="11270" name="Rectangle 7"/>
          <p:cNvSpPr>
            <a:spLocks noChangeArrowheads="1"/>
          </p:cNvSpPr>
          <p:nvPr/>
        </p:nvSpPr>
        <p:spPr bwMode="auto">
          <a:xfrm>
            <a:off x="4173538" y="2595563"/>
            <a:ext cx="4606925" cy="2714625"/>
          </a:xfrm>
          <a:prstGeom prst="rect">
            <a:avLst/>
          </a:prstGeom>
          <a:solidFill>
            <a:schemeClr val="accent1"/>
          </a:solidFill>
          <a:ln w="9525" algn="ctr">
            <a:solidFill>
              <a:schemeClr val="tx1"/>
            </a:solidFill>
            <a:round/>
            <a:headEnd/>
            <a:tailEnd/>
          </a:ln>
        </p:spPr>
        <p:txBody>
          <a:bodyPr/>
          <a:lstStyle/>
          <a:p>
            <a:pPr eaLnBrk="0" hangingPunct="0"/>
            <a:r>
              <a:rPr lang="en-US">
                <a:solidFill>
                  <a:schemeClr val="bg1"/>
                </a:solidFill>
              </a:rPr>
              <a:t>Apply and test in development</a:t>
            </a:r>
          </a:p>
          <a:p>
            <a:pPr eaLnBrk="0" hangingPunct="0"/>
            <a:endParaRPr lang="en-US">
              <a:solidFill>
                <a:schemeClr val="bg1"/>
              </a:solidFill>
            </a:endParaRPr>
          </a:p>
          <a:p>
            <a:pPr eaLnBrk="0" hangingPunct="0"/>
            <a:endParaRPr lang="en-US">
              <a:solidFill>
                <a:schemeClr val="bg1"/>
              </a:solidFill>
            </a:endParaRPr>
          </a:p>
          <a:p>
            <a:pPr eaLnBrk="0" hangingPunct="0"/>
            <a:endParaRPr lang="en-US">
              <a:solidFill>
                <a:schemeClr val="bg1"/>
              </a:solidFill>
            </a:endParaRPr>
          </a:p>
          <a:p>
            <a:pPr eaLnBrk="0" hangingPunct="0"/>
            <a:r>
              <a:rPr lang="en-US">
                <a:solidFill>
                  <a:schemeClr val="bg1"/>
                </a:solidFill>
              </a:rPr>
              <a:t>Apply and test in staging</a:t>
            </a:r>
          </a:p>
          <a:p>
            <a:pPr eaLnBrk="0" hangingPunct="0"/>
            <a:endParaRPr lang="en-US">
              <a:solidFill>
                <a:schemeClr val="bg1"/>
              </a:solidFill>
            </a:endParaRPr>
          </a:p>
          <a:p>
            <a:pPr eaLnBrk="0" hangingPunct="0"/>
            <a:endParaRPr lang="en-US">
              <a:solidFill>
                <a:schemeClr val="bg1"/>
              </a:solidFill>
            </a:endParaRPr>
          </a:p>
          <a:p>
            <a:pPr eaLnBrk="0" hangingPunct="0"/>
            <a:endParaRPr lang="en-US">
              <a:solidFill>
                <a:schemeClr val="bg1"/>
              </a:solidFill>
            </a:endParaRPr>
          </a:p>
          <a:p>
            <a:pPr eaLnBrk="0" hangingPunct="0"/>
            <a:r>
              <a:rPr lang="en-US">
                <a:solidFill>
                  <a:schemeClr val="bg1"/>
                </a:solidFill>
              </a:rPr>
              <a:t>Apply to production</a:t>
            </a:r>
          </a:p>
          <a:p>
            <a:pPr eaLnBrk="0" hangingPunct="0"/>
            <a:endParaRPr lang="en-US"/>
          </a:p>
        </p:txBody>
      </p:sp>
      <p:pic>
        <p:nvPicPr>
          <p:cNvPr id="11271" name="Picture 14"/>
          <p:cNvPicPr>
            <a:picLocks noChangeAspect="1" noChangeArrowheads="1"/>
          </p:cNvPicPr>
          <p:nvPr/>
        </p:nvPicPr>
        <p:blipFill>
          <a:blip r:embed="rId2" cstate="print"/>
          <a:srcRect/>
          <a:stretch>
            <a:fillRect/>
          </a:stretch>
        </p:blipFill>
        <p:spPr bwMode="auto">
          <a:xfrm>
            <a:off x="7810500" y="2636838"/>
            <a:ext cx="773113" cy="644525"/>
          </a:xfrm>
          <a:prstGeom prst="rect">
            <a:avLst/>
          </a:prstGeom>
          <a:noFill/>
          <a:ln w="9525">
            <a:noFill/>
            <a:round/>
            <a:headEnd/>
            <a:tailEnd/>
          </a:ln>
        </p:spPr>
      </p:pic>
      <p:pic>
        <p:nvPicPr>
          <p:cNvPr id="11272" name="Picture 14"/>
          <p:cNvPicPr>
            <a:picLocks noChangeAspect="1" noChangeArrowheads="1"/>
          </p:cNvPicPr>
          <p:nvPr/>
        </p:nvPicPr>
        <p:blipFill>
          <a:blip r:embed="rId2" cstate="print"/>
          <a:srcRect/>
          <a:stretch>
            <a:fillRect/>
          </a:stretch>
        </p:blipFill>
        <p:spPr bwMode="auto">
          <a:xfrm>
            <a:off x="7829550" y="3584575"/>
            <a:ext cx="773113" cy="646113"/>
          </a:xfrm>
          <a:prstGeom prst="rect">
            <a:avLst/>
          </a:prstGeom>
          <a:noFill/>
          <a:ln w="9525">
            <a:noFill/>
            <a:round/>
            <a:headEnd/>
            <a:tailEnd/>
          </a:ln>
        </p:spPr>
      </p:pic>
      <p:pic>
        <p:nvPicPr>
          <p:cNvPr id="11273" name="Picture 14"/>
          <p:cNvPicPr>
            <a:picLocks noChangeAspect="1" noChangeArrowheads="1"/>
          </p:cNvPicPr>
          <p:nvPr/>
        </p:nvPicPr>
        <p:blipFill>
          <a:blip r:embed="rId2" cstate="print"/>
          <a:srcRect/>
          <a:stretch>
            <a:fillRect/>
          </a:stretch>
        </p:blipFill>
        <p:spPr bwMode="auto">
          <a:xfrm>
            <a:off x="7820025" y="4548188"/>
            <a:ext cx="773113" cy="646112"/>
          </a:xfrm>
          <a:prstGeom prst="rect">
            <a:avLst/>
          </a:prstGeom>
          <a:noFill/>
          <a:ln w="9525">
            <a:noFill/>
            <a:round/>
            <a:headEnd/>
            <a:tailEnd/>
          </a:ln>
        </p:spPr>
      </p:pic>
      <p:sp>
        <p:nvSpPr>
          <p:cNvPr id="11274" name="Down Arrow 16"/>
          <p:cNvSpPr>
            <a:spLocks noChangeArrowheads="1"/>
          </p:cNvSpPr>
          <p:nvPr/>
        </p:nvSpPr>
        <p:spPr bwMode="auto">
          <a:xfrm>
            <a:off x="1677988" y="2808288"/>
            <a:ext cx="560387" cy="401637"/>
          </a:xfrm>
          <a:prstGeom prst="down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11275" name="Down Arrow 17"/>
          <p:cNvSpPr>
            <a:spLocks noChangeArrowheads="1"/>
          </p:cNvSpPr>
          <p:nvPr/>
        </p:nvSpPr>
        <p:spPr bwMode="auto">
          <a:xfrm>
            <a:off x="1677988" y="4652963"/>
            <a:ext cx="560387" cy="331787"/>
          </a:xfrm>
          <a:prstGeom prst="down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11276" name="Right Arrow 18"/>
          <p:cNvSpPr>
            <a:spLocks noChangeArrowheads="1"/>
          </p:cNvSpPr>
          <p:nvPr/>
        </p:nvSpPr>
        <p:spPr bwMode="auto">
          <a:xfrm>
            <a:off x="3314700" y="3687763"/>
            <a:ext cx="858838" cy="601662"/>
          </a:xfrm>
          <a:prstGeom prst="rightArrow">
            <a:avLst>
              <a:gd name="adj1" fmla="val 50000"/>
              <a:gd name="adj2" fmla="val 49980"/>
            </a:avLst>
          </a:prstGeom>
          <a:solidFill>
            <a:schemeClr val="accent1"/>
          </a:solidFill>
          <a:ln w="9525" algn="ctr">
            <a:solidFill>
              <a:schemeClr val="tx1"/>
            </a:solidFill>
            <a:round/>
            <a:headEnd/>
            <a:tailEnd/>
          </a:ln>
        </p:spPr>
        <p:txBody>
          <a:bodyPr/>
          <a:lstStyle/>
          <a:p>
            <a:pPr eaLnBrk="0" hangingPunct="0"/>
            <a:endParaRPr lang="en-US"/>
          </a:p>
        </p:txBody>
      </p:sp>
      <p:sp>
        <p:nvSpPr>
          <p:cNvPr id="11277" name="Down Arrow 19"/>
          <p:cNvSpPr>
            <a:spLocks noChangeArrowheads="1"/>
          </p:cNvSpPr>
          <p:nvPr/>
        </p:nvSpPr>
        <p:spPr bwMode="auto">
          <a:xfrm>
            <a:off x="5294313" y="2979738"/>
            <a:ext cx="560387" cy="708025"/>
          </a:xfrm>
          <a:prstGeom prst="downArrow">
            <a:avLst>
              <a:gd name="adj1" fmla="val 50000"/>
              <a:gd name="adj2" fmla="val 49936"/>
            </a:avLst>
          </a:prstGeom>
          <a:solidFill>
            <a:schemeClr val="accent1"/>
          </a:solidFill>
          <a:ln w="9525" algn="ctr">
            <a:solidFill>
              <a:schemeClr val="bg1"/>
            </a:solidFill>
            <a:round/>
            <a:headEnd/>
            <a:tailEnd/>
          </a:ln>
        </p:spPr>
        <p:txBody>
          <a:bodyPr/>
          <a:lstStyle/>
          <a:p>
            <a:pPr eaLnBrk="0" hangingPunct="0"/>
            <a:endParaRPr lang="en-US"/>
          </a:p>
        </p:txBody>
      </p:sp>
      <p:sp>
        <p:nvSpPr>
          <p:cNvPr id="11278" name="Down Arrow 20"/>
          <p:cNvSpPr>
            <a:spLocks noChangeArrowheads="1"/>
          </p:cNvSpPr>
          <p:nvPr/>
        </p:nvSpPr>
        <p:spPr bwMode="auto">
          <a:xfrm>
            <a:off x="5294313" y="4119563"/>
            <a:ext cx="560387" cy="709612"/>
          </a:xfrm>
          <a:prstGeom prst="downArrow">
            <a:avLst>
              <a:gd name="adj1" fmla="val 50000"/>
              <a:gd name="adj2" fmla="val 50048"/>
            </a:avLst>
          </a:prstGeom>
          <a:solidFill>
            <a:schemeClr val="accent1"/>
          </a:solidFill>
          <a:ln w="9525" algn="ctr">
            <a:solidFill>
              <a:schemeClr val="bg1"/>
            </a:solidFill>
            <a:round/>
            <a:headEnd/>
            <a:tailEnd/>
          </a:ln>
        </p:spPr>
        <p:txBody>
          <a:bodyPr/>
          <a:lstStyle/>
          <a:p>
            <a:pPr eaLnBrk="0" hangingPunct="0"/>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3.xml><?xml version="1.0" encoding="utf-8"?>
<ds:datastoreItem xmlns:ds="http://schemas.openxmlformats.org/officeDocument/2006/customXml" ds:itemID="{422E38B2-BA7D-46C4-A0D3-BAF6054B9C5C}">
  <ds:schemaRefs>
    <ds:schemaRef ds:uri="http://purl.org/dc/terms/"/>
    <ds:schemaRef ds:uri="http://purl.org/dc/elements/1.1/"/>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22834</TotalTime>
  <Words>632</Words>
  <Application>Microsoft Office PowerPoint</Application>
  <PresentationFormat>On-screen Show (4:3)</PresentationFormat>
  <Paragraphs>135</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ＭＳ Ｐゴシック</vt:lpstr>
      <vt:lpstr>Arial</vt:lpstr>
      <vt:lpstr>Lucida Sans Unicode</vt:lpstr>
      <vt:lpstr>Times</vt:lpstr>
      <vt:lpstr>Times New Roman</vt:lpstr>
      <vt:lpstr>Wingdings</vt:lpstr>
      <vt:lpstr>Blank Presentation</vt:lpstr>
      <vt:lpstr>PowerPoint Presentation</vt:lpstr>
      <vt:lpstr>Learning Objective and Key Concepts</vt:lpstr>
      <vt:lpstr> DISCOVER: CONCEPTS</vt:lpstr>
      <vt:lpstr>Common Package Managers</vt:lpstr>
      <vt:lpstr>Graphical Package Managers</vt:lpstr>
      <vt:lpstr>Best Practices for Compiling Software</vt:lpstr>
      <vt:lpstr>Red Hat Satellite Server</vt:lpstr>
      <vt:lpstr> DISCOVER: PROCESS</vt:lpstr>
      <vt:lpstr>Process to Apply Security Updates Manually</vt:lpstr>
      <vt:lpstr>Process to Apply Security Updates Automatically</vt:lpstr>
      <vt:lpstr>Red Hat Network (RHN) Update</vt:lpstr>
      <vt:lpstr> DISCOVER: ROLES</vt:lpstr>
      <vt:lpstr>Commercial Linux Vendor</vt:lpstr>
      <vt:lpstr>Linux System Administrator</vt:lpstr>
      <vt:lpstr> DISCOVER: CONTEXTS</vt:lpstr>
      <vt:lpstr>Software Management Plans</vt:lpstr>
      <vt:lpstr>Software Management Plans (Continued)</vt:lpstr>
      <vt:lpstr> DISCOVER: RATIONALE</vt:lpstr>
      <vt:lpstr>Software Management Plans </vt:lpstr>
      <vt:lpstr>Anti-Virus Software</vt:lpstr>
      <vt:lpstr>Summary</vt:lpstr>
      <vt:lpstr>Virtual Lab</vt:lpstr>
      <vt:lpstr> OPTIONAL SLIDES</vt:lpstr>
      <vt:lpstr>Ubuntu 50unattended-upgrades Configuration File</vt:lpstr>
      <vt:lpstr>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Alamofire13</dc:creator>
  <cp:lastModifiedBy>Kimberly Lindros</cp:lastModifiedBy>
  <cp:revision>3181</cp:revision>
  <cp:lastPrinted>2008-07-07T18:08:55Z</cp:lastPrinted>
  <dcterms:created xsi:type="dcterms:W3CDTF">2010-11-29T20:25:52Z</dcterms:created>
  <dcterms:modified xsi:type="dcterms:W3CDTF">2014-08-26T01:25:59Z</dcterms:modified>
</cp:coreProperties>
</file>