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</p:sldMasterIdLst>
  <p:notesMasterIdLst>
    <p:notesMasterId r:id="rId31"/>
  </p:notesMasterIdLst>
  <p:handoutMasterIdLst>
    <p:handoutMasterId r:id="rId32"/>
  </p:handoutMasterIdLst>
  <p:sldIdLst>
    <p:sldId id="1507" r:id="rId6"/>
    <p:sldId id="1514" r:id="rId7"/>
    <p:sldId id="1534" r:id="rId8"/>
    <p:sldId id="1512" r:id="rId9"/>
    <p:sldId id="1545" r:id="rId10"/>
    <p:sldId id="1524" r:id="rId11"/>
    <p:sldId id="1535" r:id="rId12"/>
    <p:sldId id="1541" r:id="rId13"/>
    <p:sldId id="1542" r:id="rId14"/>
    <p:sldId id="1543" r:id="rId15"/>
    <p:sldId id="1548" r:id="rId16"/>
    <p:sldId id="1519" r:id="rId17"/>
    <p:sldId id="1536" r:id="rId18"/>
    <p:sldId id="1518" r:id="rId19"/>
    <p:sldId id="1547" r:id="rId20"/>
    <p:sldId id="1537" r:id="rId21"/>
    <p:sldId id="1523" r:id="rId22"/>
    <p:sldId id="1549" r:id="rId23"/>
    <p:sldId id="1550" r:id="rId24"/>
    <p:sldId id="1538" r:id="rId25"/>
    <p:sldId id="1525" r:id="rId26"/>
    <p:sldId id="1546" r:id="rId27"/>
    <p:sldId id="1544" r:id="rId28"/>
    <p:sldId id="1516" r:id="rId29"/>
    <p:sldId id="1552" r:id="rId30"/>
  </p:sldIdLst>
  <p:sldSz cx="9144000" cy="6858000" type="screen4x3"/>
  <p:notesSz cx="7010400" cy="92964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pos="4627">
          <p15:clr>
            <a:srgbClr val="A4A3A4"/>
          </p15:clr>
        </p15:guide>
        <p15:guide id="4" pos="1452">
          <p15:clr>
            <a:srgbClr val="A4A3A4"/>
          </p15:clr>
        </p15:guide>
        <p15:guide id="5" pos="23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BC9"/>
    <a:srgbClr val="D2E4B2"/>
    <a:srgbClr val="DDDDDD"/>
    <a:srgbClr val="FFCCFF"/>
    <a:srgbClr val="FFCCCC"/>
    <a:srgbClr val="423498"/>
    <a:srgbClr val="FFFF00"/>
    <a:srgbClr val="B4E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97" autoAdjust="0"/>
    <p:restoredTop sz="99290" autoAdjust="0"/>
  </p:normalViewPr>
  <p:slideViewPr>
    <p:cSldViewPr snapToGrid="0" snapToObjects="1">
      <p:cViewPr varScale="1">
        <p:scale>
          <a:sx n="71" d="100"/>
          <a:sy n="71" d="100"/>
        </p:scale>
        <p:origin x="1242" y="60"/>
      </p:cViewPr>
      <p:guideLst>
        <p:guide orient="horz" pos="192"/>
        <p:guide orient="horz" pos="2748"/>
        <p:guide pos="4627"/>
        <p:guide pos="1452"/>
        <p:guide pos="2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-2532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44346-C8AE-4910-9605-B9E24C8CE934}" type="doc">
      <dgm:prSet loTypeId="urn:microsoft.com/office/officeart/2005/8/layout/b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9E5CCBE-E813-40BE-9E58-87DD3F9E2DDA}">
      <dgm:prSet phldrT="[Text]"/>
      <dgm:spPr/>
      <dgm:t>
        <a:bodyPr/>
        <a:lstStyle/>
        <a:p>
          <a:r>
            <a:rPr lang="en-US" dirty="0" smtClean="0"/>
            <a:t>Collect list of packages</a:t>
          </a:r>
          <a:endParaRPr lang="en-US" dirty="0"/>
        </a:p>
      </dgm:t>
    </dgm:pt>
    <dgm:pt modelId="{684204B7-F98A-46CC-B8AB-9F5D522FDF97}" type="parTrans" cxnId="{3CDF2754-17DA-47DA-AE30-3D95F5A4D714}">
      <dgm:prSet/>
      <dgm:spPr/>
      <dgm:t>
        <a:bodyPr/>
        <a:lstStyle/>
        <a:p>
          <a:endParaRPr lang="en-US"/>
        </a:p>
      </dgm:t>
    </dgm:pt>
    <dgm:pt modelId="{9D342094-687B-4917-ACE4-47378668B81D}" type="sibTrans" cxnId="{3CDF2754-17DA-47DA-AE30-3D95F5A4D714}">
      <dgm:prSet/>
      <dgm:spPr/>
      <dgm:t>
        <a:bodyPr/>
        <a:lstStyle/>
        <a:p>
          <a:endParaRPr lang="en-US"/>
        </a:p>
      </dgm:t>
    </dgm:pt>
    <dgm:pt modelId="{7D9C8778-19FD-4C86-9B75-48852B02C55A}">
      <dgm:prSet phldrT="[Text]"/>
      <dgm:spPr/>
      <dgm:t>
        <a:bodyPr/>
        <a:lstStyle/>
        <a:p>
          <a:r>
            <a:rPr lang="en-US" dirty="0" smtClean="0"/>
            <a:t>Compare files, Permissions, and ownership</a:t>
          </a:r>
          <a:endParaRPr lang="en-US" dirty="0"/>
        </a:p>
      </dgm:t>
    </dgm:pt>
    <dgm:pt modelId="{5FFC2E8C-4CC3-450D-8C5C-366B1BC6B638}" type="parTrans" cxnId="{AC9801D0-3C22-4EA9-94FF-3663ECE6D575}">
      <dgm:prSet/>
      <dgm:spPr/>
      <dgm:t>
        <a:bodyPr/>
        <a:lstStyle/>
        <a:p>
          <a:endParaRPr lang="en-US"/>
        </a:p>
      </dgm:t>
    </dgm:pt>
    <dgm:pt modelId="{E7C94DEB-EDA8-46A9-802D-83EC7999F76B}" type="sibTrans" cxnId="{AC9801D0-3C22-4EA9-94FF-3663ECE6D575}">
      <dgm:prSet/>
      <dgm:spPr/>
      <dgm:t>
        <a:bodyPr/>
        <a:lstStyle/>
        <a:p>
          <a:endParaRPr lang="en-US"/>
        </a:p>
      </dgm:t>
    </dgm:pt>
    <dgm:pt modelId="{658C80FA-4F5F-4A2C-8521-4C2406E639DF}">
      <dgm:prSet phldrT="[Text]"/>
      <dgm:spPr/>
      <dgm:t>
        <a:bodyPr/>
        <a:lstStyle/>
        <a:p>
          <a:r>
            <a:rPr lang="en-US" dirty="0" smtClean="0"/>
            <a:t>Define baseline network configuration</a:t>
          </a:r>
          <a:endParaRPr lang="en-US" dirty="0"/>
        </a:p>
      </dgm:t>
    </dgm:pt>
    <dgm:pt modelId="{96F75F2A-5C85-4134-BCBB-8B56AED38739}" type="parTrans" cxnId="{EBD6FFFA-1883-49AA-9171-EE582A3CF7B5}">
      <dgm:prSet/>
      <dgm:spPr/>
      <dgm:t>
        <a:bodyPr/>
        <a:lstStyle/>
        <a:p>
          <a:endParaRPr lang="en-US"/>
        </a:p>
      </dgm:t>
    </dgm:pt>
    <dgm:pt modelId="{07940423-8090-4DE9-843B-60DBAA8FF4C2}" type="sibTrans" cxnId="{EBD6FFFA-1883-49AA-9171-EE582A3CF7B5}">
      <dgm:prSet/>
      <dgm:spPr/>
      <dgm:t>
        <a:bodyPr/>
        <a:lstStyle/>
        <a:p>
          <a:endParaRPr lang="en-US"/>
        </a:p>
      </dgm:t>
    </dgm:pt>
    <dgm:pt modelId="{FD8BAC43-DAB4-4C6F-AE9D-4B80F982F425}">
      <dgm:prSet phldrT="[Text]"/>
      <dgm:spPr/>
      <dgm:t>
        <a:bodyPr/>
        <a:lstStyle/>
        <a:p>
          <a:r>
            <a:rPr lang="en-US" dirty="0" smtClean="0"/>
            <a:t>Collect runtime information</a:t>
          </a:r>
          <a:endParaRPr lang="en-US" dirty="0"/>
        </a:p>
      </dgm:t>
    </dgm:pt>
    <dgm:pt modelId="{4A9BA7D6-B900-4B5F-B49E-FCF770FAF7A7}" type="parTrans" cxnId="{D9C433BA-6C25-4590-A54A-40021A8A09C8}">
      <dgm:prSet/>
      <dgm:spPr/>
      <dgm:t>
        <a:bodyPr/>
        <a:lstStyle/>
        <a:p>
          <a:endParaRPr lang="en-US"/>
        </a:p>
      </dgm:t>
    </dgm:pt>
    <dgm:pt modelId="{E6BA0559-4753-4CBA-9A1C-B712528B21F5}" type="sibTrans" cxnId="{D9C433BA-6C25-4590-A54A-40021A8A09C8}">
      <dgm:prSet/>
      <dgm:spPr/>
      <dgm:t>
        <a:bodyPr/>
        <a:lstStyle/>
        <a:p>
          <a:endParaRPr lang="en-US"/>
        </a:p>
      </dgm:t>
    </dgm:pt>
    <dgm:pt modelId="{FCFF7DE0-9C7E-420A-BF9A-03BD9B164D4D}" type="pres">
      <dgm:prSet presAssocID="{21644346-C8AE-4910-9605-B9E24C8CE93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7C5F60-561A-4283-B7F4-131FE3CA2923}" type="pres">
      <dgm:prSet presAssocID="{C9E5CCBE-E813-40BE-9E58-87DD3F9E2DD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F2CCA-D64E-4CFC-A383-75C0BA418E76}" type="pres">
      <dgm:prSet presAssocID="{9D342094-687B-4917-ACE4-47378668B81D}" presName="sibTrans" presStyleLbl="sibTrans1D1" presStyleIdx="0" presStyleCnt="3"/>
      <dgm:spPr/>
      <dgm:t>
        <a:bodyPr/>
        <a:lstStyle/>
        <a:p>
          <a:endParaRPr lang="en-US"/>
        </a:p>
      </dgm:t>
    </dgm:pt>
    <dgm:pt modelId="{52F50DAC-BF89-406B-B135-176A087922AB}" type="pres">
      <dgm:prSet presAssocID="{9D342094-687B-4917-ACE4-47378668B81D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A5544009-DC33-4E9E-B37D-32BC80FAEEFD}" type="pres">
      <dgm:prSet presAssocID="{7D9C8778-19FD-4C86-9B75-48852B02C55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708D2-682B-4A6B-9EAF-90EBF8133AA3}" type="pres">
      <dgm:prSet presAssocID="{E7C94DEB-EDA8-46A9-802D-83EC7999F76B}" presName="sibTrans" presStyleLbl="sibTrans1D1" presStyleIdx="1" presStyleCnt="3"/>
      <dgm:spPr/>
      <dgm:t>
        <a:bodyPr/>
        <a:lstStyle/>
        <a:p>
          <a:endParaRPr lang="en-US"/>
        </a:p>
      </dgm:t>
    </dgm:pt>
    <dgm:pt modelId="{AA4EDBB8-1E52-4AB8-8156-19FF8F20DC2B}" type="pres">
      <dgm:prSet presAssocID="{E7C94DEB-EDA8-46A9-802D-83EC7999F76B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6A8D0EBB-C470-4744-920F-F5FCC838AFE4}" type="pres">
      <dgm:prSet presAssocID="{658C80FA-4F5F-4A2C-8521-4C2406E639D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21C4C-3F94-4C23-95CE-E692305F0E6D}" type="pres">
      <dgm:prSet presAssocID="{07940423-8090-4DE9-843B-60DBAA8FF4C2}" presName="sibTrans" presStyleLbl="sibTrans1D1" presStyleIdx="2" presStyleCnt="3"/>
      <dgm:spPr/>
      <dgm:t>
        <a:bodyPr/>
        <a:lstStyle/>
        <a:p>
          <a:endParaRPr lang="en-US"/>
        </a:p>
      </dgm:t>
    </dgm:pt>
    <dgm:pt modelId="{4A849E2F-9932-4F4B-A313-5F972830F201}" type="pres">
      <dgm:prSet presAssocID="{07940423-8090-4DE9-843B-60DBAA8FF4C2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27F786ED-32AE-4A41-AD09-D1C6E29115FE}" type="pres">
      <dgm:prSet presAssocID="{FD8BAC43-DAB4-4C6F-AE9D-4B80F982F4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C9B3EF-7646-41F9-8497-AEAF53D2D117}" type="presOf" srcId="{07940423-8090-4DE9-843B-60DBAA8FF4C2}" destId="{1BA21C4C-3F94-4C23-95CE-E692305F0E6D}" srcOrd="0" destOrd="0" presId="urn:microsoft.com/office/officeart/2005/8/layout/bProcess3"/>
    <dgm:cxn modelId="{EBD6FFFA-1883-49AA-9171-EE582A3CF7B5}" srcId="{21644346-C8AE-4910-9605-B9E24C8CE934}" destId="{658C80FA-4F5F-4A2C-8521-4C2406E639DF}" srcOrd="2" destOrd="0" parTransId="{96F75F2A-5C85-4134-BCBB-8B56AED38739}" sibTransId="{07940423-8090-4DE9-843B-60DBAA8FF4C2}"/>
    <dgm:cxn modelId="{BEC3C5A1-8DEB-4F4A-B2ED-6D7F19CACEE6}" type="presOf" srcId="{FD8BAC43-DAB4-4C6F-AE9D-4B80F982F425}" destId="{27F786ED-32AE-4A41-AD09-D1C6E29115FE}" srcOrd="0" destOrd="0" presId="urn:microsoft.com/office/officeart/2005/8/layout/bProcess3"/>
    <dgm:cxn modelId="{3AAB3134-F3E8-4863-8AE7-30B81890051A}" type="presOf" srcId="{9D342094-687B-4917-ACE4-47378668B81D}" destId="{52F50DAC-BF89-406B-B135-176A087922AB}" srcOrd="1" destOrd="0" presId="urn:microsoft.com/office/officeart/2005/8/layout/bProcess3"/>
    <dgm:cxn modelId="{408078AE-7B59-4085-8702-9A2987A840C5}" type="presOf" srcId="{9D342094-687B-4917-ACE4-47378668B81D}" destId="{6EFF2CCA-D64E-4CFC-A383-75C0BA418E76}" srcOrd="0" destOrd="0" presId="urn:microsoft.com/office/officeart/2005/8/layout/bProcess3"/>
    <dgm:cxn modelId="{AC9801D0-3C22-4EA9-94FF-3663ECE6D575}" srcId="{21644346-C8AE-4910-9605-B9E24C8CE934}" destId="{7D9C8778-19FD-4C86-9B75-48852B02C55A}" srcOrd="1" destOrd="0" parTransId="{5FFC2E8C-4CC3-450D-8C5C-366B1BC6B638}" sibTransId="{E7C94DEB-EDA8-46A9-802D-83EC7999F76B}"/>
    <dgm:cxn modelId="{671A0A3B-D7B6-45E5-86C2-5CBBA366F8E1}" type="presOf" srcId="{07940423-8090-4DE9-843B-60DBAA8FF4C2}" destId="{4A849E2F-9932-4F4B-A313-5F972830F201}" srcOrd="1" destOrd="0" presId="urn:microsoft.com/office/officeart/2005/8/layout/bProcess3"/>
    <dgm:cxn modelId="{3CDF2754-17DA-47DA-AE30-3D95F5A4D714}" srcId="{21644346-C8AE-4910-9605-B9E24C8CE934}" destId="{C9E5CCBE-E813-40BE-9E58-87DD3F9E2DDA}" srcOrd="0" destOrd="0" parTransId="{684204B7-F98A-46CC-B8AB-9F5D522FDF97}" sibTransId="{9D342094-687B-4917-ACE4-47378668B81D}"/>
    <dgm:cxn modelId="{6426C5B4-C438-4206-93E1-6345A8DAF56B}" type="presOf" srcId="{C9E5CCBE-E813-40BE-9E58-87DD3F9E2DDA}" destId="{D77C5F60-561A-4283-B7F4-131FE3CA2923}" srcOrd="0" destOrd="0" presId="urn:microsoft.com/office/officeart/2005/8/layout/bProcess3"/>
    <dgm:cxn modelId="{2201F0B9-B6B7-4F36-8D1F-FA8B0B984EDA}" type="presOf" srcId="{E7C94DEB-EDA8-46A9-802D-83EC7999F76B}" destId="{AA4EDBB8-1E52-4AB8-8156-19FF8F20DC2B}" srcOrd="1" destOrd="0" presId="urn:microsoft.com/office/officeart/2005/8/layout/bProcess3"/>
    <dgm:cxn modelId="{D9C433BA-6C25-4590-A54A-40021A8A09C8}" srcId="{21644346-C8AE-4910-9605-B9E24C8CE934}" destId="{FD8BAC43-DAB4-4C6F-AE9D-4B80F982F425}" srcOrd="3" destOrd="0" parTransId="{4A9BA7D6-B900-4B5F-B49E-FCF770FAF7A7}" sibTransId="{E6BA0559-4753-4CBA-9A1C-B712528B21F5}"/>
    <dgm:cxn modelId="{4BD8C6FC-4F86-4CF0-A44A-209D82A1F479}" type="presOf" srcId="{E7C94DEB-EDA8-46A9-802D-83EC7999F76B}" destId="{7B0708D2-682B-4A6B-9EAF-90EBF8133AA3}" srcOrd="0" destOrd="0" presId="urn:microsoft.com/office/officeart/2005/8/layout/bProcess3"/>
    <dgm:cxn modelId="{D7BF4315-D853-426B-84A0-B935418AC371}" type="presOf" srcId="{21644346-C8AE-4910-9605-B9E24C8CE934}" destId="{FCFF7DE0-9C7E-420A-BF9A-03BD9B164D4D}" srcOrd="0" destOrd="0" presId="urn:microsoft.com/office/officeart/2005/8/layout/bProcess3"/>
    <dgm:cxn modelId="{41A03790-9229-4265-8239-66EF84623FE3}" type="presOf" srcId="{658C80FA-4F5F-4A2C-8521-4C2406E639DF}" destId="{6A8D0EBB-C470-4744-920F-F5FCC838AFE4}" srcOrd="0" destOrd="0" presId="urn:microsoft.com/office/officeart/2005/8/layout/bProcess3"/>
    <dgm:cxn modelId="{37438AB8-A223-4C49-A311-51271E56FCF1}" type="presOf" srcId="{7D9C8778-19FD-4C86-9B75-48852B02C55A}" destId="{A5544009-DC33-4E9E-B37D-32BC80FAEEFD}" srcOrd="0" destOrd="0" presId="urn:microsoft.com/office/officeart/2005/8/layout/bProcess3"/>
    <dgm:cxn modelId="{5FBD1B42-F92B-4070-96BB-D22999F2421E}" type="presParOf" srcId="{FCFF7DE0-9C7E-420A-BF9A-03BD9B164D4D}" destId="{D77C5F60-561A-4283-B7F4-131FE3CA2923}" srcOrd="0" destOrd="0" presId="urn:microsoft.com/office/officeart/2005/8/layout/bProcess3"/>
    <dgm:cxn modelId="{4BE95D7F-7FF6-4B06-A1C5-D936DC80411F}" type="presParOf" srcId="{FCFF7DE0-9C7E-420A-BF9A-03BD9B164D4D}" destId="{6EFF2CCA-D64E-4CFC-A383-75C0BA418E76}" srcOrd="1" destOrd="0" presId="urn:microsoft.com/office/officeart/2005/8/layout/bProcess3"/>
    <dgm:cxn modelId="{859EB57A-B0C9-4D0D-A57B-809BB886EE5B}" type="presParOf" srcId="{6EFF2CCA-D64E-4CFC-A383-75C0BA418E76}" destId="{52F50DAC-BF89-406B-B135-176A087922AB}" srcOrd="0" destOrd="0" presId="urn:microsoft.com/office/officeart/2005/8/layout/bProcess3"/>
    <dgm:cxn modelId="{5546991F-BACD-4F22-8125-5254444FF410}" type="presParOf" srcId="{FCFF7DE0-9C7E-420A-BF9A-03BD9B164D4D}" destId="{A5544009-DC33-4E9E-B37D-32BC80FAEEFD}" srcOrd="2" destOrd="0" presId="urn:microsoft.com/office/officeart/2005/8/layout/bProcess3"/>
    <dgm:cxn modelId="{E7C84F44-EA7D-425C-9FD1-B474A6952857}" type="presParOf" srcId="{FCFF7DE0-9C7E-420A-BF9A-03BD9B164D4D}" destId="{7B0708D2-682B-4A6B-9EAF-90EBF8133AA3}" srcOrd="3" destOrd="0" presId="urn:microsoft.com/office/officeart/2005/8/layout/bProcess3"/>
    <dgm:cxn modelId="{36F7F321-3358-4293-81A6-5BF8E4785BE8}" type="presParOf" srcId="{7B0708D2-682B-4A6B-9EAF-90EBF8133AA3}" destId="{AA4EDBB8-1E52-4AB8-8156-19FF8F20DC2B}" srcOrd="0" destOrd="0" presId="urn:microsoft.com/office/officeart/2005/8/layout/bProcess3"/>
    <dgm:cxn modelId="{11CCA025-9A20-45D4-A963-0BCCE267BF8A}" type="presParOf" srcId="{FCFF7DE0-9C7E-420A-BF9A-03BD9B164D4D}" destId="{6A8D0EBB-C470-4744-920F-F5FCC838AFE4}" srcOrd="4" destOrd="0" presId="urn:microsoft.com/office/officeart/2005/8/layout/bProcess3"/>
    <dgm:cxn modelId="{091B24BD-2EDA-4BA2-BDBF-DF18C572BDC7}" type="presParOf" srcId="{FCFF7DE0-9C7E-420A-BF9A-03BD9B164D4D}" destId="{1BA21C4C-3F94-4C23-95CE-E692305F0E6D}" srcOrd="5" destOrd="0" presId="urn:microsoft.com/office/officeart/2005/8/layout/bProcess3"/>
    <dgm:cxn modelId="{6F67EFE7-6DE6-4BC6-B94E-FA6B82F88FD7}" type="presParOf" srcId="{1BA21C4C-3F94-4C23-95CE-E692305F0E6D}" destId="{4A849E2F-9932-4F4B-A313-5F972830F201}" srcOrd="0" destOrd="0" presId="urn:microsoft.com/office/officeart/2005/8/layout/bProcess3"/>
    <dgm:cxn modelId="{8C0D6E34-3025-42B3-83BC-7193261F8338}" type="presParOf" srcId="{FCFF7DE0-9C7E-420A-BF9A-03BD9B164D4D}" destId="{27F786ED-32AE-4A41-AD09-D1C6E29115FE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5D4953-9489-49F0-99C3-4B9ECDD282A1}" type="datetime1">
              <a:rPr lang="en-US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DB1EBA7-AA9D-4050-A75E-1975B5B7B6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74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210ABD4-EDD9-4F06-A896-5CEA515A97E3}" type="datetime1">
              <a:rPr lang="en-US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E041053-3B75-463D-BB9D-597B29783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6776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40691A54-5256-4E20-BCF9-1A0CDE84D069}" type="slidenum">
              <a:rPr lang="en-US" smtClean="0"/>
              <a:pPr defTabSz="931863"/>
              <a:t>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307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C4AAC78D-B6D3-4213-9776-EDA4E2367946}" type="slidenum">
              <a:rPr lang="en-US" smtClean="0">
                <a:latin typeface="Arial" charset="0"/>
              </a:rPr>
              <a:pPr defTabSz="931863"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4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F96A2988-1328-4CAA-83B4-8C01DAC2B64D}" type="slidenum">
              <a:rPr lang="en-US" smtClean="0">
                <a:latin typeface="Arial" charset="0"/>
              </a:rPr>
              <a:pPr defTabSz="931863"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0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2250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dirty="0" smtClean="0"/>
              <a:t>Tripwire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 smtClean="0"/>
              <a:t>Stores a security policy containing rules for all files to be checked. When a file changes, Tripwire compares it against the checksum and fires an alert.</a:t>
            </a:r>
          </a:p>
          <a:p>
            <a:pPr marL="222250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dirty="0" smtClean="0"/>
              <a:t>Advanced Intrusion Detection Environment (AIDE)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 smtClean="0"/>
              <a:t>Developed as a replacement for Tripwire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 smtClean="0"/>
              <a:t>Works within the same concept as Tripwire</a:t>
            </a:r>
          </a:p>
          <a:p>
            <a:pPr marL="222250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dirty="0" smtClean="0"/>
              <a:t>Chkrootkit 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 smtClean="0"/>
              <a:t>Checks system binaries for modifications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 smtClean="0"/>
              <a:t>Checks other files as well for rootkits and worms known to Linux</a:t>
            </a:r>
          </a:p>
          <a:p>
            <a:pPr marL="222250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dirty="0" smtClean="0"/>
              <a:t>Rkhunter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 smtClean="0"/>
              <a:t>Checks for rootkits and other vulnerabilities</a:t>
            </a:r>
          </a:p>
          <a:p>
            <a:pPr>
              <a:buFont typeface="Times New Roman" pitchFamily="16" charset="0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F888197D-0E12-470F-BB90-5B08D196F0D2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D58BD584-E9F8-4A4E-9F39-4CF3749EE7F4}" type="slidenum">
              <a:rPr lang="en-US" smtClean="0"/>
              <a:pPr defTabSz="931863"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8285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F888197D-0E12-470F-BB90-5B08D196F0D2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D58BD584-E9F8-4A4E-9F39-4CF3749EE7F4}" type="slidenum">
              <a:rPr lang="en-US" smtClean="0"/>
              <a:pPr defTabSz="931863"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7713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F888197D-0E12-470F-BB90-5B08D196F0D2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D58BD584-E9F8-4A4E-9F39-4CF3749EE7F4}" type="slidenum">
              <a:rPr lang="en-US" smtClean="0"/>
              <a:pPr defTabSz="931863"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1134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2250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dirty="0" smtClean="0"/>
              <a:t>Tripwire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 smtClean="0"/>
              <a:t>Stores a security policy containing rules for all files to be checked. When a file changes, Tripwire compares it against the checksum and fires an alert.</a:t>
            </a:r>
          </a:p>
          <a:p>
            <a:pPr marL="222250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dirty="0" smtClean="0"/>
              <a:t>Advanced Intrusion Detection Environment (AIDE)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 smtClean="0"/>
              <a:t>Developed as a replacement for Tripwire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 smtClean="0"/>
              <a:t>Works within the same concept as Tripwire</a:t>
            </a:r>
          </a:p>
          <a:p>
            <a:pPr marL="222250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dirty="0" smtClean="0"/>
              <a:t>Chkrootkit 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 smtClean="0"/>
              <a:t>Checks system binaries for modifications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 smtClean="0"/>
              <a:t>Checks other files as well for rootkits and worms known to Linux</a:t>
            </a:r>
          </a:p>
          <a:p>
            <a:pPr marL="222250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dirty="0" smtClean="0"/>
              <a:t>Rkhunter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 smtClean="0"/>
              <a:t>Checks for rootkits and other vulnerabilities</a:t>
            </a:r>
          </a:p>
          <a:p>
            <a:pPr>
              <a:buFont typeface="Times New Roman" pitchFamily="16" charset="0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F888197D-0E12-470F-BB90-5B08D196F0D2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D58BD584-E9F8-4A4E-9F39-4CF3749EE7F4}" type="slidenum">
              <a:rPr lang="en-US" smtClean="0"/>
              <a:pPr defTabSz="931863"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408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 your educational institution included the Jones &amp; Bartlett labs as part of the course curriculum, use this script to introduce the lab: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"In this lesson, you learned the importance of a good baseline that keeps installed software to a minimum and controls against unauthorized access. The quality of the baseline can be monitored with logs and with IDS tools such as Tripwire, a third-party software tool that helps monitor the Linux server for changes.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this lab, you will configure remote logging in the CentOS Linux Server and send syslogs to a remote host for secure secondary logging. You will use Tripwire, a third-party file integrity tool, to identify modifications to important system files. You will configure Rootkit Hunter, (rkhunter), to search for rootkits and other anomalies on a set schedule. You also will search the log files for specific criteria."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210ABD4-EDD9-4F06-A896-5CEA515A97E3}" type="datetime1">
              <a:rPr lang="en-US" smtClean="0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1053-3B75-463D-BB9D-597B2978344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8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047723" y="6346588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g2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81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chemeClr val="bg1"/>
                </a:solidFill>
              </a:rPr>
              <a:t>Page </a:t>
            </a:r>
            <a:fld id="{36ED1601-D2FE-4D19-9375-DE987FEE2419}" type="slidenum">
              <a:rPr lang="en-US" sz="800">
                <a:solidFill>
                  <a:schemeClr val="bg1"/>
                </a:solidFill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95250" y="6478588"/>
            <a:ext cx="330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Security Strategies in Linux Platforms and Applications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4"/>
          <p:cNvSpPr txBox="1"/>
          <p:nvPr userDrawn="1"/>
        </p:nvSpPr>
        <p:spPr>
          <a:xfrm>
            <a:off x="4252440" y="6393870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4" r:id="rId2"/>
    <p:sldLayoutId id="214748400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01638" y="2133600"/>
            <a:ext cx="8348662" cy="4062651"/>
          </a:xfrm>
        </p:spPr>
        <p:txBody>
          <a:bodyPr/>
          <a:lstStyle/>
          <a:p>
            <a:pPr algn="ctr"/>
            <a:r>
              <a:rPr lang="en-US" sz="4000" b="1" dirty="0" smtClean="0"/>
              <a:t>Security Strategies in Linux Platforms and Applications</a:t>
            </a:r>
          </a:p>
          <a:p>
            <a:pPr algn="ctr">
              <a:spcBef>
                <a:spcPts val="2000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dirty="0" smtClean="0">
              <a:solidFill>
                <a:srgbClr val="FFFFFF"/>
              </a:solidFill>
            </a:endParaRPr>
          </a:p>
          <a:p>
            <a:pPr algn="ctr">
              <a:spcBef>
                <a:spcPts val="2000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rgbClr val="FFFFFF"/>
                </a:solidFill>
              </a:rPr>
              <a:t>Lesson 12</a:t>
            </a:r>
          </a:p>
          <a:p>
            <a:pPr algn="ctr">
              <a:spcBef>
                <a:spcPts val="2000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rgbClr val="FFFFFF"/>
                </a:solidFill>
              </a:rPr>
              <a:t>Building and Maintaining a Security </a:t>
            </a:r>
            <a:r>
              <a:rPr lang="en-US" b="1" dirty="0" smtClean="0">
                <a:solidFill>
                  <a:srgbClr val="FFFFFF"/>
                </a:solidFill>
              </a:rPr>
              <a:t>Baseline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Ubuntu </a:t>
            </a:r>
            <a:r>
              <a:rPr lang="en-US" sz="4000" dirty="0" smtClean="0">
                <a:solidFill>
                  <a:schemeClr val="tx2"/>
                </a:solidFill>
              </a:rPr>
              <a:t>Software Selection Options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41" y="1850315"/>
            <a:ext cx="5870582" cy="4183471"/>
          </a:xfrm>
        </p:spPr>
      </p:pic>
    </p:spTree>
    <p:extLst>
      <p:ext uri="{BB962C8B-B14F-4D97-AF65-F5344CB8AC3E}">
        <p14:creationId xmlns:p14="http://schemas.microsoft.com/office/powerpoint/2010/main" val="18615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Identify System State Baseline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300678"/>
              </p:ext>
            </p:extLst>
          </p:nvPr>
        </p:nvGraphicFramePr>
        <p:xfrm>
          <a:off x="539750" y="1549100"/>
          <a:ext cx="8299450" cy="4265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8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Remote Logging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846138" y="1073150"/>
            <a:ext cx="6886575" cy="939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Step 1: Open the 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rsyslog.conf</a:t>
            </a:r>
            <a:r>
              <a:rPr lang="en-US" dirty="0">
                <a:solidFill>
                  <a:schemeClr val="bg1"/>
                </a:solidFill>
              </a:rPr>
              <a:t> file in a text editor.</a:t>
            </a:r>
          </a:p>
          <a:p>
            <a:pPr eaLnBrk="0" hangingPunct="0"/>
            <a:r>
              <a:rPr lang="en-US" dirty="0">
                <a:solidFill>
                  <a:schemeClr val="bg1"/>
                </a:solidFill>
              </a:rPr>
              <a:t>Step 2: Add the line *.* @10.10.10.4:514.</a:t>
            </a:r>
          </a:p>
          <a:p>
            <a:pPr eaLnBrk="0" hangingPunct="0"/>
            <a:r>
              <a:rPr lang="en-US" dirty="0">
                <a:solidFill>
                  <a:schemeClr val="bg1"/>
                </a:solidFill>
              </a:rPr>
              <a:t>Step 3: Save and exit.</a:t>
            </a:r>
          </a:p>
          <a:p>
            <a:pPr eaLnBrk="0" hangingPunct="0"/>
            <a:endParaRPr lang="en-US" dirty="0"/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7638" y="4178300"/>
            <a:ext cx="1028700" cy="858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3657600"/>
            <a:ext cx="1028700" cy="858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294" name="Line 15"/>
          <p:cNvSpPr>
            <a:spLocks noChangeShapeType="1"/>
          </p:cNvSpPr>
          <p:nvPr/>
        </p:nvSpPr>
        <p:spPr bwMode="auto">
          <a:xfrm>
            <a:off x="1143000" y="2057400"/>
            <a:ext cx="1588" cy="1600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2295" name="AutoShape 21"/>
          <p:cNvCxnSpPr>
            <a:cxnSpLocks noChangeShapeType="1"/>
          </p:cNvCxnSpPr>
          <p:nvPr/>
        </p:nvCxnSpPr>
        <p:spPr bwMode="auto">
          <a:xfrm>
            <a:off x="1828800" y="4087813"/>
            <a:ext cx="5900738" cy="639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2296" name="Line 22"/>
          <p:cNvSpPr>
            <a:spLocks noChangeShapeType="1"/>
          </p:cNvSpPr>
          <p:nvPr/>
        </p:nvSpPr>
        <p:spPr bwMode="auto">
          <a:xfrm>
            <a:off x="8001000" y="3657600"/>
            <a:ext cx="1588" cy="685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TextBox 14"/>
          <p:cNvSpPr txBox="1">
            <a:spLocks noChangeArrowheads="1"/>
          </p:cNvSpPr>
          <p:nvPr/>
        </p:nvSpPr>
        <p:spPr bwMode="auto">
          <a:xfrm>
            <a:off x="1011238" y="4727575"/>
            <a:ext cx="1119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41325" y="4664075"/>
            <a:ext cx="1689100" cy="94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Web Server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Internet Protocol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(IP) 10.10.10.9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12299" name="TextBox 18"/>
          <p:cNvSpPr txBox="1">
            <a:spLocks noChangeArrowheads="1"/>
          </p:cNvSpPr>
          <p:nvPr/>
        </p:nvSpPr>
        <p:spPr bwMode="auto">
          <a:xfrm>
            <a:off x="3521075" y="4940300"/>
            <a:ext cx="3113088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All logs on 10.10.10.9 will be sent to 10.10.10.4 over User Database Protocol (UDP) Port 514</a:t>
            </a:r>
          </a:p>
          <a:p>
            <a:endParaRPr lang="en-US"/>
          </a:p>
        </p:txBody>
      </p:sp>
      <p:sp>
        <p:nvSpPr>
          <p:cNvPr id="12300" name="TextBox 19"/>
          <p:cNvSpPr txBox="1">
            <a:spLocks noChangeArrowheads="1"/>
          </p:cNvSpPr>
          <p:nvPr/>
        </p:nvSpPr>
        <p:spPr bwMode="auto">
          <a:xfrm>
            <a:off x="7131050" y="5037138"/>
            <a:ext cx="1665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Remote logging Server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IP 10.10.10.4</a:t>
            </a:r>
          </a:p>
        </p:txBody>
      </p:sp>
      <p:sp>
        <p:nvSpPr>
          <p:cNvPr id="12301" name="Rectangle 20"/>
          <p:cNvSpPr>
            <a:spLocks noChangeArrowheads="1"/>
          </p:cNvSpPr>
          <p:nvPr/>
        </p:nvSpPr>
        <p:spPr bwMode="auto">
          <a:xfrm>
            <a:off x="3521075" y="2189163"/>
            <a:ext cx="5116513" cy="14684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Step 4: Open the /etc/rsyslog.conf file in a text editor.</a:t>
            </a:r>
          </a:p>
          <a:p>
            <a:pPr eaLnBrk="0" hangingPunct="0"/>
            <a:r>
              <a:rPr lang="en-US">
                <a:solidFill>
                  <a:schemeClr val="bg1"/>
                </a:solidFill>
              </a:rPr>
              <a:t>Step 5: Add the line $ModLoad imudp.so.</a:t>
            </a:r>
          </a:p>
          <a:p>
            <a:pPr eaLnBrk="0" hangingPunct="0"/>
            <a:r>
              <a:rPr lang="en-US">
                <a:solidFill>
                  <a:schemeClr val="bg1"/>
                </a:solidFill>
              </a:rPr>
              <a:t>Step 6: Add the line $UDPServerRun 514.</a:t>
            </a:r>
          </a:p>
          <a:p>
            <a:pPr eaLnBrk="0" hangingPunct="0"/>
            <a:r>
              <a:rPr lang="en-US">
                <a:solidFill>
                  <a:schemeClr val="bg1"/>
                </a:solidFill>
              </a:rPr>
              <a:t>Step 7: Save and exit.</a:t>
            </a:r>
          </a:p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ROLES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Read-only Mode </a:t>
            </a:r>
            <a:r>
              <a:rPr lang="en-US" sz="4000" dirty="0" err="1" smtClean="0">
                <a:solidFill>
                  <a:schemeClr val="tx2"/>
                </a:solidFill>
              </a:rPr>
              <a:t>Filesystem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9750" y="1364775"/>
            <a:ext cx="8299450" cy="4353399"/>
          </a:xfrm>
        </p:spPr>
        <p:txBody>
          <a:bodyPr/>
          <a:lstStyle/>
          <a:p>
            <a:r>
              <a:rPr lang="en-US" sz="3200" dirty="0" smtClean="0"/>
              <a:t>Mounting a </a:t>
            </a:r>
            <a:r>
              <a:rPr lang="en-US" sz="3200" dirty="0" err="1" smtClean="0"/>
              <a:t>filesystem</a:t>
            </a:r>
            <a:r>
              <a:rPr lang="en-US" sz="3200" dirty="0" smtClean="0"/>
              <a:t> in </a:t>
            </a:r>
            <a:r>
              <a:rPr lang="en-US" sz="3200" dirty="0"/>
              <a:t>read-only </a:t>
            </a:r>
            <a:r>
              <a:rPr lang="en-US" sz="3200" dirty="0" smtClean="0"/>
              <a:t>mode prevents a black-hat hacker from writing to the </a:t>
            </a:r>
            <a:r>
              <a:rPr lang="en-US" sz="3200" dirty="0" err="1" smtClean="0"/>
              <a:t>filesystem</a:t>
            </a:r>
            <a:endParaRPr lang="en-US" sz="32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Live Bootable Operating System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9750" y="1378423"/>
            <a:ext cx="8299450" cy="4339751"/>
          </a:xfrm>
        </p:spPr>
        <p:txBody>
          <a:bodyPr/>
          <a:lstStyle/>
          <a:p>
            <a:r>
              <a:rPr lang="en-US" sz="3200" dirty="0"/>
              <a:t>Linux live CD/DVD is a fully functional version of a Linux </a:t>
            </a:r>
            <a:r>
              <a:rPr lang="en-US" sz="3200" dirty="0" smtClean="0"/>
              <a:t>distribution</a:t>
            </a:r>
          </a:p>
          <a:p>
            <a:r>
              <a:rPr lang="en-US" sz="3200" dirty="0" smtClean="0"/>
              <a:t>When booted, loads </a:t>
            </a:r>
            <a:r>
              <a:rPr lang="en-US" sz="3200" dirty="0"/>
              <a:t>a fully functional version of Linux into </a:t>
            </a:r>
            <a:r>
              <a:rPr lang="en-US" sz="3200" dirty="0" smtClean="0"/>
              <a:t>RAM</a:t>
            </a:r>
          </a:p>
          <a:p>
            <a:r>
              <a:rPr lang="en-US" sz="3200" dirty="0" smtClean="0"/>
              <a:t>Is </a:t>
            </a:r>
            <a:r>
              <a:rPr lang="en-US" sz="3200" dirty="0"/>
              <a:t>independent of </a:t>
            </a:r>
            <a:r>
              <a:rPr lang="en-US" sz="3200" dirty="0" smtClean="0"/>
              <a:t>local </a:t>
            </a:r>
            <a:r>
              <a:rPr lang="en-US" sz="3200" dirty="0"/>
              <a:t>hard-drive </a:t>
            </a:r>
            <a:r>
              <a:rPr lang="en-US" sz="3200" dirty="0" smtClean="0"/>
              <a:t>media</a:t>
            </a:r>
          </a:p>
          <a:p>
            <a:r>
              <a:rPr lang="en-US" sz="3200" dirty="0" smtClean="0"/>
              <a:t>Useful for diagnosing </a:t>
            </a:r>
            <a:r>
              <a:rPr lang="en-US" sz="3200" dirty="0"/>
              <a:t>problems with other connected physical </a:t>
            </a:r>
            <a:r>
              <a:rPr lang="en-US" sz="3200" dirty="0" smtClean="0"/>
              <a:t>media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885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CONTEXTS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Remote Monitoring and Logging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39750" y="1073150"/>
            <a:ext cx="8299450" cy="4648200"/>
          </a:xfrm>
        </p:spPr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mtClean="0">
                <a:solidFill>
                  <a:srgbClr val="000000"/>
                </a:solidFill>
              </a:rPr>
              <a:t>Used to consolidate monitoring and logging of all servers for easier and more effective monitoring of computer systems in a network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3094038"/>
            <a:ext cx="914400" cy="858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738" y="1663700"/>
            <a:ext cx="1028700" cy="858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4438" y="5151438"/>
            <a:ext cx="1028700" cy="858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0438" y="3094038"/>
            <a:ext cx="1028700" cy="858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44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2638" y="1951038"/>
            <a:ext cx="457200" cy="741362"/>
          </a:xfrm>
          <a:prstGeom prst="rect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</p:pic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2509838" y="2408238"/>
            <a:ext cx="2514600" cy="914400"/>
          </a:xfrm>
          <a:prstGeom prst="line">
            <a:avLst/>
          </a:prstGeom>
          <a:noFill/>
          <a:ln w="5472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594350" y="3825875"/>
            <a:ext cx="1944688" cy="639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Logging and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monitoring server</a:t>
            </a: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482975" y="5816600"/>
            <a:ext cx="1371600" cy="1588"/>
          </a:xfrm>
          <a:prstGeom prst="line">
            <a:avLst/>
          </a:prstGeom>
          <a:noFill/>
          <a:ln w="5472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3540125" y="5880100"/>
            <a:ext cx="14478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Firewall logs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V="1">
            <a:off x="5481638" y="3776663"/>
            <a:ext cx="1587" cy="1377950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5707063" y="3551238"/>
            <a:ext cx="1606550" cy="1587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3148013" y="5343525"/>
            <a:ext cx="1600200" cy="1588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2754313" y="5383213"/>
            <a:ext cx="2111375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Linux system logs</a:t>
            </a:r>
          </a:p>
        </p:txBody>
      </p:sp>
      <p:pic>
        <p:nvPicPr>
          <p:cNvPr id="18449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5075" y="3240088"/>
            <a:ext cx="581025" cy="70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450" name="Text Box 20"/>
          <p:cNvSpPr txBox="1">
            <a:spLocks noChangeArrowheads="1"/>
          </p:cNvSpPr>
          <p:nvPr/>
        </p:nvSpPr>
        <p:spPr bwMode="auto">
          <a:xfrm>
            <a:off x="511175" y="3854450"/>
            <a:ext cx="3175000" cy="639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Linux system administrator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monitors from a central location</a:t>
            </a:r>
          </a:p>
        </p:txBody>
      </p:sp>
      <p:sp>
        <p:nvSpPr>
          <p:cNvPr id="18451" name="Line 15"/>
          <p:cNvSpPr>
            <a:spLocks noChangeShapeType="1"/>
          </p:cNvSpPr>
          <p:nvPr/>
        </p:nvSpPr>
        <p:spPr bwMode="auto">
          <a:xfrm>
            <a:off x="5454650" y="2551113"/>
            <a:ext cx="0" cy="522287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 flipH="1">
            <a:off x="1747838" y="3659188"/>
            <a:ext cx="3213100" cy="0"/>
          </a:xfrm>
          <a:prstGeom prst="line">
            <a:avLst/>
          </a:prstGeom>
          <a:noFill/>
          <a:ln w="5472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Logwatch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9750" y="1187354"/>
            <a:ext cx="8299450" cy="4858603"/>
          </a:xfrm>
        </p:spPr>
        <p:txBody>
          <a:bodyPr/>
          <a:lstStyle/>
          <a:p>
            <a:r>
              <a:rPr lang="en-US" sz="2600" dirty="0" smtClean="0"/>
              <a:t>It is a program written in Perl scripting language that consolidates information from various log files and creates a report.</a:t>
            </a:r>
          </a:p>
          <a:p>
            <a:r>
              <a:rPr lang="en-US" sz="2600" dirty="0" smtClean="0"/>
              <a:t>In Fedora, it is installed by default and runs daily. </a:t>
            </a:r>
          </a:p>
          <a:p>
            <a:r>
              <a:rPr lang="en-US" sz="2600" dirty="0" smtClean="0"/>
              <a:t>Its main configuration file is /</a:t>
            </a:r>
            <a:r>
              <a:rPr lang="en-US" sz="2600" dirty="0" err="1" smtClean="0"/>
              <a:t>etc</a:t>
            </a:r>
            <a:r>
              <a:rPr lang="en-US" sz="2600" dirty="0" smtClean="0"/>
              <a:t>/</a:t>
            </a:r>
            <a:r>
              <a:rPr lang="en-US" sz="2600" dirty="0" err="1" smtClean="0"/>
              <a:t>logwatch</a:t>
            </a:r>
            <a:r>
              <a:rPr lang="en-US" sz="2600" dirty="0" smtClean="0"/>
              <a:t>/</a:t>
            </a:r>
            <a:r>
              <a:rPr lang="en-US" sz="2600" dirty="0" err="1" smtClean="0"/>
              <a:t>conf</a:t>
            </a:r>
            <a:r>
              <a:rPr lang="en-US" sz="2600" dirty="0" smtClean="0"/>
              <a:t>/</a:t>
            </a:r>
            <a:r>
              <a:rPr lang="en-US" sz="2600" dirty="0" err="1" smtClean="0"/>
              <a:t>logwatch.conf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Its configuration allows to set range of dates from the log files. By default, it reads logs from the previous day.</a:t>
            </a:r>
          </a:p>
          <a:p>
            <a:r>
              <a:rPr lang="en-US" sz="2600" dirty="0" smtClean="0"/>
              <a:t>The reporting level of activity can be set as low, medium, or high.</a:t>
            </a:r>
          </a:p>
        </p:txBody>
      </p:sp>
    </p:spTree>
    <p:extLst>
      <p:ext uri="{BB962C8B-B14F-4D97-AF65-F5344CB8AC3E}">
        <p14:creationId xmlns:p14="http://schemas.microsoft.com/office/powerpoint/2010/main" val="71427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Logcheck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9750" y="1392072"/>
            <a:ext cx="8299450" cy="4329278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It is used mostly on Debian-based systems, such as Ubuntu</a:t>
            </a:r>
            <a:r>
              <a:rPr lang="en-US" sz="2600" dirty="0" smtClean="0"/>
              <a:t>.</a:t>
            </a:r>
          </a:p>
          <a:p>
            <a:pPr marL="222250" indent="-222250">
              <a:spcBef>
                <a:spcPts val="450"/>
              </a:spcBef>
              <a:buFont typeface="Wingdings" pitchFamily="2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By default, it runs every hour and upon a reboot.</a:t>
            </a:r>
          </a:p>
          <a:p>
            <a:pPr marL="222250" indent="-222250">
              <a:spcBef>
                <a:spcPts val="450"/>
              </a:spcBef>
              <a:buFont typeface="Wingdings" pitchFamily="2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Its main configuration file is /etc/logcheck/logcheck.conf.</a:t>
            </a:r>
          </a:p>
          <a:p>
            <a:pPr marL="222250" indent="-222250">
              <a:spcBef>
                <a:spcPts val="450"/>
              </a:spcBef>
              <a:buFont typeface="Wingdings" pitchFamily="2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The log files to monitor are set in the /etc/logcheck/logcheck.logfiles file.</a:t>
            </a:r>
          </a:p>
          <a:p>
            <a:pPr marL="222250" indent="-222250">
              <a:spcBef>
                <a:spcPts val="450"/>
              </a:spcBef>
              <a:buFont typeface="Wingdings" pitchFamily="2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It supports paranoid, server, and workstation levels of output</a:t>
            </a:r>
            <a:r>
              <a:rPr lang="en-US" sz="2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341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Learning 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9750" y="1295399"/>
            <a:ext cx="8299450" cy="4194175"/>
          </a:xfrm>
        </p:spPr>
        <p:txBody>
          <a:bodyPr/>
          <a:lstStyle/>
          <a:p>
            <a:pPr lvl="0"/>
            <a:r>
              <a:rPr lang="en-US" sz="3200" dirty="0"/>
              <a:t>Establish a system baseline to detect anomalies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RATIONALE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Host-Based Intrusion Detectors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39750" y="1446662"/>
            <a:ext cx="8299450" cy="4274687"/>
          </a:xfrm>
        </p:spPr>
        <p:txBody>
          <a:bodyPr/>
          <a:lstStyle/>
          <a:p>
            <a:r>
              <a:rPr lang="en-US" sz="3200" dirty="0" smtClean="0"/>
              <a:t>Provide a solution to the “needle in the haystack” problem</a:t>
            </a:r>
          </a:p>
          <a:p>
            <a:r>
              <a:rPr lang="en-US" sz="3200" dirty="0" smtClean="0"/>
              <a:t>Provide a layer of security</a:t>
            </a:r>
          </a:p>
          <a:p>
            <a:r>
              <a:rPr lang="en-US" sz="3200" dirty="0" smtClean="0"/>
              <a:t>Help establish a baseline for files, processes, and 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File Integrity Checkers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9750" y="1433015"/>
            <a:ext cx="8299450" cy="4285160"/>
          </a:xfrm>
        </p:spPr>
        <p:txBody>
          <a:bodyPr/>
          <a:lstStyle/>
          <a:p>
            <a:r>
              <a:rPr lang="en-US" sz="3200" dirty="0" smtClean="0"/>
              <a:t>Tripwire</a:t>
            </a:r>
          </a:p>
          <a:p>
            <a:r>
              <a:rPr lang="en-US" sz="3200" dirty="0" smtClean="0"/>
              <a:t>Advanced Intrusion Detection Environment (AIDE)</a:t>
            </a:r>
          </a:p>
          <a:p>
            <a:r>
              <a:rPr lang="en-US" sz="3200" dirty="0" err="1" smtClean="0"/>
              <a:t>Chkrootkit</a:t>
            </a:r>
            <a:endParaRPr lang="en-US" sz="3200" dirty="0" smtClean="0"/>
          </a:p>
          <a:p>
            <a:r>
              <a:rPr lang="en-US" sz="3200" dirty="0" smtClean="0"/>
              <a:t>Rootkit Hunter (</a:t>
            </a:r>
            <a:r>
              <a:rPr lang="en-US" sz="3200" dirty="0" err="1" smtClean="0"/>
              <a:t>rkhunter</a:t>
            </a:r>
            <a:r>
              <a:rPr lang="en-US" sz="3200" dirty="0" smtClean="0"/>
              <a:t>)</a:t>
            </a:r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04089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A Tripwire </a:t>
            </a:r>
            <a:r>
              <a:rPr lang="en-US" sz="4000" dirty="0" smtClean="0">
                <a:solidFill>
                  <a:schemeClr val="tx2"/>
                </a:solidFill>
              </a:rPr>
              <a:t>Check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02" y="1559859"/>
            <a:ext cx="7535594" cy="4184099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9103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539750" y="301625"/>
            <a:ext cx="8299450" cy="990600"/>
          </a:xfrm>
        </p:spPr>
        <p:txBody>
          <a:bodyPr/>
          <a:lstStyle/>
          <a:p>
            <a:r>
              <a:rPr lang="en-US" sz="4000" smtClean="0">
                <a:ea typeface="ＭＳ Ｐゴシック" pitchFamily="106" charset="-128"/>
              </a:rPr>
              <a:t>Summary</a:t>
            </a:r>
          </a:p>
        </p:txBody>
      </p:sp>
      <p:sp>
        <p:nvSpPr>
          <p:cNvPr id="10243" name="Content Placeholder 4"/>
          <p:cNvSpPr>
            <a:spLocks/>
          </p:cNvSpPr>
          <p:nvPr/>
        </p:nvSpPr>
        <p:spPr bwMode="auto">
          <a:xfrm>
            <a:off x="539750" y="1433015"/>
            <a:ext cx="8299450" cy="428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3363" lvl="0" indent="-233363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200" dirty="0" smtClean="0"/>
              <a:t>A </a:t>
            </a:r>
            <a:r>
              <a:rPr lang="en-US" sz="3200" dirty="0"/>
              <a:t>secure baseline Linux system</a:t>
            </a:r>
          </a:p>
          <a:p>
            <a:pPr marL="233363" lvl="0" indent="-233363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200" dirty="0"/>
              <a:t>Read-only versus live bootable operating systems</a:t>
            </a:r>
          </a:p>
          <a:p>
            <a:pPr marL="233363" lvl="0" indent="-233363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200" dirty="0"/>
              <a:t>Local and remote log configuration</a:t>
            </a:r>
          </a:p>
          <a:p>
            <a:pPr marL="233363" lvl="0" indent="-233363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200" dirty="0"/>
              <a:t>File and data integrity </a:t>
            </a:r>
            <a:r>
              <a:rPr lang="en-US" sz="3200" dirty="0" smtClean="0"/>
              <a:t>checkers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539750" y="301625"/>
            <a:ext cx="8299450" cy="990600"/>
          </a:xfrm>
        </p:spPr>
        <p:txBody>
          <a:bodyPr/>
          <a:lstStyle/>
          <a:p>
            <a:r>
              <a:rPr lang="en-US" sz="4000" smtClean="0">
                <a:ea typeface="ＭＳ Ｐゴシック" pitchFamily="106" charset="-128"/>
              </a:rPr>
              <a:t>Virtual </a:t>
            </a:r>
            <a:r>
              <a:rPr lang="en-US" sz="4000" dirty="0" smtClean="0">
                <a:ea typeface="ＭＳ Ｐゴシック" pitchFamily="106" charset="-128"/>
              </a:rPr>
              <a:t>Labs</a:t>
            </a:r>
          </a:p>
        </p:txBody>
      </p:sp>
      <p:sp>
        <p:nvSpPr>
          <p:cNvPr id="10243" name="Content Placeholder 4"/>
          <p:cNvSpPr>
            <a:spLocks/>
          </p:cNvSpPr>
          <p:nvPr/>
        </p:nvSpPr>
        <p:spPr bwMode="auto">
          <a:xfrm>
            <a:off x="539750" y="1069975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3363" indent="-233363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200"/>
              <a:t>Applying Best Practices for Security Logging and Monitoring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46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Key Concepts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750" y="1295399"/>
            <a:ext cx="8299450" cy="4194175"/>
          </a:xfrm>
        </p:spPr>
        <p:txBody>
          <a:bodyPr/>
          <a:lstStyle/>
          <a:p>
            <a:pPr lvl="0"/>
            <a:r>
              <a:rPr lang="en-US" sz="3200" dirty="0"/>
              <a:t>A secure baseline Linux system</a:t>
            </a:r>
          </a:p>
          <a:p>
            <a:pPr lvl="0"/>
            <a:r>
              <a:rPr lang="en-US" sz="3200" dirty="0"/>
              <a:t>Read-only versus live bootable operating systems</a:t>
            </a:r>
          </a:p>
          <a:p>
            <a:pPr lvl="0"/>
            <a:r>
              <a:rPr lang="en-US" sz="3200" dirty="0"/>
              <a:t>Local and remote log configuration</a:t>
            </a:r>
          </a:p>
          <a:p>
            <a:pPr lvl="0"/>
            <a:r>
              <a:rPr lang="en-US" sz="3200" dirty="0"/>
              <a:t>File and data integrity </a:t>
            </a:r>
            <a:r>
              <a:rPr lang="en-US" sz="3200" dirty="0" smtClean="0"/>
              <a:t>checkers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CONCEPTS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Server Baseline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9750" y="1337481"/>
            <a:ext cx="8299450" cy="4380694"/>
          </a:xfrm>
        </p:spPr>
        <p:txBody>
          <a:bodyPr/>
          <a:lstStyle/>
          <a:p>
            <a:r>
              <a:rPr lang="en-US" sz="3200" dirty="0" smtClean="0"/>
              <a:t>A </a:t>
            </a:r>
            <a:r>
              <a:rPr lang="en-US" sz="3200" dirty="0"/>
              <a:t>default system </a:t>
            </a:r>
            <a:r>
              <a:rPr lang="en-US" sz="3200" dirty="0" smtClean="0"/>
              <a:t>configuration</a:t>
            </a:r>
          </a:p>
          <a:p>
            <a:r>
              <a:rPr lang="en-US" sz="3200" dirty="0" smtClean="0"/>
              <a:t>Baseline </a:t>
            </a:r>
            <a:r>
              <a:rPr lang="en-US" sz="3200" dirty="0"/>
              <a:t>system is </a:t>
            </a:r>
            <a:r>
              <a:rPr lang="en-US" sz="3200" dirty="0" smtClean="0"/>
              <a:t>secure</a:t>
            </a:r>
          </a:p>
          <a:p>
            <a:r>
              <a:rPr lang="en-US" sz="3200" dirty="0" smtClean="0"/>
              <a:t>Helps </a:t>
            </a:r>
            <a:r>
              <a:rPr lang="en-US" sz="3200" dirty="0"/>
              <a:t>in maintaining installed </a:t>
            </a:r>
            <a:r>
              <a:rPr lang="en-US" sz="3200" dirty="0" smtClean="0"/>
              <a:t>software</a:t>
            </a:r>
          </a:p>
          <a:p>
            <a:r>
              <a:rPr lang="en-US" sz="3200" dirty="0" smtClean="0"/>
              <a:t>Performance </a:t>
            </a:r>
            <a:r>
              <a:rPr lang="en-US" sz="3200" dirty="0"/>
              <a:t>of a baseline system can be monitored by using log </a:t>
            </a:r>
            <a:r>
              <a:rPr lang="en-US" sz="3200" dirty="0" smtClean="0"/>
              <a:t>files</a:t>
            </a:r>
          </a:p>
          <a:p>
            <a:pPr lvl="1"/>
            <a:r>
              <a:rPr lang="en-US" sz="3000" dirty="0" smtClean="0"/>
              <a:t>Sources </a:t>
            </a:r>
            <a:r>
              <a:rPr lang="en-US" sz="3000" dirty="0"/>
              <a:t>for ensuring the confidentiality, integrity, and availability of any </a:t>
            </a:r>
            <a:r>
              <a:rPr lang="en-US" sz="3000" dirty="0" smtClean="0"/>
              <a:t>server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665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Importance of a Baseline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39750" y="1337480"/>
            <a:ext cx="8299450" cy="4383869"/>
          </a:xfrm>
        </p:spPr>
        <p:txBody>
          <a:bodyPr/>
          <a:lstStyle/>
          <a:p>
            <a:r>
              <a:rPr lang="en-US" sz="3200" dirty="0" smtClean="0"/>
              <a:t>Helps you identify anomalies</a:t>
            </a:r>
          </a:p>
          <a:p>
            <a:r>
              <a:rPr lang="en-US" sz="3200" dirty="0" smtClean="0"/>
              <a:t>Ensures computer system availability with regards to:</a:t>
            </a:r>
          </a:p>
          <a:p>
            <a:pPr lvl="1"/>
            <a:r>
              <a:rPr lang="en-US" sz="3000" dirty="0" smtClean="0"/>
              <a:t>Increased network traffic</a:t>
            </a:r>
          </a:p>
          <a:p>
            <a:pPr lvl="1"/>
            <a:r>
              <a:rPr lang="en-US" sz="3000" dirty="0" smtClean="0"/>
              <a:t>Hard drive usage</a:t>
            </a:r>
          </a:p>
          <a:p>
            <a:pPr lvl="1"/>
            <a:r>
              <a:rPr lang="en-US" sz="3000" dirty="0" smtClean="0"/>
              <a:t>Potential hardware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Customizing </a:t>
            </a:r>
            <a:r>
              <a:rPr lang="en-US" sz="4000" dirty="0" smtClean="0">
                <a:solidFill>
                  <a:schemeClr val="tx2"/>
                </a:solidFill>
              </a:rPr>
              <a:t>an RHEL </a:t>
            </a:r>
            <a:r>
              <a:rPr lang="en-US" sz="4000" dirty="0">
                <a:solidFill>
                  <a:schemeClr val="tx2"/>
                </a:solidFill>
              </a:rPr>
              <a:t>5 </a:t>
            </a:r>
            <a:r>
              <a:rPr lang="en-US" sz="4000" dirty="0" smtClean="0">
                <a:solidFill>
                  <a:schemeClr val="tx2"/>
                </a:solidFill>
              </a:rPr>
              <a:t>installation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38" y="2173043"/>
            <a:ext cx="5928836" cy="3314611"/>
          </a:xfrm>
        </p:spPr>
      </p:pic>
    </p:spTree>
    <p:extLst>
      <p:ext uri="{BB962C8B-B14F-4D97-AF65-F5344CB8AC3E}">
        <p14:creationId xmlns:p14="http://schemas.microsoft.com/office/powerpoint/2010/main" val="2283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Starting an RHEL </a:t>
            </a:r>
            <a:r>
              <a:rPr lang="en-US" sz="4000" dirty="0" smtClean="0">
                <a:solidFill>
                  <a:schemeClr val="tx2"/>
                </a:solidFill>
              </a:rPr>
              <a:t>6 Text-mode Installation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22" y="1850317"/>
            <a:ext cx="5592304" cy="4194228"/>
          </a:xfrm>
        </p:spPr>
      </p:pic>
    </p:spTree>
    <p:extLst>
      <p:ext uri="{BB962C8B-B14F-4D97-AF65-F5344CB8AC3E}">
        <p14:creationId xmlns:p14="http://schemas.microsoft.com/office/powerpoint/2010/main" val="22755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9862757D4DE44893AB3F20D4900D1" ma:contentTypeVersion="0" ma:contentTypeDescription="Create a new document." ma:contentTypeScope="" ma:versionID="de924425f64a35fd3e6bdf165bb16c0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CA79F13-E1AA-4D61-B102-462BE46595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179457-D557-43E5-8F5D-F70BD37A986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1EB8639A-8193-41A3-B88D-30381B1E5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CAB332D4-C45B-4C20-9833-D55280F8A77A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22635</TotalTime>
  <Words>768</Words>
  <Application>Microsoft Office PowerPoint</Application>
  <PresentationFormat>On-screen Show (4:3)</PresentationFormat>
  <Paragraphs>133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Times</vt:lpstr>
      <vt:lpstr>Times New Roman</vt:lpstr>
      <vt:lpstr>Wingdings</vt:lpstr>
      <vt:lpstr>Blank Presentation</vt:lpstr>
      <vt:lpstr>PowerPoint Presentation</vt:lpstr>
      <vt:lpstr>Learning Objective</vt:lpstr>
      <vt:lpstr>Key Concepts</vt:lpstr>
      <vt:lpstr> DISCOVER: CONCEPTS</vt:lpstr>
      <vt:lpstr>Server Baseline</vt:lpstr>
      <vt:lpstr>Importance of a Baseline</vt:lpstr>
      <vt:lpstr> DISCOVER: PROCESS</vt:lpstr>
      <vt:lpstr>Customizing an RHEL 5 installation</vt:lpstr>
      <vt:lpstr>Starting an RHEL 6 Text-mode Installation</vt:lpstr>
      <vt:lpstr>Ubuntu Software Selection Options</vt:lpstr>
      <vt:lpstr>Identify System State Baseline</vt:lpstr>
      <vt:lpstr>Remote Logging</vt:lpstr>
      <vt:lpstr> DISCOVER: ROLES</vt:lpstr>
      <vt:lpstr>Read-only Mode Filesystem</vt:lpstr>
      <vt:lpstr>Live Bootable Operating System</vt:lpstr>
      <vt:lpstr> DISCOVER: CONTEXTS</vt:lpstr>
      <vt:lpstr>Remote Monitoring and Logging</vt:lpstr>
      <vt:lpstr>Logwatch</vt:lpstr>
      <vt:lpstr>Logcheck</vt:lpstr>
      <vt:lpstr> DISCOVER: RATIONALE</vt:lpstr>
      <vt:lpstr>Host-Based Intrusion Detectors</vt:lpstr>
      <vt:lpstr>File Integrity Checkers</vt:lpstr>
      <vt:lpstr>A Tripwire Check</vt:lpstr>
      <vt:lpstr>Summary</vt:lpstr>
      <vt:lpstr>Virtual Labs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Alamofire13</dc:creator>
  <cp:lastModifiedBy>Kimberly Lindros</cp:lastModifiedBy>
  <cp:revision>3158</cp:revision>
  <cp:lastPrinted>2008-07-07T18:08:55Z</cp:lastPrinted>
  <dcterms:created xsi:type="dcterms:W3CDTF">2010-11-29T20:25:29Z</dcterms:created>
  <dcterms:modified xsi:type="dcterms:W3CDTF">2014-08-26T01:28:08Z</dcterms:modified>
</cp:coreProperties>
</file>