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5"/>
  </p:sldMasterIdLst>
  <p:notesMasterIdLst>
    <p:notesMasterId r:id="rId25"/>
  </p:notesMasterIdLst>
  <p:handoutMasterIdLst>
    <p:handoutMasterId r:id="rId26"/>
  </p:handoutMasterIdLst>
  <p:sldIdLst>
    <p:sldId id="1507" r:id="rId6"/>
    <p:sldId id="1533" r:id="rId7"/>
    <p:sldId id="1512" r:id="rId8"/>
    <p:sldId id="1508" r:id="rId9"/>
    <p:sldId id="1517" r:id="rId10"/>
    <p:sldId id="1518" r:id="rId11"/>
    <p:sldId id="1528" r:id="rId12"/>
    <p:sldId id="1519" r:id="rId13"/>
    <p:sldId id="1529" r:id="rId14"/>
    <p:sldId id="1520" r:id="rId15"/>
    <p:sldId id="1530" r:id="rId16"/>
    <p:sldId id="1521" r:id="rId17"/>
    <p:sldId id="1522" r:id="rId18"/>
    <p:sldId id="1531" r:id="rId19"/>
    <p:sldId id="1523" r:id="rId20"/>
    <p:sldId id="1532" r:id="rId21"/>
    <p:sldId id="1524" r:id="rId22"/>
    <p:sldId id="1516" r:id="rId23"/>
    <p:sldId id="1537" r:id="rId24"/>
  </p:sldIdLst>
  <p:sldSz cx="9144000" cy="6858000" type="screen4x3"/>
  <p:notesSz cx="7010400" cy="9296400"/>
  <p:custDataLst>
    <p:tags r:id="rId2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2">
          <p15:clr>
            <a:srgbClr val="A4A3A4"/>
          </p15:clr>
        </p15:guide>
        <p15:guide id="2" orient="horz" pos="2748">
          <p15:clr>
            <a:srgbClr val="A4A3A4"/>
          </p15:clr>
        </p15:guide>
        <p15:guide id="3" pos="4627">
          <p15:clr>
            <a:srgbClr val="A4A3A4"/>
          </p15:clr>
        </p15:guide>
        <p15:guide id="4" pos="1452">
          <p15:clr>
            <a:srgbClr val="A4A3A4"/>
          </p15:clr>
        </p15:guide>
        <p15:guide id="5" pos="234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BBC9"/>
    <a:srgbClr val="D2E4B2"/>
    <a:srgbClr val="DDDDDD"/>
    <a:srgbClr val="FFCCFF"/>
    <a:srgbClr val="FFCCCC"/>
    <a:srgbClr val="423498"/>
    <a:srgbClr val="FFFF00"/>
    <a:srgbClr val="B4E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661" autoAdjust="0"/>
    <p:restoredTop sz="98757" autoAdjust="0"/>
  </p:normalViewPr>
  <p:slideViewPr>
    <p:cSldViewPr snapToGrid="0" snapToObjects="1">
      <p:cViewPr varScale="1">
        <p:scale>
          <a:sx n="71" d="100"/>
          <a:sy n="71" d="100"/>
        </p:scale>
        <p:origin x="1188" y="60"/>
      </p:cViewPr>
      <p:guideLst>
        <p:guide orient="horz" pos="192"/>
        <p:guide orient="horz" pos="2748"/>
        <p:guide pos="4627"/>
        <p:guide pos="1452"/>
        <p:guide pos="23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0"/>
    </p:cViewPr>
  </p:sorterViewPr>
  <p:notesViewPr>
    <p:cSldViewPr snapToGrid="0" snapToObjects="1">
      <p:cViewPr varScale="1">
        <p:scale>
          <a:sx n="52" d="100"/>
          <a:sy n="52" d="100"/>
        </p:scale>
        <p:origin x="-1842"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gs" Target="tags/tag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5BF22E-9D82-4C8B-BA00-CB24AD147A6A}" type="doc">
      <dgm:prSet loTypeId="urn:microsoft.com/office/officeart/2005/8/layout/vProcess5" loCatId="process" qsTypeId="urn:microsoft.com/office/officeart/2005/8/quickstyle/simple1" qsCatId="simple" csTypeId="urn:microsoft.com/office/officeart/2005/8/colors/accent1_3" csCatId="accent1" phldr="1"/>
      <dgm:spPr/>
      <dgm:t>
        <a:bodyPr/>
        <a:lstStyle/>
        <a:p>
          <a:endParaRPr lang="en-US"/>
        </a:p>
      </dgm:t>
    </dgm:pt>
    <dgm:pt modelId="{91AF384F-3DFF-49CE-8A9C-01112075C9C0}">
      <dgm:prSet phldrT="[Text]"/>
      <dgm:spPr/>
      <dgm:t>
        <a:bodyPr/>
        <a:lstStyle/>
        <a:p>
          <a:r>
            <a:rPr lang="en-US" dirty="0" smtClean="0"/>
            <a:t>Action</a:t>
          </a:r>
          <a:endParaRPr lang="en-US" dirty="0"/>
        </a:p>
      </dgm:t>
    </dgm:pt>
    <dgm:pt modelId="{3E79971E-4612-4768-9208-9E34E5B0B5DF}" type="parTrans" cxnId="{2B560391-0177-4257-BF37-0359BA407DA2}">
      <dgm:prSet/>
      <dgm:spPr/>
      <dgm:t>
        <a:bodyPr/>
        <a:lstStyle/>
        <a:p>
          <a:endParaRPr lang="en-US"/>
        </a:p>
      </dgm:t>
    </dgm:pt>
    <dgm:pt modelId="{52B499E9-AEC2-4F44-AB5B-48B313F5ADDB}" type="sibTrans" cxnId="{2B560391-0177-4257-BF37-0359BA407DA2}">
      <dgm:prSet/>
      <dgm:spPr/>
      <dgm:t>
        <a:bodyPr/>
        <a:lstStyle/>
        <a:p>
          <a:endParaRPr lang="en-US"/>
        </a:p>
      </dgm:t>
    </dgm:pt>
    <dgm:pt modelId="{8C33B2DB-365B-4CAB-A9E8-2861AAD45064}">
      <dgm:prSet phldrT="[Text]"/>
      <dgm:spPr/>
      <dgm:t>
        <a:bodyPr/>
        <a:lstStyle/>
        <a:p>
          <a:r>
            <a:rPr lang="en-US" dirty="0" smtClean="0"/>
            <a:t>Investigation</a:t>
          </a:r>
          <a:endParaRPr lang="en-US" dirty="0"/>
        </a:p>
      </dgm:t>
    </dgm:pt>
    <dgm:pt modelId="{BFC8D5DD-A9CB-4910-B07A-2F51C9156F96}" type="parTrans" cxnId="{382991B9-87E0-4BF7-BD66-EE0AFE34F43E}">
      <dgm:prSet/>
      <dgm:spPr/>
      <dgm:t>
        <a:bodyPr/>
        <a:lstStyle/>
        <a:p>
          <a:endParaRPr lang="en-US"/>
        </a:p>
      </dgm:t>
    </dgm:pt>
    <dgm:pt modelId="{60F87E2E-DD2D-4172-8354-85FAA3CFFF23}" type="sibTrans" cxnId="{382991B9-87E0-4BF7-BD66-EE0AFE34F43E}">
      <dgm:prSet/>
      <dgm:spPr/>
      <dgm:t>
        <a:bodyPr/>
        <a:lstStyle/>
        <a:p>
          <a:endParaRPr lang="en-US"/>
        </a:p>
      </dgm:t>
    </dgm:pt>
    <dgm:pt modelId="{CEF75AFF-B8FF-4811-B646-7C190357602A}">
      <dgm:prSet phldrT="[Text]"/>
      <dgm:spPr/>
      <dgm:t>
        <a:bodyPr/>
        <a:lstStyle/>
        <a:p>
          <a:r>
            <a:rPr lang="en-US" dirty="0" smtClean="0"/>
            <a:t>Data recovery and restoration</a:t>
          </a:r>
          <a:endParaRPr lang="en-US" dirty="0"/>
        </a:p>
      </dgm:t>
    </dgm:pt>
    <dgm:pt modelId="{60269151-7C67-4E33-9319-6A5096110180}" type="parTrans" cxnId="{EA0D22A3-2B76-4772-9BB0-B353E16D8C79}">
      <dgm:prSet/>
      <dgm:spPr/>
      <dgm:t>
        <a:bodyPr/>
        <a:lstStyle/>
        <a:p>
          <a:endParaRPr lang="en-US"/>
        </a:p>
      </dgm:t>
    </dgm:pt>
    <dgm:pt modelId="{AF6D3402-300A-493C-A652-F62D66FF2B74}" type="sibTrans" cxnId="{EA0D22A3-2B76-4772-9BB0-B353E16D8C79}">
      <dgm:prSet/>
      <dgm:spPr/>
      <dgm:t>
        <a:bodyPr/>
        <a:lstStyle/>
        <a:p>
          <a:endParaRPr lang="en-US"/>
        </a:p>
      </dgm:t>
    </dgm:pt>
    <dgm:pt modelId="{76AD972C-AD1E-423A-B6FC-247399AB333E}">
      <dgm:prSet/>
      <dgm:spPr/>
      <dgm:t>
        <a:bodyPr/>
        <a:lstStyle/>
        <a:p>
          <a:r>
            <a:rPr lang="en-US" dirty="0" smtClean="0"/>
            <a:t>Communication and reporting</a:t>
          </a:r>
          <a:endParaRPr lang="en-US" dirty="0"/>
        </a:p>
      </dgm:t>
    </dgm:pt>
    <dgm:pt modelId="{C6E03D94-CC54-4639-9FDA-C6504637138B}" type="parTrans" cxnId="{9CCF0B1E-9B20-4F30-95D3-B1F5DCAF705D}">
      <dgm:prSet/>
      <dgm:spPr/>
      <dgm:t>
        <a:bodyPr/>
        <a:lstStyle/>
        <a:p>
          <a:endParaRPr lang="en-US"/>
        </a:p>
      </dgm:t>
    </dgm:pt>
    <dgm:pt modelId="{5EEF6AD3-B4BE-46CF-B098-C4015EAEEB35}" type="sibTrans" cxnId="{9CCF0B1E-9B20-4F30-95D3-B1F5DCAF705D}">
      <dgm:prSet/>
      <dgm:spPr/>
      <dgm:t>
        <a:bodyPr/>
        <a:lstStyle/>
        <a:p>
          <a:endParaRPr lang="en-US"/>
        </a:p>
      </dgm:t>
    </dgm:pt>
    <dgm:pt modelId="{3E7F6D64-4F25-4DF5-8222-E9FE6B36B162}" type="pres">
      <dgm:prSet presAssocID="{8F5BF22E-9D82-4C8B-BA00-CB24AD147A6A}" presName="outerComposite" presStyleCnt="0">
        <dgm:presLayoutVars>
          <dgm:chMax val="5"/>
          <dgm:dir/>
          <dgm:resizeHandles val="exact"/>
        </dgm:presLayoutVars>
      </dgm:prSet>
      <dgm:spPr/>
      <dgm:t>
        <a:bodyPr/>
        <a:lstStyle/>
        <a:p>
          <a:endParaRPr lang="en-US"/>
        </a:p>
      </dgm:t>
    </dgm:pt>
    <dgm:pt modelId="{D30A9625-2A1C-4923-A9BA-CB62A4AF6C75}" type="pres">
      <dgm:prSet presAssocID="{8F5BF22E-9D82-4C8B-BA00-CB24AD147A6A}" presName="dummyMaxCanvas" presStyleCnt="0">
        <dgm:presLayoutVars/>
      </dgm:prSet>
      <dgm:spPr/>
    </dgm:pt>
    <dgm:pt modelId="{19615D0A-1085-4F9A-AE56-379A83C06196}" type="pres">
      <dgm:prSet presAssocID="{8F5BF22E-9D82-4C8B-BA00-CB24AD147A6A}" presName="FourNodes_1" presStyleLbl="node1" presStyleIdx="0" presStyleCnt="4">
        <dgm:presLayoutVars>
          <dgm:bulletEnabled val="1"/>
        </dgm:presLayoutVars>
      </dgm:prSet>
      <dgm:spPr/>
      <dgm:t>
        <a:bodyPr/>
        <a:lstStyle/>
        <a:p>
          <a:endParaRPr lang="en-US"/>
        </a:p>
      </dgm:t>
    </dgm:pt>
    <dgm:pt modelId="{56542DF4-F653-4E08-B68F-EF7921EDCD96}" type="pres">
      <dgm:prSet presAssocID="{8F5BF22E-9D82-4C8B-BA00-CB24AD147A6A}" presName="FourNodes_2" presStyleLbl="node1" presStyleIdx="1" presStyleCnt="4">
        <dgm:presLayoutVars>
          <dgm:bulletEnabled val="1"/>
        </dgm:presLayoutVars>
      </dgm:prSet>
      <dgm:spPr/>
      <dgm:t>
        <a:bodyPr/>
        <a:lstStyle/>
        <a:p>
          <a:endParaRPr lang="en-US"/>
        </a:p>
      </dgm:t>
    </dgm:pt>
    <dgm:pt modelId="{3523723B-13DE-49FC-B10A-00BAB70F7D39}" type="pres">
      <dgm:prSet presAssocID="{8F5BF22E-9D82-4C8B-BA00-CB24AD147A6A}" presName="FourNodes_3" presStyleLbl="node1" presStyleIdx="2" presStyleCnt="4">
        <dgm:presLayoutVars>
          <dgm:bulletEnabled val="1"/>
        </dgm:presLayoutVars>
      </dgm:prSet>
      <dgm:spPr/>
      <dgm:t>
        <a:bodyPr/>
        <a:lstStyle/>
        <a:p>
          <a:endParaRPr lang="en-US"/>
        </a:p>
      </dgm:t>
    </dgm:pt>
    <dgm:pt modelId="{1423F49A-E9DC-4C17-A18B-9A4E2A1F1D8A}" type="pres">
      <dgm:prSet presAssocID="{8F5BF22E-9D82-4C8B-BA00-CB24AD147A6A}" presName="FourNodes_4" presStyleLbl="node1" presStyleIdx="3" presStyleCnt="4">
        <dgm:presLayoutVars>
          <dgm:bulletEnabled val="1"/>
        </dgm:presLayoutVars>
      </dgm:prSet>
      <dgm:spPr/>
      <dgm:t>
        <a:bodyPr/>
        <a:lstStyle/>
        <a:p>
          <a:endParaRPr lang="en-US"/>
        </a:p>
      </dgm:t>
    </dgm:pt>
    <dgm:pt modelId="{512D6D1E-8E9E-45CB-9C9F-5501AB3FC2FF}" type="pres">
      <dgm:prSet presAssocID="{8F5BF22E-9D82-4C8B-BA00-CB24AD147A6A}" presName="FourConn_1-2" presStyleLbl="fgAccFollowNode1" presStyleIdx="0" presStyleCnt="3">
        <dgm:presLayoutVars>
          <dgm:bulletEnabled val="1"/>
        </dgm:presLayoutVars>
      </dgm:prSet>
      <dgm:spPr/>
      <dgm:t>
        <a:bodyPr/>
        <a:lstStyle/>
        <a:p>
          <a:endParaRPr lang="en-US"/>
        </a:p>
      </dgm:t>
    </dgm:pt>
    <dgm:pt modelId="{F969C3BE-40A0-4A04-BDD7-FB2481780672}" type="pres">
      <dgm:prSet presAssocID="{8F5BF22E-9D82-4C8B-BA00-CB24AD147A6A}" presName="FourConn_2-3" presStyleLbl="fgAccFollowNode1" presStyleIdx="1" presStyleCnt="3">
        <dgm:presLayoutVars>
          <dgm:bulletEnabled val="1"/>
        </dgm:presLayoutVars>
      </dgm:prSet>
      <dgm:spPr/>
      <dgm:t>
        <a:bodyPr/>
        <a:lstStyle/>
        <a:p>
          <a:endParaRPr lang="en-US"/>
        </a:p>
      </dgm:t>
    </dgm:pt>
    <dgm:pt modelId="{B03A783D-E6C0-4DB3-B9E5-67EDB91A866E}" type="pres">
      <dgm:prSet presAssocID="{8F5BF22E-9D82-4C8B-BA00-CB24AD147A6A}" presName="FourConn_3-4" presStyleLbl="fgAccFollowNode1" presStyleIdx="2" presStyleCnt="3">
        <dgm:presLayoutVars>
          <dgm:bulletEnabled val="1"/>
        </dgm:presLayoutVars>
      </dgm:prSet>
      <dgm:spPr/>
      <dgm:t>
        <a:bodyPr/>
        <a:lstStyle/>
        <a:p>
          <a:endParaRPr lang="en-US"/>
        </a:p>
      </dgm:t>
    </dgm:pt>
    <dgm:pt modelId="{A1CA42DB-B043-4F29-9E8E-340C4C7514B9}" type="pres">
      <dgm:prSet presAssocID="{8F5BF22E-9D82-4C8B-BA00-CB24AD147A6A}" presName="FourNodes_1_text" presStyleLbl="node1" presStyleIdx="3" presStyleCnt="4">
        <dgm:presLayoutVars>
          <dgm:bulletEnabled val="1"/>
        </dgm:presLayoutVars>
      </dgm:prSet>
      <dgm:spPr/>
      <dgm:t>
        <a:bodyPr/>
        <a:lstStyle/>
        <a:p>
          <a:endParaRPr lang="en-US"/>
        </a:p>
      </dgm:t>
    </dgm:pt>
    <dgm:pt modelId="{8F21405A-FB34-4729-A6C3-DADC30980B9E}" type="pres">
      <dgm:prSet presAssocID="{8F5BF22E-9D82-4C8B-BA00-CB24AD147A6A}" presName="FourNodes_2_text" presStyleLbl="node1" presStyleIdx="3" presStyleCnt="4">
        <dgm:presLayoutVars>
          <dgm:bulletEnabled val="1"/>
        </dgm:presLayoutVars>
      </dgm:prSet>
      <dgm:spPr/>
      <dgm:t>
        <a:bodyPr/>
        <a:lstStyle/>
        <a:p>
          <a:endParaRPr lang="en-US"/>
        </a:p>
      </dgm:t>
    </dgm:pt>
    <dgm:pt modelId="{6927D873-B265-4BEB-8E4A-DEDD98903559}" type="pres">
      <dgm:prSet presAssocID="{8F5BF22E-9D82-4C8B-BA00-CB24AD147A6A}" presName="FourNodes_3_text" presStyleLbl="node1" presStyleIdx="3" presStyleCnt="4">
        <dgm:presLayoutVars>
          <dgm:bulletEnabled val="1"/>
        </dgm:presLayoutVars>
      </dgm:prSet>
      <dgm:spPr/>
      <dgm:t>
        <a:bodyPr/>
        <a:lstStyle/>
        <a:p>
          <a:endParaRPr lang="en-US"/>
        </a:p>
      </dgm:t>
    </dgm:pt>
    <dgm:pt modelId="{E5234796-06A3-48D3-9BED-648129AF2E8F}" type="pres">
      <dgm:prSet presAssocID="{8F5BF22E-9D82-4C8B-BA00-CB24AD147A6A}" presName="FourNodes_4_text" presStyleLbl="node1" presStyleIdx="3" presStyleCnt="4">
        <dgm:presLayoutVars>
          <dgm:bulletEnabled val="1"/>
        </dgm:presLayoutVars>
      </dgm:prSet>
      <dgm:spPr/>
      <dgm:t>
        <a:bodyPr/>
        <a:lstStyle/>
        <a:p>
          <a:endParaRPr lang="en-US"/>
        </a:p>
      </dgm:t>
    </dgm:pt>
  </dgm:ptLst>
  <dgm:cxnLst>
    <dgm:cxn modelId="{E5F23CD2-2ED3-4349-B80F-127382B24811}" type="presOf" srcId="{CEF75AFF-B8FF-4811-B646-7C190357602A}" destId="{6927D873-B265-4BEB-8E4A-DEDD98903559}" srcOrd="1" destOrd="0" presId="urn:microsoft.com/office/officeart/2005/8/layout/vProcess5"/>
    <dgm:cxn modelId="{3402D2B7-D369-40FD-8542-CEE64EC32B77}" type="presOf" srcId="{8C33B2DB-365B-4CAB-A9E8-2861AAD45064}" destId="{8F21405A-FB34-4729-A6C3-DADC30980B9E}" srcOrd="1" destOrd="0" presId="urn:microsoft.com/office/officeart/2005/8/layout/vProcess5"/>
    <dgm:cxn modelId="{85592AEB-1BC3-460E-B9F4-7023882C58C2}" type="presOf" srcId="{76AD972C-AD1E-423A-B6FC-247399AB333E}" destId="{1423F49A-E9DC-4C17-A18B-9A4E2A1F1D8A}" srcOrd="0" destOrd="0" presId="urn:microsoft.com/office/officeart/2005/8/layout/vProcess5"/>
    <dgm:cxn modelId="{5ADCB3C8-0E2E-4A48-B497-55C097BDBC9A}" type="presOf" srcId="{CEF75AFF-B8FF-4811-B646-7C190357602A}" destId="{3523723B-13DE-49FC-B10A-00BAB70F7D39}" srcOrd="0" destOrd="0" presId="urn:microsoft.com/office/officeart/2005/8/layout/vProcess5"/>
    <dgm:cxn modelId="{1C404B25-B003-4B52-B15F-7E86AD0A710A}" type="presOf" srcId="{AF6D3402-300A-493C-A652-F62D66FF2B74}" destId="{B03A783D-E6C0-4DB3-B9E5-67EDB91A866E}" srcOrd="0" destOrd="0" presId="urn:microsoft.com/office/officeart/2005/8/layout/vProcess5"/>
    <dgm:cxn modelId="{2B560391-0177-4257-BF37-0359BA407DA2}" srcId="{8F5BF22E-9D82-4C8B-BA00-CB24AD147A6A}" destId="{91AF384F-3DFF-49CE-8A9C-01112075C9C0}" srcOrd="0" destOrd="0" parTransId="{3E79971E-4612-4768-9208-9E34E5B0B5DF}" sibTransId="{52B499E9-AEC2-4F44-AB5B-48B313F5ADDB}"/>
    <dgm:cxn modelId="{927E63B9-DE78-43DE-AC9E-A709490F95AD}" type="presOf" srcId="{91AF384F-3DFF-49CE-8A9C-01112075C9C0}" destId="{19615D0A-1085-4F9A-AE56-379A83C06196}" srcOrd="0" destOrd="0" presId="urn:microsoft.com/office/officeart/2005/8/layout/vProcess5"/>
    <dgm:cxn modelId="{D821E302-2BBF-4A09-826B-447AF42FC80A}" type="presOf" srcId="{52B499E9-AEC2-4F44-AB5B-48B313F5ADDB}" destId="{512D6D1E-8E9E-45CB-9C9F-5501AB3FC2FF}" srcOrd="0" destOrd="0" presId="urn:microsoft.com/office/officeart/2005/8/layout/vProcess5"/>
    <dgm:cxn modelId="{504E1B37-2DF8-4D4B-A00B-C925489DF368}" type="presOf" srcId="{91AF384F-3DFF-49CE-8A9C-01112075C9C0}" destId="{A1CA42DB-B043-4F29-9E8E-340C4C7514B9}" srcOrd="1" destOrd="0" presId="urn:microsoft.com/office/officeart/2005/8/layout/vProcess5"/>
    <dgm:cxn modelId="{9CCF0B1E-9B20-4F30-95D3-B1F5DCAF705D}" srcId="{8F5BF22E-9D82-4C8B-BA00-CB24AD147A6A}" destId="{76AD972C-AD1E-423A-B6FC-247399AB333E}" srcOrd="3" destOrd="0" parTransId="{C6E03D94-CC54-4639-9FDA-C6504637138B}" sibTransId="{5EEF6AD3-B4BE-46CF-B098-C4015EAEEB35}"/>
    <dgm:cxn modelId="{7327C897-E9E0-4CBA-A1D1-4CE5CCF542EC}" type="presOf" srcId="{8C33B2DB-365B-4CAB-A9E8-2861AAD45064}" destId="{56542DF4-F653-4E08-B68F-EF7921EDCD96}" srcOrd="0" destOrd="0" presId="urn:microsoft.com/office/officeart/2005/8/layout/vProcess5"/>
    <dgm:cxn modelId="{5DBE9DA3-AC32-449D-994C-B3BDC20F4BD3}" type="presOf" srcId="{76AD972C-AD1E-423A-B6FC-247399AB333E}" destId="{E5234796-06A3-48D3-9BED-648129AF2E8F}" srcOrd="1" destOrd="0" presId="urn:microsoft.com/office/officeart/2005/8/layout/vProcess5"/>
    <dgm:cxn modelId="{EA0D22A3-2B76-4772-9BB0-B353E16D8C79}" srcId="{8F5BF22E-9D82-4C8B-BA00-CB24AD147A6A}" destId="{CEF75AFF-B8FF-4811-B646-7C190357602A}" srcOrd="2" destOrd="0" parTransId="{60269151-7C67-4E33-9319-6A5096110180}" sibTransId="{AF6D3402-300A-493C-A652-F62D66FF2B74}"/>
    <dgm:cxn modelId="{A543F145-EEC6-4EA6-9C92-8AC12E51C5D9}" type="presOf" srcId="{8F5BF22E-9D82-4C8B-BA00-CB24AD147A6A}" destId="{3E7F6D64-4F25-4DF5-8222-E9FE6B36B162}" srcOrd="0" destOrd="0" presId="urn:microsoft.com/office/officeart/2005/8/layout/vProcess5"/>
    <dgm:cxn modelId="{382991B9-87E0-4BF7-BD66-EE0AFE34F43E}" srcId="{8F5BF22E-9D82-4C8B-BA00-CB24AD147A6A}" destId="{8C33B2DB-365B-4CAB-A9E8-2861AAD45064}" srcOrd="1" destOrd="0" parTransId="{BFC8D5DD-A9CB-4910-B07A-2F51C9156F96}" sibTransId="{60F87E2E-DD2D-4172-8354-85FAA3CFFF23}"/>
    <dgm:cxn modelId="{D9F09D63-5D35-4F50-8C08-3D76BA4386B8}" type="presOf" srcId="{60F87E2E-DD2D-4172-8354-85FAA3CFFF23}" destId="{F969C3BE-40A0-4A04-BDD7-FB2481780672}" srcOrd="0" destOrd="0" presId="urn:microsoft.com/office/officeart/2005/8/layout/vProcess5"/>
    <dgm:cxn modelId="{58E23768-C7B9-44F2-B240-A4F137E74D7B}" type="presParOf" srcId="{3E7F6D64-4F25-4DF5-8222-E9FE6B36B162}" destId="{D30A9625-2A1C-4923-A9BA-CB62A4AF6C75}" srcOrd="0" destOrd="0" presId="urn:microsoft.com/office/officeart/2005/8/layout/vProcess5"/>
    <dgm:cxn modelId="{07545194-E2E9-4D4B-95A4-6EA704CEF227}" type="presParOf" srcId="{3E7F6D64-4F25-4DF5-8222-E9FE6B36B162}" destId="{19615D0A-1085-4F9A-AE56-379A83C06196}" srcOrd="1" destOrd="0" presId="urn:microsoft.com/office/officeart/2005/8/layout/vProcess5"/>
    <dgm:cxn modelId="{553C86F4-7023-42C1-A448-744DDEBF34FA}" type="presParOf" srcId="{3E7F6D64-4F25-4DF5-8222-E9FE6B36B162}" destId="{56542DF4-F653-4E08-B68F-EF7921EDCD96}" srcOrd="2" destOrd="0" presId="urn:microsoft.com/office/officeart/2005/8/layout/vProcess5"/>
    <dgm:cxn modelId="{BA322E72-EC16-4A57-AB32-C625DEA86EFC}" type="presParOf" srcId="{3E7F6D64-4F25-4DF5-8222-E9FE6B36B162}" destId="{3523723B-13DE-49FC-B10A-00BAB70F7D39}" srcOrd="3" destOrd="0" presId="urn:microsoft.com/office/officeart/2005/8/layout/vProcess5"/>
    <dgm:cxn modelId="{9DBB3762-6BB4-4AAE-BAB0-3B7B6BF9D71D}" type="presParOf" srcId="{3E7F6D64-4F25-4DF5-8222-E9FE6B36B162}" destId="{1423F49A-E9DC-4C17-A18B-9A4E2A1F1D8A}" srcOrd="4" destOrd="0" presId="urn:microsoft.com/office/officeart/2005/8/layout/vProcess5"/>
    <dgm:cxn modelId="{916EBCEB-05DE-4AE5-AF4A-850417A8270F}" type="presParOf" srcId="{3E7F6D64-4F25-4DF5-8222-E9FE6B36B162}" destId="{512D6D1E-8E9E-45CB-9C9F-5501AB3FC2FF}" srcOrd="5" destOrd="0" presId="urn:microsoft.com/office/officeart/2005/8/layout/vProcess5"/>
    <dgm:cxn modelId="{DC670E21-4D41-4D01-8C32-08103A9DD6C2}" type="presParOf" srcId="{3E7F6D64-4F25-4DF5-8222-E9FE6B36B162}" destId="{F969C3BE-40A0-4A04-BDD7-FB2481780672}" srcOrd="6" destOrd="0" presId="urn:microsoft.com/office/officeart/2005/8/layout/vProcess5"/>
    <dgm:cxn modelId="{86A11BB8-5886-43DC-85A0-B778E048BB03}" type="presParOf" srcId="{3E7F6D64-4F25-4DF5-8222-E9FE6B36B162}" destId="{B03A783D-E6C0-4DB3-B9E5-67EDB91A866E}" srcOrd="7" destOrd="0" presId="urn:microsoft.com/office/officeart/2005/8/layout/vProcess5"/>
    <dgm:cxn modelId="{C74C446F-818F-4D76-A250-2AFBC6D99A5D}" type="presParOf" srcId="{3E7F6D64-4F25-4DF5-8222-E9FE6B36B162}" destId="{A1CA42DB-B043-4F29-9E8E-340C4C7514B9}" srcOrd="8" destOrd="0" presId="urn:microsoft.com/office/officeart/2005/8/layout/vProcess5"/>
    <dgm:cxn modelId="{D2F70FD9-1BB2-4567-8525-70FAE0E74177}" type="presParOf" srcId="{3E7F6D64-4F25-4DF5-8222-E9FE6B36B162}" destId="{8F21405A-FB34-4729-A6C3-DADC30980B9E}" srcOrd="9" destOrd="0" presId="urn:microsoft.com/office/officeart/2005/8/layout/vProcess5"/>
    <dgm:cxn modelId="{C3998861-B0D9-4A84-8681-4FBD83D564A3}" type="presParOf" srcId="{3E7F6D64-4F25-4DF5-8222-E9FE6B36B162}" destId="{6927D873-B265-4BEB-8E4A-DEDD98903559}" srcOrd="10" destOrd="0" presId="urn:microsoft.com/office/officeart/2005/8/layout/vProcess5"/>
    <dgm:cxn modelId="{61E3A5F7-40BA-46E6-983A-6DD8E57B81A1}" type="presParOf" srcId="{3E7F6D64-4F25-4DF5-8222-E9FE6B36B162}" destId="{E5234796-06A3-48D3-9BED-648129AF2E8F}"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87" eaLnBrk="1" hangingPunct="1">
              <a:defRPr sz="13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87" eaLnBrk="1" hangingPunct="1">
              <a:defRPr sz="1300">
                <a:latin typeface="Times New Roman" pitchFamily="18" charset="0"/>
              </a:defRPr>
            </a:lvl1pPr>
          </a:lstStyle>
          <a:p>
            <a:pPr>
              <a:defRPr/>
            </a:pPr>
            <a:fld id="{276BA081-5E0C-49B0-84F7-79407610F04E}" type="datetime1">
              <a:rPr lang="en-US"/>
              <a:pPr>
                <a:defRPr/>
              </a:pPr>
              <a:t>8/25/2014</a:t>
            </a:fld>
            <a:endParaRPr lang="en-US" dirty="0"/>
          </a:p>
        </p:txBody>
      </p:sp>
      <p:sp>
        <p:nvSpPr>
          <p:cNvPr id="5018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87" eaLnBrk="1" hangingPunct="1">
              <a:defRPr sz="1300">
                <a:latin typeface="Times New Roman" pitchFamily="18" charset="0"/>
              </a:defRPr>
            </a:lvl1pPr>
          </a:lstStyle>
          <a:p>
            <a:pPr>
              <a:defRPr/>
            </a:pPr>
            <a:endParaRPr lang="en-US"/>
          </a:p>
        </p:txBody>
      </p:sp>
      <p:sp>
        <p:nvSpPr>
          <p:cNvPr id="5018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87" eaLnBrk="1" hangingPunct="1">
              <a:defRPr sz="1300">
                <a:latin typeface="Times New Roman" pitchFamily="18" charset="0"/>
              </a:defRPr>
            </a:lvl1pPr>
          </a:lstStyle>
          <a:p>
            <a:pPr>
              <a:defRPr/>
            </a:pPr>
            <a:fld id="{731D6B27-F9EB-48E3-9855-1705FA4C9530}" type="slidenum">
              <a:rPr lang="en-US"/>
              <a:pPr>
                <a:defRPr/>
              </a:pPr>
              <a:t>‹#›</a:t>
            </a:fld>
            <a:endParaRPr lang="en-US" dirty="0"/>
          </a:p>
        </p:txBody>
      </p:sp>
    </p:spTree>
    <p:extLst>
      <p:ext uri="{BB962C8B-B14F-4D97-AF65-F5344CB8AC3E}">
        <p14:creationId xmlns:p14="http://schemas.microsoft.com/office/powerpoint/2010/main" val="42881887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87" eaLnBrk="1" hangingPunct="1">
              <a:defRPr sz="1300">
                <a:latin typeface="Times New Roman" pitchFamily="18" charset="0"/>
              </a:defRPr>
            </a:lvl1pPr>
          </a:lstStyle>
          <a:p>
            <a:pPr>
              <a:defRPr/>
            </a:pPr>
            <a:endParaRPr lang="en-US"/>
          </a:p>
        </p:txBody>
      </p:sp>
      <p:sp>
        <p:nvSpPr>
          <p:cNvPr id="6147"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87" eaLnBrk="1" hangingPunct="1">
              <a:defRPr sz="1300">
                <a:latin typeface="Times New Roman" pitchFamily="18" charset="0"/>
              </a:defRPr>
            </a:lvl1pPr>
          </a:lstStyle>
          <a:p>
            <a:pPr>
              <a:defRPr/>
            </a:pPr>
            <a:fld id="{DA65AB38-0A62-4165-ABDB-5D660C595448}" type="datetime1">
              <a:rPr lang="en-US"/>
              <a:pPr>
                <a:defRPr/>
              </a:pPr>
              <a:t>8/25/2014</a:t>
            </a:fld>
            <a:endParaRPr lang="en-US" dirty="0"/>
          </a:p>
        </p:txBody>
      </p:sp>
      <p:sp>
        <p:nvSpPr>
          <p:cNvPr id="21508"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87" eaLnBrk="1" hangingPunct="1">
              <a:defRPr sz="1300">
                <a:latin typeface="Times New Roman" pitchFamily="18" charset="0"/>
              </a:defRPr>
            </a:lvl1pPr>
          </a:lstStyle>
          <a:p>
            <a:pPr>
              <a:defRPr/>
            </a:pPr>
            <a:endParaRPr lang="en-US"/>
          </a:p>
        </p:txBody>
      </p:sp>
      <p:sp>
        <p:nvSpPr>
          <p:cNvPr id="6151"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87" eaLnBrk="1" hangingPunct="1">
              <a:defRPr sz="1300">
                <a:latin typeface="Times New Roman" pitchFamily="18" charset="0"/>
              </a:defRPr>
            </a:lvl1pPr>
          </a:lstStyle>
          <a:p>
            <a:pPr>
              <a:defRPr/>
            </a:pPr>
            <a:fld id="{3521BA2F-EAE3-428B-AA07-EB28ACD3DDB7}" type="slidenum">
              <a:rPr lang="en-US"/>
              <a:pPr>
                <a:defRPr/>
              </a:pPr>
              <a:t>‹#›</a:t>
            </a:fld>
            <a:endParaRPr lang="en-US" dirty="0"/>
          </a:p>
        </p:txBody>
      </p:sp>
    </p:spTree>
    <p:extLst>
      <p:ext uri="{BB962C8B-B14F-4D97-AF65-F5344CB8AC3E}">
        <p14:creationId xmlns:p14="http://schemas.microsoft.com/office/powerpoint/2010/main" val="1155939118"/>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pPr defTabSz="931863"/>
            <a:fld id="{FBC77DA1-2AD8-4EDE-B1D6-108E3489224B}" type="slidenum">
              <a:rPr lang="en-US" smtClean="0"/>
              <a:pPr defTabSz="931863"/>
              <a:t>1</a:t>
            </a:fld>
            <a:endParaRPr lang="en-US"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45378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smtClean="0">
              <a:latin typeface="Arial" charset="0"/>
            </a:endParaRPr>
          </a:p>
        </p:txBody>
      </p:sp>
      <p:sp>
        <p:nvSpPr>
          <p:cNvPr id="23556" name="Slide Number Placeholder 3"/>
          <p:cNvSpPr>
            <a:spLocks noGrp="1"/>
          </p:cNvSpPr>
          <p:nvPr>
            <p:ph type="sldNum" sz="quarter" idx="5"/>
          </p:nvPr>
        </p:nvSpPr>
        <p:spPr>
          <a:noFill/>
        </p:spPr>
        <p:txBody>
          <a:bodyPr/>
          <a:lstStyle/>
          <a:p>
            <a:pPr defTabSz="931863"/>
            <a:fld id="{8B842B9E-A5EF-4A64-91FD-69948585DE72}" type="slidenum">
              <a:rPr lang="en-US" smtClean="0">
                <a:latin typeface="Arial" charset="0"/>
              </a:rPr>
              <a:pPr defTabSz="931863"/>
              <a:t>2</a:t>
            </a:fld>
            <a:endParaRPr lang="en-US" smtClean="0">
              <a:latin typeface="Arial" charset="0"/>
            </a:endParaRPr>
          </a:p>
        </p:txBody>
      </p:sp>
    </p:spTree>
    <p:extLst>
      <p:ext uri="{BB962C8B-B14F-4D97-AF65-F5344CB8AC3E}">
        <p14:creationId xmlns:p14="http://schemas.microsoft.com/office/powerpoint/2010/main" val="1218267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r>
              <a:rPr lang="en-US" smtClean="0"/>
              <a:t>You can read a report on the incident on the following Web link:</a:t>
            </a:r>
          </a:p>
          <a:p>
            <a:r>
              <a:rPr lang="en-US" smtClean="0"/>
              <a:t>https://blogs.apache.org/infra/entry/apache_org_04_09_2010</a:t>
            </a:r>
          </a:p>
          <a:p>
            <a:endParaRPr lang="en-US" smtClean="0"/>
          </a:p>
        </p:txBody>
      </p:sp>
      <p:sp>
        <p:nvSpPr>
          <p:cNvPr id="24580" name="Date Placeholder 3"/>
          <p:cNvSpPr>
            <a:spLocks noGrp="1"/>
          </p:cNvSpPr>
          <p:nvPr>
            <p:ph type="dt" sz="quarter" idx="1"/>
          </p:nvPr>
        </p:nvSpPr>
        <p:spPr>
          <a:noFill/>
        </p:spPr>
        <p:txBody>
          <a:bodyPr/>
          <a:lstStyle/>
          <a:p>
            <a:pPr defTabSz="931863"/>
            <a:fld id="{701FCBA6-64B1-48B8-BF4E-DD6DEDC2F2DD}" type="datetime1">
              <a:rPr lang="en-US" smtClean="0"/>
              <a:pPr defTabSz="931863"/>
              <a:t>8/25/2014</a:t>
            </a:fld>
            <a:endParaRPr lang="en-US" smtClean="0"/>
          </a:p>
        </p:txBody>
      </p:sp>
      <p:sp>
        <p:nvSpPr>
          <p:cNvPr id="24581" name="Footer Placeholder 4"/>
          <p:cNvSpPr>
            <a:spLocks noGrp="1"/>
          </p:cNvSpPr>
          <p:nvPr>
            <p:ph type="ftr" sz="quarter" idx="4"/>
          </p:nvPr>
        </p:nvSpPr>
        <p:spPr>
          <a:noFill/>
        </p:spPr>
        <p:txBody>
          <a:bodyPr/>
          <a:lstStyle/>
          <a:p>
            <a:pPr defTabSz="931863"/>
            <a:endParaRPr lang="en-US" smtClean="0"/>
          </a:p>
        </p:txBody>
      </p:sp>
      <p:sp>
        <p:nvSpPr>
          <p:cNvPr id="24582" name="Slide Number Placeholder 5"/>
          <p:cNvSpPr>
            <a:spLocks noGrp="1"/>
          </p:cNvSpPr>
          <p:nvPr>
            <p:ph type="sldNum" sz="quarter" idx="5"/>
          </p:nvPr>
        </p:nvSpPr>
        <p:spPr>
          <a:noFill/>
        </p:spPr>
        <p:txBody>
          <a:bodyPr/>
          <a:lstStyle/>
          <a:p>
            <a:pPr defTabSz="931863"/>
            <a:fld id="{7A7108A7-A884-42C5-ACF1-E3918607877C}" type="slidenum">
              <a:rPr lang="en-US" smtClean="0"/>
              <a:pPr defTabSz="931863"/>
              <a:t>15</a:t>
            </a:fld>
            <a:endParaRPr lang="en-US" smtClean="0"/>
          </a:p>
        </p:txBody>
      </p:sp>
    </p:spTree>
    <p:extLst>
      <p:ext uri="{BB962C8B-B14F-4D97-AF65-F5344CB8AC3E}">
        <p14:creationId xmlns:p14="http://schemas.microsoft.com/office/powerpoint/2010/main" val="41875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pPr marL="228600" indent="-228600">
              <a:spcBef>
                <a:spcPts val="450"/>
              </a:spcBef>
              <a:buClr>
                <a:srgbClr val="ED6E2E"/>
              </a:buClr>
              <a:buFont typeface="Wingdings" pitchFamily="2" charset="2"/>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mtClean="0">
                <a:ea typeface="Lucida Sans Unicode" pitchFamily="32" charset="0"/>
                <a:cs typeface="Lucida Sans Unicode" pitchFamily="32" charset="0"/>
              </a:rPr>
              <a:t>A suspected compromised system cannot be trusted because:</a:t>
            </a:r>
          </a:p>
          <a:p>
            <a:pPr marL="685800" lvl="1" indent="-231775">
              <a:spcBef>
                <a:spcPts val="450"/>
              </a:spcBef>
              <a:buClr>
                <a:srgbClr val="ED6E2E"/>
              </a:buClr>
              <a:buSzPct val="85000"/>
              <a:buFont typeface="Times New Roman"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mtClean="0">
                <a:ea typeface="Lucida Sans Unicode" pitchFamily="32" charset="0"/>
                <a:cs typeface="Lucida Sans Unicode" pitchFamily="32" charset="0"/>
              </a:rPr>
              <a:t>Log files may be deleted.</a:t>
            </a:r>
          </a:p>
          <a:p>
            <a:pPr marL="685800" lvl="1" indent="-231775">
              <a:spcBef>
                <a:spcPts val="450"/>
              </a:spcBef>
              <a:buClr>
                <a:srgbClr val="ED6E2E"/>
              </a:buClr>
              <a:buSzPct val="85000"/>
              <a:buFont typeface="Times New Roman"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mtClean="0">
                <a:ea typeface="Lucida Sans Unicode" pitchFamily="32" charset="0"/>
                <a:cs typeface="Lucida Sans Unicode" pitchFamily="32" charset="0"/>
              </a:rPr>
              <a:t>Typical executables, such as ls and cd, may have been replaced with a black-hat hacker’s version of the executables that may collect passwords.</a:t>
            </a:r>
          </a:p>
        </p:txBody>
      </p:sp>
      <p:sp>
        <p:nvSpPr>
          <p:cNvPr id="25604" name="Date Placeholder 3"/>
          <p:cNvSpPr>
            <a:spLocks noGrp="1"/>
          </p:cNvSpPr>
          <p:nvPr>
            <p:ph type="dt" sz="quarter" idx="1"/>
          </p:nvPr>
        </p:nvSpPr>
        <p:spPr>
          <a:noFill/>
        </p:spPr>
        <p:txBody>
          <a:bodyPr/>
          <a:lstStyle/>
          <a:p>
            <a:pPr defTabSz="931863"/>
            <a:fld id="{CB70FEE9-2088-44A2-A46C-6E6B329EFC3B}" type="datetime1">
              <a:rPr lang="en-US" smtClean="0"/>
              <a:pPr defTabSz="931863"/>
              <a:t>8/25/2014</a:t>
            </a:fld>
            <a:endParaRPr lang="en-US" smtClean="0"/>
          </a:p>
        </p:txBody>
      </p:sp>
      <p:sp>
        <p:nvSpPr>
          <p:cNvPr id="25605" name="Footer Placeholder 4"/>
          <p:cNvSpPr>
            <a:spLocks noGrp="1"/>
          </p:cNvSpPr>
          <p:nvPr>
            <p:ph type="ftr" sz="quarter" idx="4"/>
          </p:nvPr>
        </p:nvSpPr>
        <p:spPr>
          <a:noFill/>
        </p:spPr>
        <p:txBody>
          <a:bodyPr/>
          <a:lstStyle/>
          <a:p>
            <a:pPr defTabSz="931863"/>
            <a:endParaRPr lang="en-US" smtClean="0"/>
          </a:p>
        </p:txBody>
      </p:sp>
      <p:sp>
        <p:nvSpPr>
          <p:cNvPr id="25606" name="Slide Number Placeholder 5"/>
          <p:cNvSpPr>
            <a:spLocks noGrp="1"/>
          </p:cNvSpPr>
          <p:nvPr>
            <p:ph type="sldNum" sz="quarter" idx="5"/>
          </p:nvPr>
        </p:nvSpPr>
        <p:spPr>
          <a:noFill/>
        </p:spPr>
        <p:txBody>
          <a:bodyPr/>
          <a:lstStyle/>
          <a:p>
            <a:pPr defTabSz="931863"/>
            <a:fld id="{85AA578D-E2A2-4FEA-9D26-5F0DDAB546F2}" type="slidenum">
              <a:rPr lang="en-US" smtClean="0"/>
              <a:pPr defTabSz="931863"/>
              <a:t>17</a:t>
            </a:fld>
            <a:endParaRPr lang="en-US" smtClean="0"/>
          </a:p>
        </p:txBody>
      </p:sp>
    </p:spTree>
    <p:extLst>
      <p:ext uri="{BB962C8B-B14F-4D97-AF65-F5344CB8AC3E}">
        <p14:creationId xmlns:p14="http://schemas.microsoft.com/office/powerpoint/2010/main" val="905650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Times New Roman" pitchFamily="18" charset="0"/>
                <a:ea typeface="+mn-ea"/>
                <a:cs typeface="+mn-cs"/>
              </a:rPr>
              <a:t>If your educational institution included the Jones &amp; Bartlett labs as part of the course curriculum, use this script to introduce the lab:</a:t>
            </a:r>
            <a:endParaRPr lang="en-US" sz="1200" kern="1200" dirty="0" smtClean="0">
              <a:solidFill>
                <a:schemeClr val="tx1"/>
              </a:solidFill>
              <a:effectLst/>
              <a:latin typeface="Times New Roman" pitchFamily="18" charset="0"/>
              <a:ea typeface="+mn-ea"/>
              <a:cs typeface="+mn-cs"/>
            </a:endParaRPr>
          </a:p>
          <a:p>
            <a:r>
              <a:rPr lang="en-US" sz="1200" i="1" kern="1200" dirty="0" smtClean="0">
                <a:solidFill>
                  <a:schemeClr val="tx1"/>
                </a:solidFill>
                <a:effectLst/>
                <a:latin typeface="Times New Roman" pitchFamily="18" charset="0"/>
                <a:ea typeface="+mn-ea"/>
                <a:cs typeface="+mn-cs"/>
              </a:rPr>
              <a:t> </a:t>
            </a:r>
            <a:endParaRPr lang="en-US"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"In this lesson, you examined some of the tools and issues related to the detection of security breaches on a Linux system. You also learned that good security requires the cooperation of users who follow the organization’s security policies. Once a problem has been detected, it’s important to preserve the evidence and document everything. Finally, you discovered the backup and recovery tools used in Linux systems. </a:t>
            </a:r>
          </a:p>
          <a:p>
            <a:r>
              <a:rPr lang="en-US" sz="1200" kern="1200" dirty="0" smtClean="0">
                <a:solidFill>
                  <a:schemeClr val="tx1"/>
                </a:solidFill>
                <a:effectLst/>
                <a:latin typeface="Times New Roman" pitchFamily="18" charset="0"/>
                <a:ea typeface="+mn-ea"/>
                <a:cs typeface="+mn-cs"/>
              </a:rPr>
              <a:t> </a:t>
            </a:r>
          </a:p>
          <a:p>
            <a:r>
              <a:rPr lang="en-US" sz="1200" kern="1200" dirty="0" smtClean="0">
                <a:solidFill>
                  <a:schemeClr val="tx1"/>
                </a:solidFill>
                <a:effectLst/>
                <a:latin typeface="Times New Roman" pitchFamily="18" charset="0"/>
                <a:ea typeface="+mn-ea"/>
                <a:cs typeface="+mn-cs"/>
              </a:rPr>
              <a:t>In this lab, you will maximize availability and define a recovery time objective (RTO) for data file backups and recovery on a production CentOS Linux server. You will secure a data file backup using </a:t>
            </a:r>
            <a:r>
              <a:rPr lang="en-US" sz="1200" kern="1200" dirty="0" err="1" smtClean="0">
                <a:solidFill>
                  <a:schemeClr val="tx1"/>
                </a:solidFill>
                <a:effectLst/>
                <a:latin typeface="Times New Roman" pitchFamily="18" charset="0"/>
                <a:ea typeface="+mn-ea"/>
                <a:cs typeface="+mn-cs"/>
              </a:rPr>
              <a:t>OpenSSL</a:t>
            </a:r>
            <a:r>
              <a:rPr lang="en-US" sz="1200" kern="1200" dirty="0" smtClean="0">
                <a:solidFill>
                  <a:schemeClr val="tx1"/>
                </a:solidFill>
                <a:effectLst/>
                <a:latin typeface="Times New Roman" pitchFamily="18" charset="0"/>
                <a:ea typeface="+mn-ea"/>
                <a:cs typeface="+mn-cs"/>
              </a:rPr>
              <a:t> encryption and restore the data file from the encrypted backup. You also will recover a deleted file using the /</a:t>
            </a:r>
            <a:r>
              <a:rPr lang="en-US" sz="1200" kern="1200" dirty="0" err="1" smtClean="0">
                <a:solidFill>
                  <a:schemeClr val="tx1"/>
                </a:solidFill>
                <a:effectLst/>
                <a:latin typeface="Times New Roman" pitchFamily="18" charset="0"/>
                <a:ea typeface="+mn-ea"/>
                <a:cs typeface="+mn-cs"/>
              </a:rPr>
              <a:t>proc</a:t>
            </a:r>
            <a:r>
              <a:rPr lang="en-US" sz="1200" kern="1200" dirty="0" smtClean="0">
                <a:solidFill>
                  <a:schemeClr val="tx1"/>
                </a:solidFill>
                <a:effectLst/>
                <a:latin typeface="Times New Roman" pitchFamily="18" charset="0"/>
                <a:ea typeface="+mn-ea"/>
                <a:cs typeface="+mn-cs"/>
              </a:rPr>
              <a:t> recovery function."</a:t>
            </a:r>
            <a:endParaRPr lang="en-US" dirty="0"/>
          </a:p>
        </p:txBody>
      </p:sp>
      <p:sp>
        <p:nvSpPr>
          <p:cNvPr id="4" name="Date Placeholder 3"/>
          <p:cNvSpPr>
            <a:spLocks noGrp="1"/>
          </p:cNvSpPr>
          <p:nvPr>
            <p:ph type="dt" idx="10"/>
          </p:nvPr>
        </p:nvSpPr>
        <p:spPr/>
        <p:txBody>
          <a:bodyPr/>
          <a:lstStyle/>
          <a:p>
            <a:pPr>
              <a:defRPr/>
            </a:pPr>
            <a:fld id="{DA65AB38-0A62-4165-ABDB-5D660C595448}" type="datetime1">
              <a:rPr lang="en-US" smtClean="0"/>
              <a:pPr>
                <a:defRPr/>
              </a:pPr>
              <a:t>8/25/2014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3521BA2F-EAE3-428B-AA07-EB28ACD3DDB7}" type="slidenum">
              <a:rPr lang="en-US" smtClean="0"/>
              <a:pPr>
                <a:defRPr/>
              </a:pPr>
              <a:t>19</a:t>
            </a:fld>
            <a:endParaRPr lang="en-US" dirty="0"/>
          </a:p>
        </p:txBody>
      </p:sp>
    </p:spTree>
    <p:extLst>
      <p:ext uri="{BB962C8B-B14F-4D97-AF65-F5344CB8AC3E}">
        <p14:creationId xmlns:p14="http://schemas.microsoft.com/office/powerpoint/2010/main" val="17648007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7" descr="bg1.jpg"/>
          <p:cNvPicPr>
            <a:picLocks noChangeAspect="1"/>
          </p:cNvPicPr>
          <p:nvPr userDrawn="1"/>
        </p:nvPicPr>
        <p:blipFill>
          <a:blip r:embed="rId2" cstate="print"/>
          <a:srcRect/>
          <a:stretch>
            <a:fillRect/>
          </a:stretch>
        </p:blipFill>
        <p:spPr bwMode="auto">
          <a:xfrm>
            <a:off x="3175" y="0"/>
            <a:ext cx="9137650" cy="6858000"/>
          </a:xfrm>
          <a:prstGeom prst="rect">
            <a:avLst/>
          </a:prstGeom>
          <a:noFill/>
          <a:ln w="9525">
            <a:noFill/>
            <a:miter lim="800000"/>
            <a:headEnd/>
            <a:tailEnd/>
          </a:ln>
        </p:spPr>
      </p:pic>
      <p:sp>
        <p:nvSpPr>
          <p:cNvPr id="681988" name="Rectangle 4"/>
          <p:cNvSpPr>
            <a:spLocks noGrp="1" noChangeArrowheads="1"/>
          </p:cNvSpPr>
          <p:nvPr>
            <p:ph type="subTitle" idx="1"/>
          </p:nvPr>
        </p:nvSpPr>
        <p:spPr>
          <a:xfrm>
            <a:off x="1295400" y="2133600"/>
            <a:ext cx="7086600" cy="584775"/>
          </a:xfrm>
        </p:spPr>
        <p:txBody>
          <a:bodyPr>
            <a:spAutoFit/>
          </a:bodyPr>
          <a:lstStyle>
            <a:lvl1pPr marL="0" indent="0">
              <a:buFont typeface="Wingdings" pitchFamily="2" charset="2"/>
              <a:buNone/>
              <a:defRPr sz="3200" b="0">
                <a:solidFill>
                  <a:schemeClr val="bg1"/>
                </a:solidFill>
              </a:defRPr>
            </a:lvl1pPr>
          </a:lstStyle>
          <a:p>
            <a:r>
              <a:rPr lang="en-US" dirty="0" smtClean="0"/>
              <a:t>Click to edit Master subtitle style</a:t>
            </a:r>
            <a:endParaRPr lang="en-US" dirty="0"/>
          </a:p>
        </p:txBody>
      </p:sp>
      <p:sp>
        <p:nvSpPr>
          <p:cNvPr id="5" name="TextBox 4"/>
          <p:cNvSpPr txBox="1"/>
          <p:nvPr userDrawn="1"/>
        </p:nvSpPr>
        <p:spPr>
          <a:xfrm>
            <a:off x="3761120" y="6332940"/>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700" dirty="0" smtClean="0">
                <a:solidFill>
                  <a:schemeClr val="accent5"/>
                </a:solidFill>
              </a:rPr>
              <a:t>© 2015 Jones and Bartlett </a:t>
            </a:r>
            <a:r>
              <a:rPr lang="en-US" sz="700" i="0" dirty="0" smtClean="0">
                <a:solidFill>
                  <a:schemeClr val="accent5"/>
                </a:solidFill>
              </a:rPr>
              <a:t>Learning, LLC, an Ascend Learning Company </a:t>
            </a:r>
          </a:p>
          <a:p>
            <a:r>
              <a:rPr lang="en-US" sz="700" i="0" dirty="0" smtClean="0">
                <a:solidFill>
                  <a:schemeClr val="accent5"/>
                </a:solidFill>
              </a:rPr>
              <a:t>www.jblearning.com</a:t>
            </a:r>
          </a:p>
          <a:p>
            <a:r>
              <a:rPr lang="en-US" sz="700" i="0" dirty="0" smtClean="0">
                <a:solidFill>
                  <a:schemeClr val="accent5"/>
                </a:solidFill>
              </a:rPr>
              <a:t>All rights reserved.</a:t>
            </a:r>
            <a:endParaRPr lang="en-US" sz="700" i="0" dirty="0">
              <a:solidFill>
                <a:schemeClr val="accent5"/>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1800"/>
            </a:lvl1pPr>
            <a:lvl2pPr>
              <a:defRPr sz="1600"/>
            </a:lvl2pPr>
            <a:lvl3pPr>
              <a:defRPr sz="1400"/>
            </a:lvl3pPr>
            <a:lvl4pPr>
              <a:defRPr sz="1200"/>
            </a:lvl4pPr>
            <a:lvl5pPr>
              <a:defRPr sz="1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bg2.jpg"/>
          <p:cNvPicPr>
            <a:picLocks noChangeAspect="1"/>
          </p:cNvPicPr>
          <p:nvPr userDrawn="1"/>
        </p:nvPicPr>
        <p:blipFill>
          <a:blip r:embed="rId5" cstate="print"/>
          <a:srcRect/>
          <a:stretch>
            <a:fillRect/>
          </a:stretch>
        </p:blipFill>
        <p:spPr bwMode="auto">
          <a:xfrm>
            <a:off x="0" y="6297613"/>
            <a:ext cx="9144000" cy="560387"/>
          </a:xfrm>
          <a:prstGeom prst="rect">
            <a:avLst/>
          </a:prstGeom>
          <a:noFill/>
          <a:ln w="9525">
            <a:noFill/>
            <a:miter lim="800000"/>
            <a:headEnd/>
            <a:tailEnd/>
          </a:ln>
        </p:spPr>
      </p:pic>
      <p:sp>
        <p:nvSpPr>
          <p:cNvPr id="1027"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80966" name="Text Box 6"/>
          <p:cNvSpPr txBox="1">
            <a:spLocks noChangeArrowheads="1"/>
          </p:cNvSpPr>
          <p:nvPr/>
        </p:nvSpPr>
        <p:spPr bwMode="auto">
          <a:xfrm>
            <a:off x="8382000" y="6496050"/>
            <a:ext cx="581025" cy="215900"/>
          </a:xfrm>
          <a:prstGeom prst="rect">
            <a:avLst/>
          </a:prstGeom>
          <a:noFill/>
          <a:ln w="9525">
            <a:noFill/>
            <a:miter lim="800000"/>
            <a:headEnd/>
            <a:tailEnd/>
          </a:ln>
          <a:effectLst/>
        </p:spPr>
        <p:txBody>
          <a:bodyPr wrap="none">
            <a:spAutoFit/>
          </a:bodyPr>
          <a:lstStyle/>
          <a:p>
            <a:pPr eaLnBrk="0" hangingPunct="0">
              <a:defRPr/>
            </a:pPr>
            <a:r>
              <a:rPr lang="en-US" sz="800" dirty="0">
                <a:solidFill>
                  <a:schemeClr val="bg1"/>
                </a:solidFill>
              </a:rPr>
              <a:t>Page </a:t>
            </a:r>
            <a:fld id="{1AA2E9F2-7DF7-40D0-B908-43B07AA64053}" type="slidenum">
              <a:rPr lang="en-US" sz="800">
                <a:solidFill>
                  <a:schemeClr val="bg1"/>
                </a:solidFill>
              </a:rPr>
              <a:pPr eaLnBrk="0" hangingPunct="0">
                <a:defRPr/>
              </a:pPr>
              <a:t>‹#›</a:t>
            </a:fld>
            <a:endParaRPr lang="en-US" sz="800" dirty="0">
              <a:solidFill>
                <a:schemeClr val="bg1"/>
              </a:solidFill>
            </a:endParaRPr>
          </a:p>
        </p:txBody>
      </p:sp>
      <p:sp>
        <p:nvSpPr>
          <p:cNvPr id="7" name="Text Box 5"/>
          <p:cNvSpPr txBox="1">
            <a:spLocks noChangeArrowheads="1"/>
          </p:cNvSpPr>
          <p:nvPr userDrawn="1"/>
        </p:nvSpPr>
        <p:spPr bwMode="auto">
          <a:xfrm>
            <a:off x="95250" y="6478588"/>
            <a:ext cx="3302000" cy="246062"/>
          </a:xfrm>
          <a:prstGeom prst="rect">
            <a:avLst/>
          </a:prstGeom>
          <a:noFill/>
          <a:ln w="9525">
            <a:noFill/>
            <a:miter lim="800000"/>
            <a:headEnd/>
            <a:tailEnd/>
          </a:ln>
          <a:effectLst/>
        </p:spPr>
        <p:txBody>
          <a:bodyPr>
            <a:spAutoFit/>
          </a:bodyPr>
          <a:lstStyle/>
          <a:p>
            <a:pPr eaLnBrk="0" hangingPunct="0">
              <a:spcBef>
                <a:spcPct val="50000"/>
              </a:spcBef>
              <a:defRPr/>
            </a:pPr>
            <a:r>
              <a:rPr lang="en-US" sz="1000" dirty="0" smtClean="0">
                <a:solidFill>
                  <a:schemeClr val="bg1"/>
                </a:solidFill>
              </a:rPr>
              <a:t>Security Strategies in </a:t>
            </a:r>
            <a:r>
              <a:rPr lang="en-US" sz="1000" dirty="0">
                <a:solidFill>
                  <a:schemeClr val="bg1"/>
                </a:solidFill>
              </a:rPr>
              <a:t>Linux Platforms and Applications</a:t>
            </a:r>
          </a:p>
        </p:txBody>
      </p:sp>
      <p:sp>
        <p:nvSpPr>
          <p:cNvPr id="9" name="TextBox 4"/>
          <p:cNvSpPr txBox="1"/>
          <p:nvPr userDrawn="1"/>
        </p:nvSpPr>
        <p:spPr>
          <a:xfrm>
            <a:off x="4170553" y="6393870"/>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700" dirty="0" smtClean="0">
                <a:solidFill>
                  <a:schemeClr val="accent5"/>
                </a:solidFill>
              </a:rPr>
              <a:t>© 2015 Jones and Bartlett </a:t>
            </a:r>
            <a:r>
              <a:rPr lang="en-US" sz="700" i="0" dirty="0" smtClean="0">
                <a:solidFill>
                  <a:schemeClr val="accent5"/>
                </a:solidFill>
              </a:rPr>
              <a:t>Learning, LLC, an Ascend Learning Company </a:t>
            </a:r>
          </a:p>
          <a:p>
            <a:r>
              <a:rPr lang="en-US" sz="700" i="0" dirty="0" smtClean="0">
                <a:solidFill>
                  <a:schemeClr val="accent5"/>
                </a:solidFill>
              </a:rPr>
              <a:t>www.jblearning.com</a:t>
            </a:r>
          </a:p>
          <a:p>
            <a:r>
              <a:rPr lang="en-US" sz="700" i="0" dirty="0" smtClean="0">
                <a:solidFill>
                  <a:schemeClr val="accent5"/>
                </a:solidFill>
              </a:rPr>
              <a:t>All rights reserved.</a:t>
            </a:r>
            <a:endParaRPr lang="en-US" sz="700" i="0" dirty="0">
              <a:solidFill>
                <a:schemeClr val="accent5"/>
              </a:solidFill>
            </a:endParaRPr>
          </a:p>
        </p:txBody>
      </p:sp>
    </p:spTree>
  </p:cSld>
  <p:clrMap bg1="lt1" tx1="dk1" bg2="lt2" tx2="dk2" accent1="accent1" accent2="accent2" accent3="accent3" accent4="accent4" accent5="accent5" accent6="accent6" hlink="hlink" folHlink="folHlink"/>
  <p:sldLayoutIdLst>
    <p:sldLayoutId id="2147483990" r:id="rId1"/>
    <p:sldLayoutId id="2147483988" r:id="rId2"/>
    <p:sldLayoutId id="2147483989" r:id="rId3"/>
  </p:sldLayoutIdLst>
  <p:txStyles>
    <p:titleStyle>
      <a:lvl1pPr algn="l" rtl="0" eaLnBrk="0" fontAlgn="base" hangingPunct="0">
        <a:spcBef>
          <a:spcPct val="0"/>
        </a:spcBef>
        <a:spcAft>
          <a:spcPct val="0"/>
        </a:spcAft>
        <a:defRPr sz="24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charset="0"/>
        </a:defRPr>
      </a:lvl2pPr>
      <a:lvl3pPr algn="l" rtl="0" eaLnBrk="0" fontAlgn="base" hangingPunct="0">
        <a:spcBef>
          <a:spcPct val="0"/>
        </a:spcBef>
        <a:spcAft>
          <a:spcPct val="0"/>
        </a:spcAft>
        <a:defRPr sz="2400" b="1">
          <a:solidFill>
            <a:srgbClr val="00407A"/>
          </a:solidFill>
          <a:latin typeface="Arial" charset="0"/>
        </a:defRPr>
      </a:lvl3pPr>
      <a:lvl4pPr algn="l" rtl="0" eaLnBrk="0" fontAlgn="base" hangingPunct="0">
        <a:spcBef>
          <a:spcPct val="0"/>
        </a:spcBef>
        <a:spcAft>
          <a:spcPct val="0"/>
        </a:spcAft>
        <a:defRPr sz="2400" b="1">
          <a:solidFill>
            <a:srgbClr val="00407A"/>
          </a:solidFill>
          <a:latin typeface="Arial" charset="0"/>
        </a:defRPr>
      </a:lvl4pPr>
      <a:lvl5pPr algn="l" rtl="0" eaLnBrk="0" fontAlgn="base" hangingPunct="0">
        <a:spcBef>
          <a:spcPct val="0"/>
        </a:spcBef>
        <a:spcAft>
          <a:spcPct val="0"/>
        </a:spcAft>
        <a:defRPr sz="2400" b="1">
          <a:solidFill>
            <a:srgbClr val="00407A"/>
          </a:solidFill>
          <a:latin typeface="Arial" charset="0"/>
        </a:defRPr>
      </a:lvl5pPr>
      <a:lvl6pPr marL="457200" algn="l" rtl="0" eaLnBrk="0" fontAlgn="base" hangingPunct="0">
        <a:spcBef>
          <a:spcPct val="0"/>
        </a:spcBef>
        <a:spcAft>
          <a:spcPct val="0"/>
        </a:spcAft>
        <a:defRPr sz="3800" b="1">
          <a:solidFill>
            <a:srgbClr val="00407A"/>
          </a:solidFill>
          <a:latin typeface="Arial" charset="0"/>
        </a:defRPr>
      </a:lvl6pPr>
      <a:lvl7pPr marL="914400" algn="l" rtl="0" eaLnBrk="0" fontAlgn="base" hangingPunct="0">
        <a:spcBef>
          <a:spcPct val="0"/>
        </a:spcBef>
        <a:spcAft>
          <a:spcPct val="0"/>
        </a:spcAft>
        <a:defRPr sz="3800" b="1">
          <a:solidFill>
            <a:srgbClr val="00407A"/>
          </a:solidFill>
          <a:latin typeface="Arial" charset="0"/>
        </a:defRPr>
      </a:lvl7pPr>
      <a:lvl8pPr marL="1371600" algn="l" rtl="0" eaLnBrk="0" fontAlgn="base" hangingPunct="0">
        <a:spcBef>
          <a:spcPct val="0"/>
        </a:spcBef>
        <a:spcAft>
          <a:spcPct val="0"/>
        </a:spcAft>
        <a:defRPr sz="3800" b="1">
          <a:solidFill>
            <a:srgbClr val="00407A"/>
          </a:solidFill>
          <a:latin typeface="Arial" charset="0"/>
        </a:defRPr>
      </a:lvl8pPr>
      <a:lvl9pPr marL="1828800" algn="l" rtl="0" eaLnBrk="0" fontAlgn="base" hangingPunct="0">
        <a:spcBef>
          <a:spcPct val="0"/>
        </a:spcBef>
        <a:spcAft>
          <a:spcPct val="0"/>
        </a:spcAft>
        <a:defRPr sz="3800" b="1">
          <a:solidFill>
            <a:srgbClr val="00407A"/>
          </a:solidFill>
          <a:latin typeface="Arial"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sz="3200">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subTitle" idx="1"/>
          </p:nvPr>
        </p:nvSpPr>
        <p:spPr>
          <a:xfrm>
            <a:off x="401638" y="2133600"/>
            <a:ext cx="8348662" cy="3588675"/>
          </a:xfrm>
        </p:spPr>
        <p:txBody>
          <a:bodyPr/>
          <a:lstStyle/>
          <a:p>
            <a:pPr algn="ctr"/>
            <a:r>
              <a:rPr lang="en-US" sz="4000" b="1" dirty="0" smtClean="0"/>
              <a:t>Security Strategies in Linux Platforms and Applications</a:t>
            </a:r>
          </a:p>
          <a:p>
            <a:pPr algn="ctr"/>
            <a:endParaRPr lang="en-US" dirty="0" smtClean="0"/>
          </a:p>
          <a:p>
            <a:pPr algn="ctr"/>
            <a:r>
              <a:rPr lang="en-US" b="1" dirty="0" smtClean="0"/>
              <a:t>Lesson 14</a:t>
            </a:r>
          </a:p>
          <a:p>
            <a:pPr algn="ctr"/>
            <a:r>
              <a:rPr lang="en-US" b="1" dirty="0"/>
              <a:t>Detecting and Responding to Security </a:t>
            </a:r>
            <a:r>
              <a:rPr lang="en-US" b="1" dirty="0" smtClean="0"/>
              <a:t>Breaches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39750" y="304800"/>
            <a:ext cx="8299450" cy="476250"/>
          </a:xfrm>
        </p:spPr>
        <p:txBody>
          <a:bodyPr/>
          <a:lstStyle/>
          <a:p>
            <a:pPr>
              <a:tabLst>
                <a:tab pos="174625" algn="l"/>
                <a:tab pos="282575" algn="l"/>
                <a:tab pos="4572000" algn="l"/>
                <a:tab pos="4689475" algn="l"/>
                <a:tab pos="4805363" algn="l"/>
              </a:tabLst>
            </a:pPr>
            <a:r>
              <a:rPr lang="en-US" sz="4000" smtClean="0">
                <a:solidFill>
                  <a:schemeClr val="tx2"/>
                </a:solidFill>
              </a:rPr>
              <a:t>Creating an Initial Incident Response Plan</a:t>
            </a:r>
          </a:p>
        </p:txBody>
      </p:sp>
      <p:pic>
        <p:nvPicPr>
          <p:cNvPr id="12291" name="Picture 2"/>
          <p:cNvPicPr>
            <a:picLocks noChangeAspect="1" noChangeArrowheads="1"/>
          </p:cNvPicPr>
          <p:nvPr/>
        </p:nvPicPr>
        <p:blipFill>
          <a:blip r:embed="rId2" cstate="print"/>
          <a:srcRect/>
          <a:stretch>
            <a:fillRect/>
          </a:stretch>
        </p:blipFill>
        <p:spPr bwMode="auto">
          <a:xfrm>
            <a:off x="1890713" y="1539875"/>
            <a:ext cx="1219200" cy="1306513"/>
          </a:xfrm>
          <a:prstGeom prst="rect">
            <a:avLst/>
          </a:prstGeom>
          <a:noFill/>
          <a:ln w="9525">
            <a:noFill/>
            <a:round/>
            <a:headEnd/>
            <a:tailEnd/>
          </a:ln>
        </p:spPr>
      </p:pic>
      <p:pic>
        <p:nvPicPr>
          <p:cNvPr id="12292" name="Picture 3"/>
          <p:cNvPicPr>
            <a:picLocks noChangeAspect="1" noChangeArrowheads="1"/>
          </p:cNvPicPr>
          <p:nvPr/>
        </p:nvPicPr>
        <p:blipFill>
          <a:blip r:embed="rId3" cstate="print"/>
          <a:srcRect/>
          <a:stretch>
            <a:fillRect/>
          </a:stretch>
        </p:blipFill>
        <p:spPr bwMode="auto">
          <a:xfrm>
            <a:off x="1382713" y="4387850"/>
            <a:ext cx="687387" cy="642938"/>
          </a:xfrm>
          <a:prstGeom prst="rect">
            <a:avLst/>
          </a:prstGeom>
          <a:noFill/>
          <a:ln w="9525">
            <a:noFill/>
            <a:round/>
            <a:headEnd/>
            <a:tailEnd/>
          </a:ln>
        </p:spPr>
      </p:pic>
      <p:pic>
        <p:nvPicPr>
          <p:cNvPr id="12293" name="Picture 5"/>
          <p:cNvPicPr>
            <a:picLocks noChangeAspect="1" noChangeArrowheads="1"/>
          </p:cNvPicPr>
          <p:nvPr/>
        </p:nvPicPr>
        <p:blipFill>
          <a:blip r:embed="rId4" cstate="print"/>
          <a:srcRect/>
          <a:stretch>
            <a:fillRect/>
          </a:stretch>
        </p:blipFill>
        <p:spPr bwMode="auto">
          <a:xfrm>
            <a:off x="6184900" y="1317625"/>
            <a:ext cx="925513" cy="925513"/>
          </a:xfrm>
          <a:prstGeom prst="rect">
            <a:avLst/>
          </a:prstGeom>
          <a:noFill/>
          <a:ln w="9525">
            <a:noFill/>
            <a:round/>
            <a:headEnd/>
            <a:tailEnd/>
          </a:ln>
        </p:spPr>
      </p:pic>
      <p:pic>
        <p:nvPicPr>
          <p:cNvPr id="12294" name="Picture 9"/>
          <p:cNvPicPr>
            <a:picLocks noChangeAspect="1" noChangeArrowheads="1"/>
          </p:cNvPicPr>
          <p:nvPr/>
        </p:nvPicPr>
        <p:blipFill>
          <a:blip r:embed="rId5" cstate="print"/>
          <a:srcRect/>
          <a:stretch>
            <a:fillRect/>
          </a:stretch>
        </p:blipFill>
        <p:spPr bwMode="auto">
          <a:xfrm>
            <a:off x="4040188" y="3387725"/>
            <a:ext cx="1006475" cy="892175"/>
          </a:xfrm>
          <a:prstGeom prst="rect">
            <a:avLst/>
          </a:prstGeom>
          <a:noFill/>
          <a:ln w="9525">
            <a:noFill/>
            <a:round/>
            <a:headEnd/>
            <a:tailEnd/>
          </a:ln>
        </p:spPr>
      </p:pic>
      <p:pic>
        <p:nvPicPr>
          <p:cNvPr id="12295" name="Picture 10"/>
          <p:cNvPicPr>
            <a:picLocks noChangeAspect="1" noChangeArrowheads="1"/>
          </p:cNvPicPr>
          <p:nvPr/>
        </p:nvPicPr>
        <p:blipFill>
          <a:blip r:embed="rId6" cstate="print"/>
          <a:srcRect/>
          <a:stretch>
            <a:fillRect/>
          </a:stretch>
        </p:blipFill>
        <p:spPr bwMode="auto">
          <a:xfrm>
            <a:off x="6300788" y="4344988"/>
            <a:ext cx="1101725" cy="935037"/>
          </a:xfrm>
          <a:prstGeom prst="rect">
            <a:avLst/>
          </a:prstGeom>
          <a:noFill/>
          <a:ln w="9525">
            <a:noFill/>
            <a:round/>
            <a:headEnd/>
            <a:tailEnd/>
          </a:ln>
        </p:spPr>
      </p:pic>
      <p:sp>
        <p:nvSpPr>
          <p:cNvPr id="12296" name="Text Box 14"/>
          <p:cNvSpPr txBox="1">
            <a:spLocks noChangeArrowheads="1"/>
          </p:cNvSpPr>
          <p:nvPr/>
        </p:nvSpPr>
        <p:spPr bwMode="auto">
          <a:xfrm>
            <a:off x="3354388" y="4246563"/>
            <a:ext cx="2589212" cy="365125"/>
          </a:xfrm>
          <a:prstGeom prst="rect">
            <a:avLst/>
          </a:prstGeom>
          <a:noFill/>
          <a:ln w="9525">
            <a:noFill/>
            <a:round/>
            <a:headEnd/>
            <a:tailEnd/>
          </a:ln>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rPr>
              <a:t>Incident Response Plan</a:t>
            </a:r>
          </a:p>
        </p:txBody>
      </p:sp>
      <p:sp>
        <p:nvSpPr>
          <p:cNvPr id="12297" name="Right Arrow 21"/>
          <p:cNvSpPr>
            <a:spLocks noChangeArrowheads="1"/>
          </p:cNvSpPr>
          <p:nvPr/>
        </p:nvSpPr>
        <p:spPr bwMode="auto">
          <a:xfrm>
            <a:off x="3511550" y="1590675"/>
            <a:ext cx="2432050" cy="496888"/>
          </a:xfrm>
          <a:prstGeom prst="rightArrow">
            <a:avLst>
              <a:gd name="adj1" fmla="val 50000"/>
              <a:gd name="adj2" fmla="val 49920"/>
            </a:avLst>
          </a:prstGeom>
          <a:solidFill>
            <a:schemeClr val="accent1"/>
          </a:solidFill>
          <a:ln w="9525" algn="ctr">
            <a:solidFill>
              <a:schemeClr val="tx1"/>
            </a:solidFill>
            <a:round/>
            <a:headEnd/>
            <a:tailEnd/>
          </a:ln>
        </p:spPr>
        <p:txBody>
          <a:bodyPr/>
          <a:lstStyle/>
          <a:p>
            <a:pPr eaLnBrk="0" hangingPunct="0"/>
            <a:endParaRPr lang="en-US"/>
          </a:p>
        </p:txBody>
      </p:sp>
      <p:sp>
        <p:nvSpPr>
          <p:cNvPr id="12298" name="TextBox 22"/>
          <p:cNvSpPr txBox="1">
            <a:spLocks noChangeArrowheads="1"/>
          </p:cNvSpPr>
          <p:nvPr/>
        </p:nvSpPr>
        <p:spPr bwMode="auto">
          <a:xfrm>
            <a:off x="654050" y="2770188"/>
            <a:ext cx="3687763" cy="1200150"/>
          </a:xfrm>
          <a:prstGeom prst="rect">
            <a:avLst/>
          </a:prstGeom>
          <a:noFill/>
          <a:ln w="9525">
            <a:noFill/>
            <a:miter lim="800000"/>
            <a:headEnd/>
            <a:tailEnd/>
          </a:ln>
        </p:spPr>
        <p:txBody>
          <a:bodyPr>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Step 1: Management collaborates</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on defining critical computer systems and resources.</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p>
        </p:txBody>
      </p:sp>
      <p:sp>
        <p:nvSpPr>
          <p:cNvPr id="26" name="TextBox 25"/>
          <p:cNvSpPr txBox="1"/>
          <p:nvPr/>
        </p:nvSpPr>
        <p:spPr>
          <a:xfrm>
            <a:off x="5272088" y="2187575"/>
            <a:ext cx="3386137" cy="1477963"/>
          </a:xfrm>
          <a:prstGeom prst="rect">
            <a:avLst/>
          </a:prstGeom>
          <a:noFill/>
        </p:spPr>
        <p:txBody>
          <a:bodyPr>
            <a:spAutoFit/>
          </a:bodyPr>
          <a:lstStyle/>
          <a:p>
            <a:pPr>
              <a:defRPr/>
            </a:pPr>
            <a:r>
              <a:rPr lang="en-US" dirty="0">
                <a:solidFill>
                  <a:srgbClr val="000000"/>
                </a:solidFill>
                <a:latin typeface="+mn-lt"/>
              </a:rPr>
              <a:t>Step 2: The information technology (IT) team quantifies electronic assets on the Linux system.</a:t>
            </a:r>
          </a:p>
          <a:p>
            <a:pPr>
              <a:defRPr/>
            </a:pPr>
            <a:endParaRPr lang="en-US" dirty="0">
              <a:latin typeface="+mn-lt"/>
            </a:endParaRPr>
          </a:p>
        </p:txBody>
      </p:sp>
      <p:sp>
        <p:nvSpPr>
          <p:cNvPr id="12300" name="TextBox 26"/>
          <p:cNvSpPr txBox="1">
            <a:spLocks noChangeArrowheads="1"/>
          </p:cNvSpPr>
          <p:nvPr/>
        </p:nvSpPr>
        <p:spPr bwMode="auto">
          <a:xfrm>
            <a:off x="5349875" y="5280025"/>
            <a:ext cx="3216275" cy="1200150"/>
          </a:xfrm>
          <a:prstGeom prst="rect">
            <a:avLst/>
          </a:prstGeom>
          <a:noFill/>
          <a:ln w="9525">
            <a:noFill/>
            <a:miter lim="800000"/>
            <a:headEnd/>
            <a:tailEnd/>
          </a:ln>
        </p:spPr>
        <p:txBody>
          <a:bodyPr>
            <a:spAutoFit/>
          </a:bodyPr>
          <a:lstStyle/>
          <a:p>
            <a:r>
              <a:rPr lang="en-US">
                <a:solidFill>
                  <a:srgbClr val="000000"/>
                </a:solidFill>
              </a:rPr>
              <a:t>Step 3: IT managers evaluate needed capital and obtain budget approval.</a:t>
            </a:r>
          </a:p>
          <a:p>
            <a:endParaRPr lang="en-US"/>
          </a:p>
        </p:txBody>
      </p:sp>
      <p:sp>
        <p:nvSpPr>
          <p:cNvPr id="12301" name="TextBox 27"/>
          <p:cNvSpPr txBox="1">
            <a:spLocks noChangeArrowheads="1"/>
          </p:cNvSpPr>
          <p:nvPr/>
        </p:nvSpPr>
        <p:spPr bwMode="auto">
          <a:xfrm>
            <a:off x="730250" y="4976813"/>
            <a:ext cx="3822700" cy="1477962"/>
          </a:xfrm>
          <a:prstGeom prst="rect">
            <a:avLst/>
          </a:prstGeom>
          <a:noFill/>
          <a:ln w="9525">
            <a:noFill/>
            <a:miter lim="800000"/>
            <a:headEnd/>
            <a:tailEnd/>
          </a:ln>
        </p:spPr>
        <p:txBody>
          <a:bodyPr>
            <a:spAutoFit/>
          </a:bodyPr>
          <a:lstStyle/>
          <a:p>
            <a:r>
              <a:rPr lang="en-US">
                <a:solidFill>
                  <a:srgbClr val="000000"/>
                </a:solidFill>
              </a:rPr>
              <a:t>Step 4: A Computer Emergency Response Team (CERT) is created that implements and executes the plan during an incident.</a:t>
            </a:r>
          </a:p>
          <a:p>
            <a:endParaRPr lang="en-US"/>
          </a:p>
        </p:txBody>
      </p:sp>
      <p:sp>
        <p:nvSpPr>
          <p:cNvPr id="12302" name="Right Arrow 28"/>
          <p:cNvSpPr>
            <a:spLocks noChangeArrowheads="1"/>
          </p:cNvSpPr>
          <p:nvPr/>
        </p:nvSpPr>
        <p:spPr bwMode="auto">
          <a:xfrm rot="5400000">
            <a:off x="6356304" y="3525838"/>
            <a:ext cx="1093787" cy="414337"/>
          </a:xfrm>
          <a:prstGeom prst="rightArrow">
            <a:avLst>
              <a:gd name="adj1" fmla="val 50000"/>
              <a:gd name="adj2" fmla="val 49974"/>
            </a:avLst>
          </a:prstGeom>
          <a:solidFill>
            <a:schemeClr val="accent1"/>
          </a:solidFill>
          <a:ln w="9525" algn="ctr">
            <a:solidFill>
              <a:schemeClr val="tx1"/>
            </a:solidFill>
            <a:round/>
            <a:headEnd/>
            <a:tailEnd/>
          </a:ln>
        </p:spPr>
        <p:txBody>
          <a:bodyPr/>
          <a:lstStyle/>
          <a:p>
            <a:pPr eaLnBrk="0" hangingPunct="0"/>
            <a:endParaRPr lang="en-US"/>
          </a:p>
        </p:txBody>
      </p:sp>
      <p:sp>
        <p:nvSpPr>
          <p:cNvPr id="12303" name="Right Arrow 28"/>
          <p:cNvSpPr>
            <a:spLocks noChangeArrowheads="1"/>
          </p:cNvSpPr>
          <p:nvPr/>
        </p:nvSpPr>
        <p:spPr bwMode="auto">
          <a:xfrm rot="10800000">
            <a:off x="2698750" y="4616450"/>
            <a:ext cx="3244850" cy="414338"/>
          </a:xfrm>
          <a:prstGeom prst="rightArrow">
            <a:avLst>
              <a:gd name="adj1" fmla="val 50000"/>
              <a:gd name="adj2" fmla="val 49998"/>
            </a:avLst>
          </a:prstGeom>
          <a:solidFill>
            <a:schemeClr val="accent1"/>
          </a:solidFill>
          <a:ln w="9525" algn="ctr">
            <a:solidFill>
              <a:schemeClr val="tx1"/>
            </a:solidFill>
            <a:round/>
            <a:headEnd/>
            <a:tailEnd/>
          </a:ln>
        </p:spPr>
        <p:txBody>
          <a:bodyPr/>
          <a:lstStyle/>
          <a:p>
            <a:pPr eaLnBrk="0" hangingPunct="0"/>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ROLES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539750" y="304800"/>
            <a:ext cx="8299450" cy="476250"/>
          </a:xfrm>
        </p:spPr>
        <p:txBody>
          <a:bodyPr/>
          <a:lstStyle/>
          <a:p>
            <a:r>
              <a:rPr lang="en-US" sz="4000" smtClean="0">
                <a:solidFill>
                  <a:schemeClr val="tx2"/>
                </a:solidFill>
              </a:rPr>
              <a:t>Linux System Administrator</a:t>
            </a:r>
          </a:p>
        </p:txBody>
      </p:sp>
      <p:sp>
        <p:nvSpPr>
          <p:cNvPr id="14339" name="Content Placeholder 2"/>
          <p:cNvSpPr>
            <a:spLocks noGrp="1"/>
          </p:cNvSpPr>
          <p:nvPr>
            <p:ph idx="1"/>
          </p:nvPr>
        </p:nvSpPr>
        <p:spPr>
          <a:xfrm>
            <a:off x="539750" y="1323832"/>
            <a:ext cx="8299450" cy="4397517"/>
          </a:xfrm>
        </p:spPr>
        <p:txBody>
          <a:bodyPr/>
          <a:lstStyle/>
          <a:p>
            <a:r>
              <a:rPr lang="en-US" sz="3000" dirty="0" smtClean="0"/>
              <a:t>Provides opinion to the management about what constitutes an “incident” on Linux servers</a:t>
            </a:r>
          </a:p>
          <a:p>
            <a:r>
              <a:rPr lang="en-US" sz="3000" dirty="0" smtClean="0"/>
              <a:t>Works in collaboration with other members of the CERT team for creating an incident response plan</a:t>
            </a:r>
          </a:p>
          <a:p>
            <a:r>
              <a:rPr lang="en-US" sz="3000" dirty="0" smtClean="0"/>
              <a:t>Takes appropriate action to minimize further damages on Linux servers when a breach is discovered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39750" y="304799"/>
            <a:ext cx="8299450" cy="1222375"/>
          </a:xfrm>
        </p:spPr>
        <p:txBody>
          <a:bodyPr/>
          <a:lstStyle/>
          <a:p>
            <a:r>
              <a:rPr lang="en-US" sz="4000" dirty="0" smtClean="0">
                <a:solidFill>
                  <a:schemeClr val="tx2"/>
                </a:solidFill>
              </a:rPr>
              <a:t>Linux System Administrator </a:t>
            </a:r>
            <a:r>
              <a:rPr lang="en-US" sz="3200" dirty="0" smtClean="0">
                <a:solidFill>
                  <a:schemeClr val="tx2"/>
                </a:solidFill>
              </a:rPr>
              <a:t>(Continued)</a:t>
            </a:r>
          </a:p>
        </p:txBody>
      </p:sp>
      <p:sp>
        <p:nvSpPr>
          <p:cNvPr id="15363" name="Content Placeholder 2"/>
          <p:cNvSpPr>
            <a:spLocks noGrp="1"/>
          </p:cNvSpPr>
          <p:nvPr>
            <p:ph idx="1"/>
          </p:nvPr>
        </p:nvSpPr>
        <p:spPr>
          <a:xfrm>
            <a:off x="539750" y="1828800"/>
            <a:ext cx="8299450" cy="4346574"/>
          </a:xfrm>
        </p:spPr>
        <p:txBody>
          <a:bodyPr/>
          <a:lstStyle/>
          <a:p>
            <a:r>
              <a:rPr lang="en-US" sz="3000" dirty="0" smtClean="0"/>
              <a:t>Notifies appropriate people within the organization during an incident</a:t>
            </a:r>
          </a:p>
          <a:p>
            <a:r>
              <a:rPr lang="en-US" sz="3000" dirty="0" smtClean="0"/>
              <a:t>Provides log files and Linux server access to law enforcement and information security professionals</a:t>
            </a:r>
          </a:p>
          <a:p>
            <a:r>
              <a:rPr lang="en-US" sz="3000" dirty="0" smtClean="0"/>
              <a:t>Obtains backups and restores Linux systems back to production status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CONTEXTS</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39750" y="304800"/>
            <a:ext cx="8299450" cy="1282700"/>
          </a:xfrm>
        </p:spPr>
        <p:txBody>
          <a:bodyPr/>
          <a:lstStyle/>
          <a:p>
            <a:r>
              <a:rPr lang="en-US" sz="4000" smtClean="0">
                <a:solidFill>
                  <a:schemeClr val="tx2"/>
                </a:solidFill>
              </a:rPr>
              <a:t>Apache Software Foundation (ASF) Incident of April 9, 2010</a:t>
            </a:r>
          </a:p>
        </p:txBody>
      </p:sp>
      <p:sp>
        <p:nvSpPr>
          <p:cNvPr id="17411" name="Text Box 3"/>
          <p:cNvSpPr txBox="1">
            <a:spLocks noChangeArrowheads="1"/>
          </p:cNvSpPr>
          <p:nvPr/>
        </p:nvSpPr>
        <p:spPr bwMode="auto">
          <a:xfrm>
            <a:off x="2735263" y="1992313"/>
            <a:ext cx="2701925" cy="641350"/>
          </a:xfrm>
          <a:prstGeom prst="rect">
            <a:avLst/>
          </a:prstGeom>
          <a:noFill/>
          <a:ln w="9525">
            <a:noFill/>
            <a:round/>
            <a:headEnd/>
            <a:tailEnd/>
          </a:ln>
        </p:spPr>
        <p:txBody>
          <a:bodyPr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rPr>
              <a:t>Ubuntu Server Hosting Jira Web Application</a:t>
            </a:r>
          </a:p>
        </p:txBody>
      </p:sp>
      <p:sp>
        <p:nvSpPr>
          <p:cNvPr id="17412" name="Text Box 25"/>
          <p:cNvSpPr txBox="1">
            <a:spLocks noChangeArrowheads="1"/>
          </p:cNvSpPr>
          <p:nvPr/>
        </p:nvSpPr>
        <p:spPr bwMode="auto">
          <a:xfrm>
            <a:off x="152400" y="3124200"/>
            <a:ext cx="2362200" cy="1219200"/>
          </a:xfrm>
          <a:prstGeom prst="rect">
            <a:avLst/>
          </a:prstGeom>
          <a:noFill/>
          <a:ln w="9525">
            <a:noFill/>
            <a:round/>
            <a:headEnd/>
            <a:tailEnd/>
          </a:ln>
        </p:spPr>
        <p:txBody>
          <a:bodyPr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4. Root access to the main infrastructure was gained.</a:t>
            </a:r>
          </a:p>
        </p:txBody>
      </p:sp>
      <p:sp>
        <p:nvSpPr>
          <p:cNvPr id="17413" name="Text Box 13"/>
          <p:cNvSpPr txBox="1">
            <a:spLocks noChangeArrowheads="1"/>
          </p:cNvSpPr>
          <p:nvPr/>
        </p:nvSpPr>
        <p:spPr bwMode="auto">
          <a:xfrm>
            <a:off x="3395663" y="3675063"/>
            <a:ext cx="3344862" cy="1001712"/>
          </a:xfrm>
          <a:prstGeom prst="rect">
            <a:avLst/>
          </a:prstGeom>
          <a:noFill/>
          <a:ln w="9525">
            <a:noFill/>
            <a:round/>
            <a:headEnd/>
            <a:tailEnd/>
          </a:ln>
        </p:spPr>
        <p:txBody>
          <a:bodyPr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2. A software that collected passwords for Web application accounts was installed .</a:t>
            </a:r>
          </a:p>
        </p:txBody>
      </p:sp>
      <p:sp>
        <p:nvSpPr>
          <p:cNvPr id="17414" name="Text Box 16"/>
          <p:cNvSpPr txBox="1">
            <a:spLocks noChangeArrowheads="1"/>
          </p:cNvSpPr>
          <p:nvPr/>
        </p:nvSpPr>
        <p:spPr bwMode="auto">
          <a:xfrm>
            <a:off x="2052638" y="4559300"/>
            <a:ext cx="6991350" cy="1574800"/>
          </a:xfrm>
          <a:prstGeom prst="rect">
            <a:avLst/>
          </a:prstGeom>
          <a:noFill/>
          <a:ln w="9525">
            <a:noFill/>
            <a:round/>
            <a:headEnd/>
            <a:tailEnd/>
          </a:ln>
        </p:spPr>
        <p:txBody>
          <a:bodyPr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3. One of the compromised accounts on the Web server used the same password on development server. This user had sudo access to ASF’s main infrastructure. Although the user account's password to access the main infrastructure was different, the black-hat hackers were able to find that password cached in one of the account's hidden files.</a:t>
            </a:r>
          </a:p>
        </p:txBody>
      </p:sp>
      <p:pic>
        <p:nvPicPr>
          <p:cNvPr id="17415" name="Picture 2"/>
          <p:cNvPicPr>
            <a:picLocks noChangeAspect="1" noChangeArrowheads="1"/>
          </p:cNvPicPr>
          <p:nvPr/>
        </p:nvPicPr>
        <p:blipFill>
          <a:blip r:embed="rId3" cstate="print"/>
          <a:srcRect/>
          <a:stretch>
            <a:fillRect/>
          </a:stretch>
        </p:blipFill>
        <p:spPr bwMode="auto">
          <a:xfrm>
            <a:off x="3797300" y="2995613"/>
            <a:ext cx="827088" cy="703262"/>
          </a:xfrm>
          <a:prstGeom prst="rect">
            <a:avLst/>
          </a:prstGeom>
          <a:noFill/>
          <a:ln w="9525">
            <a:noFill/>
            <a:round/>
            <a:headEnd/>
            <a:tailEnd/>
          </a:ln>
        </p:spPr>
      </p:pic>
      <p:sp>
        <p:nvSpPr>
          <p:cNvPr id="17416" name="Text Box 3"/>
          <p:cNvSpPr txBox="1">
            <a:spLocks noChangeArrowheads="1"/>
          </p:cNvSpPr>
          <p:nvPr/>
        </p:nvSpPr>
        <p:spPr bwMode="auto">
          <a:xfrm>
            <a:off x="2735263" y="1992313"/>
            <a:ext cx="2701925" cy="641350"/>
          </a:xfrm>
          <a:prstGeom prst="rect">
            <a:avLst/>
          </a:prstGeom>
          <a:noFill/>
          <a:ln w="9525">
            <a:noFill/>
            <a:round/>
            <a:headEnd/>
            <a:tailEnd/>
          </a:ln>
        </p:spPr>
        <p:txBody>
          <a:bodyPr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rPr>
              <a:t>Ubuntu Server Hosting Jira Web Application</a:t>
            </a:r>
          </a:p>
        </p:txBody>
      </p:sp>
      <p:sp>
        <p:nvSpPr>
          <p:cNvPr id="17417" name="Line 4"/>
          <p:cNvSpPr>
            <a:spLocks noChangeShapeType="1"/>
          </p:cNvSpPr>
          <p:nvPr/>
        </p:nvSpPr>
        <p:spPr bwMode="auto">
          <a:xfrm>
            <a:off x="4038600" y="2590800"/>
            <a:ext cx="1588" cy="304800"/>
          </a:xfrm>
          <a:prstGeom prst="line">
            <a:avLst/>
          </a:prstGeom>
          <a:noFill/>
          <a:ln w="9360">
            <a:solidFill>
              <a:srgbClr val="000000"/>
            </a:solidFill>
            <a:miter lim="800000"/>
            <a:headEnd/>
            <a:tailEnd type="triangle" w="med" len="med"/>
          </a:ln>
        </p:spPr>
        <p:txBody>
          <a:bodyPr/>
          <a:lstStyle/>
          <a:p>
            <a:endParaRPr lang="en-US"/>
          </a:p>
        </p:txBody>
      </p:sp>
      <p:pic>
        <p:nvPicPr>
          <p:cNvPr id="17418" name="Picture 5"/>
          <p:cNvPicPr>
            <a:picLocks noChangeAspect="1" noChangeArrowheads="1"/>
          </p:cNvPicPr>
          <p:nvPr/>
        </p:nvPicPr>
        <p:blipFill>
          <a:blip r:embed="rId4" cstate="print"/>
          <a:srcRect/>
          <a:stretch>
            <a:fillRect/>
          </a:stretch>
        </p:blipFill>
        <p:spPr bwMode="auto">
          <a:xfrm>
            <a:off x="1890713" y="3749675"/>
            <a:ext cx="1028700" cy="858838"/>
          </a:xfrm>
          <a:prstGeom prst="rect">
            <a:avLst/>
          </a:prstGeom>
          <a:noFill/>
          <a:ln w="9525">
            <a:noFill/>
            <a:round/>
            <a:headEnd/>
            <a:tailEnd/>
          </a:ln>
        </p:spPr>
      </p:pic>
      <p:pic>
        <p:nvPicPr>
          <p:cNvPr id="17419" name="Picture 6"/>
          <p:cNvPicPr>
            <a:picLocks noChangeAspect="1" noChangeArrowheads="1"/>
          </p:cNvPicPr>
          <p:nvPr/>
        </p:nvPicPr>
        <p:blipFill>
          <a:blip r:embed="rId4" cstate="print"/>
          <a:srcRect/>
          <a:stretch>
            <a:fillRect/>
          </a:stretch>
        </p:blipFill>
        <p:spPr bwMode="auto">
          <a:xfrm>
            <a:off x="403225" y="4676775"/>
            <a:ext cx="1028700" cy="858838"/>
          </a:xfrm>
          <a:prstGeom prst="rect">
            <a:avLst/>
          </a:prstGeom>
          <a:noFill/>
          <a:ln w="9525">
            <a:noFill/>
            <a:round/>
            <a:headEnd/>
            <a:tailEnd/>
          </a:ln>
        </p:spPr>
      </p:pic>
      <p:pic>
        <p:nvPicPr>
          <p:cNvPr id="17420" name="Picture 7"/>
          <p:cNvPicPr>
            <a:picLocks noChangeAspect="1" noChangeArrowheads="1"/>
          </p:cNvPicPr>
          <p:nvPr/>
        </p:nvPicPr>
        <p:blipFill>
          <a:blip r:embed="rId5" cstate="print"/>
          <a:srcRect/>
          <a:stretch>
            <a:fillRect/>
          </a:stretch>
        </p:blipFill>
        <p:spPr bwMode="auto">
          <a:xfrm>
            <a:off x="7845425" y="1587500"/>
            <a:ext cx="714375" cy="750888"/>
          </a:xfrm>
          <a:prstGeom prst="rect">
            <a:avLst/>
          </a:prstGeom>
          <a:noFill/>
          <a:ln w="9525">
            <a:noFill/>
            <a:round/>
            <a:headEnd/>
            <a:tailEnd/>
          </a:ln>
        </p:spPr>
      </p:pic>
      <p:sp>
        <p:nvSpPr>
          <p:cNvPr id="17421" name="Rectangle 8"/>
          <p:cNvSpPr>
            <a:spLocks noChangeArrowheads="1"/>
          </p:cNvSpPr>
          <p:nvPr/>
        </p:nvSpPr>
        <p:spPr bwMode="auto">
          <a:xfrm>
            <a:off x="7581900" y="2271713"/>
            <a:ext cx="1447800" cy="547687"/>
          </a:xfrm>
          <a:prstGeom prst="rect">
            <a:avLst/>
          </a:prstGeom>
          <a:noFill/>
          <a:ln w="9525">
            <a:noFill/>
            <a:round/>
            <a:headEnd/>
            <a:tailEnd/>
          </a:ln>
        </p:spPr>
        <p:txBody>
          <a:bodyPr lIns="90000" tIns="49680" rIns="90000" bIns="45000"/>
          <a:lstStyle/>
          <a:p>
            <a:pPr algn="ctr">
              <a:lnSpc>
                <a:spcPct val="9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cs typeface="Arial" charset="0"/>
              </a:rPr>
              <a:t>Host Attacker</a:t>
            </a:r>
          </a:p>
        </p:txBody>
      </p:sp>
      <p:pic>
        <p:nvPicPr>
          <p:cNvPr id="17422" name="Picture 9"/>
          <p:cNvPicPr>
            <a:picLocks noChangeAspect="1" noChangeArrowheads="1"/>
          </p:cNvPicPr>
          <p:nvPr/>
        </p:nvPicPr>
        <p:blipFill>
          <a:blip r:embed="rId6" cstate="print"/>
          <a:srcRect/>
          <a:stretch>
            <a:fillRect/>
          </a:stretch>
        </p:blipFill>
        <p:spPr bwMode="auto">
          <a:xfrm>
            <a:off x="5562600" y="2025650"/>
            <a:ext cx="1828800" cy="1081088"/>
          </a:xfrm>
          <a:prstGeom prst="rect">
            <a:avLst/>
          </a:prstGeom>
          <a:noFill/>
          <a:ln w="9525">
            <a:noFill/>
            <a:round/>
            <a:headEnd/>
            <a:tailEnd/>
          </a:ln>
        </p:spPr>
      </p:pic>
      <p:cxnSp>
        <p:nvCxnSpPr>
          <p:cNvPr id="17423" name="AutoShape 10"/>
          <p:cNvCxnSpPr>
            <a:cxnSpLocks noChangeShapeType="1"/>
          </p:cNvCxnSpPr>
          <p:nvPr/>
        </p:nvCxnSpPr>
        <p:spPr bwMode="auto">
          <a:xfrm flipH="1">
            <a:off x="4624388" y="1962150"/>
            <a:ext cx="3221037" cy="1390650"/>
          </a:xfrm>
          <a:prstGeom prst="bentConnector3">
            <a:avLst>
              <a:gd name="adj1" fmla="val 50000"/>
            </a:avLst>
          </a:prstGeom>
          <a:noFill/>
          <a:ln w="9525">
            <a:solidFill>
              <a:srgbClr val="000000"/>
            </a:solidFill>
            <a:round/>
            <a:headEnd/>
            <a:tailEnd/>
          </a:ln>
        </p:spPr>
      </p:cxnSp>
      <p:sp>
        <p:nvSpPr>
          <p:cNvPr id="17424" name="AutoShape 12"/>
          <p:cNvSpPr>
            <a:spLocks noChangeArrowheads="1"/>
          </p:cNvSpPr>
          <p:nvPr/>
        </p:nvSpPr>
        <p:spPr bwMode="auto">
          <a:xfrm>
            <a:off x="7343775" y="2200275"/>
            <a:ext cx="501650" cy="433388"/>
          </a:xfrm>
          <a:prstGeom prst="leftArrow">
            <a:avLst>
              <a:gd name="adj1" fmla="val 50000"/>
              <a:gd name="adj2" fmla="val 28938"/>
            </a:avLst>
          </a:prstGeom>
          <a:solidFill>
            <a:srgbClr val="99CCFF"/>
          </a:solidFill>
          <a:ln w="9360">
            <a:solidFill>
              <a:srgbClr val="000000"/>
            </a:solidFill>
            <a:round/>
            <a:headEnd/>
            <a:tailEnd/>
          </a:ln>
        </p:spPr>
        <p:txBody>
          <a:bodyPr wrap="none" anchor="ctr"/>
          <a:lstStyle/>
          <a:p>
            <a:endParaRPr lang="en-US"/>
          </a:p>
        </p:txBody>
      </p:sp>
      <p:cxnSp>
        <p:nvCxnSpPr>
          <p:cNvPr id="17425" name="AutoShape 15"/>
          <p:cNvCxnSpPr>
            <a:cxnSpLocks noChangeShapeType="1"/>
          </p:cNvCxnSpPr>
          <p:nvPr/>
        </p:nvCxnSpPr>
        <p:spPr bwMode="auto">
          <a:xfrm flipH="1">
            <a:off x="2819400" y="3567113"/>
            <a:ext cx="871538" cy="758825"/>
          </a:xfrm>
          <a:prstGeom prst="bentConnector3">
            <a:avLst>
              <a:gd name="adj1" fmla="val 50000"/>
            </a:avLst>
          </a:prstGeom>
          <a:noFill/>
          <a:ln w="9525">
            <a:solidFill>
              <a:srgbClr val="000000"/>
            </a:solidFill>
            <a:round/>
            <a:headEnd/>
            <a:tailEnd/>
          </a:ln>
        </p:spPr>
      </p:cxnSp>
      <p:cxnSp>
        <p:nvCxnSpPr>
          <p:cNvPr id="17426" name="AutoShape 20"/>
          <p:cNvCxnSpPr>
            <a:cxnSpLocks noChangeShapeType="1"/>
          </p:cNvCxnSpPr>
          <p:nvPr/>
        </p:nvCxnSpPr>
        <p:spPr bwMode="auto">
          <a:xfrm flipH="1">
            <a:off x="990600" y="4343400"/>
            <a:ext cx="800100" cy="350838"/>
          </a:xfrm>
          <a:prstGeom prst="bentConnector3">
            <a:avLst>
              <a:gd name="adj1" fmla="val 50000"/>
            </a:avLst>
          </a:prstGeom>
          <a:noFill/>
          <a:ln w="9525">
            <a:solidFill>
              <a:srgbClr val="000000"/>
            </a:solidFill>
            <a:round/>
            <a:headEnd/>
            <a:tailEnd/>
          </a:ln>
        </p:spPr>
      </p:cxnSp>
      <p:pic>
        <p:nvPicPr>
          <p:cNvPr id="17427" name="Picture 24"/>
          <p:cNvPicPr>
            <a:picLocks noChangeAspect="1" noChangeArrowheads="1"/>
          </p:cNvPicPr>
          <p:nvPr/>
        </p:nvPicPr>
        <p:blipFill>
          <a:blip r:embed="rId7" cstate="print"/>
          <a:srcRect/>
          <a:stretch>
            <a:fillRect/>
          </a:stretch>
        </p:blipFill>
        <p:spPr bwMode="auto">
          <a:xfrm>
            <a:off x="1143000" y="4846638"/>
            <a:ext cx="433388" cy="487362"/>
          </a:xfrm>
          <a:prstGeom prst="rect">
            <a:avLst/>
          </a:prstGeom>
          <a:noFill/>
          <a:ln w="9525">
            <a:noFill/>
            <a:round/>
            <a:headEnd/>
            <a:tailEnd/>
          </a:ln>
        </p:spPr>
      </p:pic>
      <p:pic>
        <p:nvPicPr>
          <p:cNvPr id="17428" name="Picture 27"/>
          <p:cNvPicPr>
            <a:picLocks noChangeAspect="1" noChangeArrowheads="1"/>
          </p:cNvPicPr>
          <p:nvPr/>
        </p:nvPicPr>
        <p:blipFill>
          <a:blip r:embed="rId7" cstate="print"/>
          <a:srcRect/>
          <a:stretch>
            <a:fillRect/>
          </a:stretch>
        </p:blipFill>
        <p:spPr bwMode="auto">
          <a:xfrm>
            <a:off x="2597150" y="3756025"/>
            <a:ext cx="260350" cy="384175"/>
          </a:xfrm>
          <a:prstGeom prst="rect">
            <a:avLst/>
          </a:prstGeom>
          <a:noFill/>
          <a:ln w="9525">
            <a:noFill/>
            <a:round/>
            <a:headEnd/>
            <a:tailEnd/>
          </a:ln>
        </p:spPr>
      </p:pic>
      <p:pic>
        <p:nvPicPr>
          <p:cNvPr id="17429" name="Picture 28"/>
          <p:cNvPicPr>
            <a:picLocks noChangeAspect="1" noChangeArrowheads="1"/>
          </p:cNvPicPr>
          <p:nvPr/>
        </p:nvPicPr>
        <p:blipFill>
          <a:blip r:embed="rId8" cstate="print"/>
          <a:srcRect/>
          <a:stretch>
            <a:fillRect/>
          </a:stretch>
        </p:blipFill>
        <p:spPr bwMode="auto">
          <a:xfrm>
            <a:off x="4343400" y="2871788"/>
            <a:ext cx="276225" cy="279400"/>
          </a:xfrm>
          <a:prstGeom prst="rect">
            <a:avLst/>
          </a:prstGeom>
          <a:noFill/>
          <a:ln w="9525">
            <a:noFill/>
            <a:round/>
            <a:headEnd/>
            <a:tailEnd/>
          </a:ln>
        </p:spPr>
      </p:pic>
      <p:sp>
        <p:nvSpPr>
          <p:cNvPr id="17430" name="Text Box 11"/>
          <p:cNvSpPr txBox="1">
            <a:spLocks noChangeArrowheads="1"/>
          </p:cNvSpPr>
          <p:nvPr/>
        </p:nvSpPr>
        <p:spPr bwMode="auto">
          <a:xfrm>
            <a:off x="6740525" y="2933700"/>
            <a:ext cx="2289175" cy="1206500"/>
          </a:xfrm>
          <a:prstGeom prst="rect">
            <a:avLst/>
          </a:prstGeom>
          <a:noFill/>
          <a:ln w="9525">
            <a:noFill/>
            <a:round/>
            <a:headEnd/>
            <a:tailEnd/>
          </a:ln>
        </p:spPr>
        <p:txBody>
          <a:bodyPr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1. There was a cross site scripting (XSS) attack on ASF’s Web application.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RATIONALE</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39750" y="304800"/>
            <a:ext cx="8299450" cy="476250"/>
          </a:xfrm>
        </p:spPr>
        <p:txBody>
          <a:bodyPr/>
          <a:lstStyle/>
          <a:p>
            <a:r>
              <a:rPr lang="en-US" sz="4000" smtClean="0">
                <a:solidFill>
                  <a:schemeClr val="tx2"/>
                </a:solidFill>
              </a:rPr>
              <a:t>Advantages of Using a Live Compact Disc (CD)</a:t>
            </a:r>
          </a:p>
        </p:txBody>
      </p:sp>
      <p:sp>
        <p:nvSpPr>
          <p:cNvPr id="19459" name="Content Placeholder 2"/>
          <p:cNvSpPr>
            <a:spLocks noGrp="1"/>
          </p:cNvSpPr>
          <p:nvPr>
            <p:ph idx="1"/>
          </p:nvPr>
        </p:nvSpPr>
        <p:spPr>
          <a:xfrm>
            <a:off x="539750" y="1910687"/>
            <a:ext cx="8299450" cy="4264688"/>
          </a:xfrm>
        </p:spPr>
        <p:txBody>
          <a:bodyPr/>
          <a:lstStyle/>
          <a:p>
            <a:r>
              <a:rPr lang="en-US" sz="3000" dirty="0" smtClean="0"/>
              <a:t>It mounts the compromised hard drive to collect data in random access memory (RAM).</a:t>
            </a:r>
          </a:p>
          <a:p>
            <a:r>
              <a:rPr lang="en-US" sz="3000" dirty="0" smtClean="0"/>
              <a:t>It copies a bit-by-bit image of the hard drive using the </a:t>
            </a:r>
            <a:r>
              <a:rPr lang="en-US" sz="3000" dirty="0" err="1" smtClean="0"/>
              <a:t>dd</a:t>
            </a:r>
            <a:r>
              <a:rPr lang="en-US" sz="3000" dirty="0" smtClean="0"/>
              <a:t> command. </a:t>
            </a:r>
          </a:p>
          <a:p>
            <a:r>
              <a:rPr lang="en-US" sz="3000" dirty="0" smtClean="0"/>
              <a:t>It can be used for forensic analysis.</a:t>
            </a:r>
          </a:p>
          <a:p>
            <a:r>
              <a:rPr lang="en-US" sz="3000" dirty="0" smtClean="0"/>
              <a:t>It monitors malicious software activities on the compromised server.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a:xfrm>
            <a:off x="539750" y="301625"/>
            <a:ext cx="8299450" cy="990600"/>
          </a:xfrm>
        </p:spPr>
        <p:txBody>
          <a:bodyPr/>
          <a:lstStyle/>
          <a:p>
            <a:r>
              <a:rPr lang="en-US" sz="4000" smtClean="0">
                <a:ea typeface="ＭＳ Ｐゴシック" pitchFamily="106" charset="-128"/>
              </a:rPr>
              <a:t>Summary</a:t>
            </a:r>
          </a:p>
        </p:txBody>
      </p:sp>
      <p:sp>
        <p:nvSpPr>
          <p:cNvPr id="10243" name="Content Placeholder 4"/>
          <p:cNvSpPr>
            <a:spLocks/>
          </p:cNvSpPr>
          <p:nvPr/>
        </p:nvSpPr>
        <p:spPr bwMode="auto">
          <a:xfrm>
            <a:off x="539750" y="1292225"/>
            <a:ext cx="8299450" cy="4425950"/>
          </a:xfrm>
          <a:prstGeom prst="rect">
            <a:avLst/>
          </a:prstGeom>
          <a:noFill/>
          <a:ln w="9525">
            <a:noFill/>
            <a:miter lim="800000"/>
            <a:headEnd/>
            <a:tailEnd/>
          </a:ln>
        </p:spPr>
        <p:txBody>
          <a:bodyPr/>
          <a:lstStyle/>
          <a:p>
            <a:pPr marL="233363" indent="-233363" eaLnBrk="0" hangingPunct="0">
              <a:spcBef>
                <a:spcPct val="20000"/>
              </a:spcBef>
              <a:buClr>
                <a:srgbClr val="ED6E2E"/>
              </a:buClr>
              <a:buFont typeface="Wingdings" charset="2"/>
              <a:buChar char="§"/>
              <a:defRPr/>
            </a:pPr>
            <a:r>
              <a:rPr lang="en-US" sz="3000" dirty="0" smtClean="0"/>
              <a:t>Incident </a:t>
            </a:r>
            <a:r>
              <a:rPr lang="en-US" sz="3000" dirty="0"/>
              <a:t>response plan</a:t>
            </a:r>
          </a:p>
          <a:p>
            <a:pPr marL="233363" indent="-233363" eaLnBrk="0" hangingPunct="0">
              <a:spcBef>
                <a:spcPct val="20000"/>
              </a:spcBef>
              <a:buClr>
                <a:srgbClr val="ED6E2E"/>
              </a:buClr>
              <a:buFont typeface="Wingdings" charset="2"/>
              <a:buChar char="§"/>
              <a:defRPr/>
            </a:pPr>
            <a:r>
              <a:rPr lang="en-US" sz="3000" dirty="0"/>
              <a:t>Best practices for responding to a suspected compromise</a:t>
            </a:r>
          </a:p>
          <a:p>
            <a:pPr marL="233363" indent="-233363" eaLnBrk="0" hangingPunct="0">
              <a:spcBef>
                <a:spcPct val="20000"/>
              </a:spcBef>
              <a:buClr>
                <a:srgbClr val="ED6E2E"/>
              </a:buClr>
              <a:buFont typeface="Wingdings" charset="2"/>
              <a:buChar char="§"/>
              <a:defRPr/>
            </a:pPr>
            <a:r>
              <a:rPr lang="en-US" sz="3000" dirty="0">
                <a:ea typeface="ＭＳ Ｐゴシック" charset="0"/>
                <a:cs typeface="ＭＳ Ｐゴシック" charset="0"/>
              </a:rPr>
              <a:t>Role of a Linux system administrator </a:t>
            </a:r>
            <a:r>
              <a:rPr lang="en-US" sz="3000" dirty="0"/>
              <a:t>in creating and implementing an incident response plan</a:t>
            </a:r>
            <a:endParaRPr lang="en-US" sz="3000" dirty="0">
              <a:ea typeface="ＭＳ Ｐゴシック" charset="0"/>
              <a:cs typeface="ＭＳ Ｐゴシック" charset="0"/>
            </a:endParaRPr>
          </a:p>
          <a:p>
            <a:pPr marL="233363" indent="-233363" eaLnBrk="0" hangingPunct="0">
              <a:spcBef>
                <a:spcPct val="20000"/>
              </a:spcBef>
              <a:buClr>
                <a:srgbClr val="ED6E2E"/>
              </a:buClr>
              <a:buFont typeface="Wingdings" charset="2"/>
              <a:buChar char="§"/>
              <a:defRPr/>
            </a:pPr>
            <a:r>
              <a:rPr lang="en-US" sz="3000" dirty="0"/>
              <a:t>ASF incident of April 9, 2010</a:t>
            </a:r>
          </a:p>
          <a:p>
            <a:pPr marL="233363" indent="-233363" eaLnBrk="0" hangingPunct="0">
              <a:spcBef>
                <a:spcPct val="20000"/>
              </a:spcBef>
              <a:buClr>
                <a:srgbClr val="ED6E2E"/>
              </a:buClr>
              <a:buFont typeface="Wingdings" charset="2"/>
              <a:buChar char="§"/>
              <a:defRPr/>
            </a:pPr>
            <a:r>
              <a:rPr lang="en-US" sz="3000" dirty="0"/>
              <a:t>Advantages of using a live CD</a:t>
            </a:r>
          </a:p>
          <a:p>
            <a:pPr marL="233363" indent="-233363" eaLnBrk="0" hangingPunct="0">
              <a:spcBef>
                <a:spcPct val="20000"/>
              </a:spcBef>
              <a:buClr>
                <a:srgbClr val="ED6E2E"/>
              </a:buClr>
              <a:buFont typeface="Wingdings" charset="2"/>
              <a:buChar char="§"/>
              <a:defRPr/>
            </a:pPr>
            <a:endParaRPr lang="en-US" sz="3200" dirty="0"/>
          </a:p>
          <a:p>
            <a:pPr marL="233363" indent="-233363" eaLnBrk="0" hangingPunct="0">
              <a:spcBef>
                <a:spcPct val="20000"/>
              </a:spcBef>
              <a:buClr>
                <a:srgbClr val="ED6E2E"/>
              </a:buClr>
              <a:buFont typeface="Wingdings" charset="2"/>
              <a:buChar char="§"/>
              <a:defRPr/>
            </a:pPr>
            <a:endParaRPr lang="en-US" sz="3200" dirty="0"/>
          </a:p>
          <a:p>
            <a:pPr marL="233363" indent="-233363" eaLnBrk="0" hangingPunct="0">
              <a:spcBef>
                <a:spcPct val="20000"/>
              </a:spcBef>
              <a:buClr>
                <a:srgbClr val="ED6E2E"/>
              </a:buClr>
              <a:buFont typeface="Wingdings" charset="2"/>
              <a:buChar char="§"/>
              <a:defRPr/>
            </a:pPr>
            <a:endParaRPr lang="en-US" sz="3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a:xfrm>
            <a:off x="539750" y="301625"/>
            <a:ext cx="8299450" cy="990600"/>
          </a:xfrm>
        </p:spPr>
        <p:txBody>
          <a:bodyPr/>
          <a:lstStyle/>
          <a:p>
            <a:r>
              <a:rPr lang="en-US" sz="4000" dirty="0" smtClean="0">
                <a:ea typeface="ＭＳ Ｐゴシック" pitchFamily="106" charset="-128"/>
              </a:rPr>
              <a:t>Virtual Lab</a:t>
            </a:r>
          </a:p>
        </p:txBody>
      </p:sp>
      <p:sp>
        <p:nvSpPr>
          <p:cNvPr id="10243" name="Content Placeholder 4"/>
          <p:cNvSpPr>
            <a:spLocks/>
          </p:cNvSpPr>
          <p:nvPr/>
        </p:nvSpPr>
        <p:spPr bwMode="auto">
          <a:xfrm>
            <a:off x="539750" y="1069975"/>
            <a:ext cx="8299450" cy="4648200"/>
          </a:xfrm>
          <a:prstGeom prst="rect">
            <a:avLst/>
          </a:prstGeom>
          <a:noFill/>
          <a:ln w="9525">
            <a:noFill/>
            <a:miter lim="800000"/>
            <a:headEnd/>
            <a:tailEnd/>
          </a:ln>
        </p:spPr>
        <p:txBody>
          <a:bodyPr/>
          <a:lstStyle/>
          <a:p>
            <a:pPr marL="233363" indent="-233363" eaLnBrk="0" hangingPunct="0">
              <a:spcBef>
                <a:spcPct val="20000"/>
              </a:spcBef>
              <a:buClr>
                <a:srgbClr val="ED6E2E"/>
              </a:buClr>
              <a:buFont typeface="Wingdings" charset="2"/>
              <a:buChar char="§"/>
              <a:defRPr/>
            </a:pPr>
            <a:r>
              <a:rPr lang="en-US" sz="2800" dirty="0" smtClean="0"/>
              <a:t>Defining Linux OS and Application Backup and Recovery Procedures</a:t>
            </a:r>
            <a:endParaRPr lang="en-US" sz="3200" dirty="0"/>
          </a:p>
        </p:txBody>
      </p:sp>
    </p:spTree>
    <p:extLst>
      <p:ext uri="{BB962C8B-B14F-4D97-AF65-F5344CB8AC3E}">
        <p14:creationId xmlns:p14="http://schemas.microsoft.com/office/powerpoint/2010/main" val="40361247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4000" smtClean="0"/>
              <a:t>Learning Objective and Key Concepts</a:t>
            </a:r>
          </a:p>
        </p:txBody>
      </p:sp>
      <p:sp>
        <p:nvSpPr>
          <p:cNvPr id="4099" name="Content Placeholder 2"/>
          <p:cNvSpPr>
            <a:spLocks noGrp="1"/>
          </p:cNvSpPr>
          <p:nvPr>
            <p:ph idx="1"/>
          </p:nvPr>
        </p:nvSpPr>
        <p:spPr>
          <a:xfrm>
            <a:off x="539750" y="1787857"/>
            <a:ext cx="8299450" cy="4155742"/>
          </a:xfrm>
        </p:spPr>
        <p:txBody>
          <a:bodyPr/>
          <a:lstStyle/>
          <a:p>
            <a:pPr>
              <a:buFont typeface="Wingdings" pitchFamily="2" charset="2"/>
              <a:buNone/>
            </a:pPr>
            <a:r>
              <a:rPr lang="en-US" sz="3000" b="1" dirty="0" smtClean="0"/>
              <a:t>Learning Objective</a:t>
            </a:r>
          </a:p>
          <a:p>
            <a:r>
              <a:rPr lang="en-US" sz="2800" dirty="0" smtClean="0">
                <a:solidFill>
                  <a:srgbClr val="000000"/>
                </a:solidFill>
              </a:rPr>
              <a:t>Analyze best practices to respond and recover from a security breach (incident).</a:t>
            </a:r>
            <a:endParaRPr lang="en-US" sz="2800" dirty="0" smtClean="0"/>
          </a:p>
          <a:p>
            <a:pPr>
              <a:buFont typeface="Wingdings" pitchFamily="2" charset="2"/>
              <a:buNone/>
            </a:pPr>
            <a:r>
              <a:rPr lang="en-US" sz="3000" b="1" dirty="0" smtClean="0"/>
              <a:t>Key Concepts</a:t>
            </a:r>
          </a:p>
          <a:p>
            <a:r>
              <a:rPr lang="en-US" sz="2800" dirty="0" smtClean="0"/>
              <a:t>Incident response plan</a:t>
            </a:r>
          </a:p>
          <a:p>
            <a:r>
              <a:rPr lang="en-US" sz="2800" dirty="0" smtClean="0"/>
              <a:t>Forensic analysis tools </a:t>
            </a:r>
          </a:p>
          <a:p>
            <a:r>
              <a:rPr lang="en-US" sz="2800" dirty="0" smtClean="0"/>
              <a:t>Compromised system</a:t>
            </a:r>
          </a:p>
          <a:p>
            <a:r>
              <a:rPr lang="en-US" sz="2800" dirty="0" smtClean="0"/>
              <a:t>Backup and recovery process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CONCEPTS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539750" y="304800"/>
            <a:ext cx="8299450" cy="476250"/>
          </a:xfrm>
        </p:spPr>
        <p:txBody>
          <a:bodyPr/>
          <a:lstStyle/>
          <a:p>
            <a:r>
              <a:rPr lang="en-US" sz="4000" smtClean="0">
                <a:solidFill>
                  <a:schemeClr val="tx2"/>
                </a:solidFill>
              </a:rPr>
              <a:t>Incident Response Plan</a:t>
            </a:r>
          </a:p>
        </p:txBody>
      </p:sp>
      <p:sp>
        <p:nvSpPr>
          <p:cNvPr id="6147" name="Content Placeholder 2"/>
          <p:cNvSpPr>
            <a:spLocks noGrp="1"/>
          </p:cNvSpPr>
          <p:nvPr>
            <p:ph idx="1"/>
          </p:nvPr>
        </p:nvSpPr>
        <p:spPr>
          <a:xfrm>
            <a:off x="539750" y="1323832"/>
            <a:ext cx="8299450" cy="4397517"/>
          </a:xfrm>
        </p:spPr>
        <p:txBody>
          <a:bodyPr/>
          <a:lstStyle/>
          <a:p>
            <a:r>
              <a:rPr lang="en-US" sz="3000" dirty="0" smtClean="0"/>
              <a:t>May be required as part of a regulation</a:t>
            </a:r>
          </a:p>
          <a:p>
            <a:r>
              <a:rPr lang="en-US" sz="3000" dirty="0" smtClean="0"/>
              <a:t>Should be a collaborative effort with various internal teams, such as operations, marketing, public relations, information technology department, and legal department</a:t>
            </a:r>
          </a:p>
          <a:p>
            <a:r>
              <a:rPr lang="en-US" sz="3000" dirty="0" smtClean="0"/>
              <a:t>Should be regularly revisited and updated</a:t>
            </a:r>
          </a:p>
          <a:p>
            <a:r>
              <a:rPr lang="en-US" sz="3000" dirty="0" smtClean="0"/>
              <a:t>Should be strictly adhered to in the event of an incident</a:t>
            </a:r>
          </a:p>
          <a:p>
            <a:endParaRPr lang="en-US" sz="32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39750" y="304800"/>
            <a:ext cx="8299450" cy="476250"/>
          </a:xfrm>
        </p:spPr>
        <p:txBody>
          <a:bodyPr/>
          <a:lstStyle/>
          <a:p>
            <a:r>
              <a:rPr lang="en-US" sz="4000" smtClean="0">
                <a:solidFill>
                  <a:schemeClr val="tx2"/>
                </a:solidFill>
              </a:rPr>
              <a:t>Components of an Incident Response Plan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991045865"/>
              </p:ext>
            </p:extLst>
          </p:nvPr>
        </p:nvGraphicFramePr>
        <p:xfrm>
          <a:off x="539750" y="1882588"/>
          <a:ext cx="8299450" cy="4061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539750" y="304800"/>
            <a:ext cx="8299450" cy="476250"/>
          </a:xfrm>
        </p:spPr>
        <p:txBody>
          <a:bodyPr/>
          <a:lstStyle/>
          <a:p>
            <a:r>
              <a:rPr lang="en-US" sz="4000" smtClean="0">
                <a:solidFill>
                  <a:schemeClr val="tx2"/>
                </a:solidFill>
              </a:rPr>
              <a:t>Responding to a Suspected Compromise</a:t>
            </a:r>
          </a:p>
        </p:txBody>
      </p:sp>
      <p:sp>
        <p:nvSpPr>
          <p:cNvPr id="8195" name="Content Placeholder 2"/>
          <p:cNvSpPr>
            <a:spLocks noGrp="1"/>
          </p:cNvSpPr>
          <p:nvPr>
            <p:ph idx="1"/>
          </p:nvPr>
        </p:nvSpPr>
        <p:spPr>
          <a:xfrm>
            <a:off x="539750" y="1828799"/>
            <a:ext cx="8299450" cy="4346575"/>
          </a:xfrm>
        </p:spPr>
        <p:txBody>
          <a:bodyPr/>
          <a:lstStyle/>
          <a:p>
            <a:r>
              <a:rPr lang="en-US" sz="3200" dirty="0" smtClean="0"/>
              <a:t>Preserve as much evidence as possible.</a:t>
            </a:r>
          </a:p>
          <a:p>
            <a:r>
              <a:rPr lang="en-US" sz="3200" dirty="0" smtClean="0"/>
              <a:t>Immediately notify appropriate people.</a:t>
            </a:r>
          </a:p>
          <a:p>
            <a:r>
              <a:rPr lang="en-US" sz="3200" dirty="0" smtClean="0"/>
              <a:t>Document all actions and findings from the investigative work. </a:t>
            </a:r>
          </a:p>
          <a:p>
            <a:r>
              <a:rPr lang="en-US" sz="3200" dirty="0" smtClean="0"/>
              <a:t>Create an image of the compromised system using the </a:t>
            </a:r>
            <a:r>
              <a:rPr lang="en-US" sz="3200" dirty="0" err="1" smtClean="0"/>
              <a:t>dd</a:t>
            </a:r>
            <a:r>
              <a:rPr lang="en-US" sz="3200" dirty="0" smtClean="0"/>
              <a:t> command.</a:t>
            </a:r>
          </a:p>
          <a:p>
            <a:pPr>
              <a:buFont typeface="Wingdings" pitchFamily="2" charset="2"/>
              <a:buNone/>
            </a:pPr>
            <a:r>
              <a:rPr lang="en-US" sz="3200" dirty="0"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39750" y="304800"/>
            <a:ext cx="8299450" cy="1305636"/>
          </a:xfrm>
        </p:spPr>
        <p:txBody>
          <a:bodyPr/>
          <a:lstStyle/>
          <a:p>
            <a:r>
              <a:rPr lang="en-US" sz="4000" dirty="0" smtClean="0">
                <a:solidFill>
                  <a:schemeClr val="tx2"/>
                </a:solidFill>
              </a:rPr>
              <a:t>Responding to a Suspected Compromise </a:t>
            </a:r>
            <a:r>
              <a:rPr lang="en-US" sz="3200" dirty="0" smtClean="0">
                <a:solidFill>
                  <a:schemeClr val="tx2"/>
                </a:solidFill>
              </a:rPr>
              <a:t>(Continued)</a:t>
            </a:r>
          </a:p>
        </p:txBody>
      </p:sp>
      <p:sp>
        <p:nvSpPr>
          <p:cNvPr id="9219" name="Content Placeholder 2"/>
          <p:cNvSpPr>
            <a:spLocks noGrp="1"/>
          </p:cNvSpPr>
          <p:nvPr>
            <p:ph idx="1"/>
          </p:nvPr>
        </p:nvSpPr>
        <p:spPr>
          <a:xfrm>
            <a:off x="539750" y="2019869"/>
            <a:ext cx="8299450" cy="4155506"/>
          </a:xfrm>
        </p:spPr>
        <p:txBody>
          <a:bodyPr/>
          <a:lstStyle/>
          <a:p>
            <a:r>
              <a:rPr lang="en-US" sz="3200" dirty="0" smtClean="0"/>
              <a:t>Disconnect from the network, if feasible.</a:t>
            </a:r>
          </a:p>
          <a:p>
            <a:r>
              <a:rPr lang="en-US" sz="3200" dirty="0" smtClean="0"/>
              <a:t>Perform forensic analysis of all evidence.</a:t>
            </a:r>
          </a:p>
          <a:p>
            <a:r>
              <a:rPr lang="en-US" sz="3200" dirty="0" smtClean="0"/>
              <a:t>Restore the computer system back to its original state by using recent backups.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539750" y="304800"/>
            <a:ext cx="8299450" cy="476250"/>
          </a:xfrm>
        </p:spPr>
        <p:txBody>
          <a:bodyPr/>
          <a:lstStyle/>
          <a:p>
            <a:r>
              <a:rPr lang="en-US" sz="4000" smtClean="0">
                <a:solidFill>
                  <a:schemeClr val="tx2"/>
                </a:solidFill>
              </a:rPr>
              <a:t>Best Practices for a Backup Plan</a:t>
            </a:r>
          </a:p>
        </p:txBody>
      </p:sp>
      <p:sp>
        <p:nvSpPr>
          <p:cNvPr id="10243" name="Content Placeholder 2"/>
          <p:cNvSpPr>
            <a:spLocks noGrp="1"/>
          </p:cNvSpPr>
          <p:nvPr>
            <p:ph idx="1"/>
          </p:nvPr>
        </p:nvSpPr>
        <p:spPr>
          <a:xfrm>
            <a:off x="539750" y="1187354"/>
            <a:ext cx="8299450" cy="4533995"/>
          </a:xfrm>
        </p:spPr>
        <p:txBody>
          <a:bodyPr/>
          <a:lstStyle/>
          <a:p>
            <a:r>
              <a:rPr lang="en-US" sz="3200" dirty="0" smtClean="0"/>
              <a:t>Create a backup policy and perform full system backups.</a:t>
            </a:r>
          </a:p>
          <a:p>
            <a:r>
              <a:rPr lang="en-US" sz="3200" dirty="0" smtClean="0"/>
              <a:t>Verify backups.</a:t>
            </a:r>
          </a:p>
          <a:p>
            <a:r>
              <a:rPr lang="en-US" sz="3200" dirty="0" smtClean="0"/>
              <a:t>Periodically perform test restores.</a:t>
            </a:r>
          </a:p>
          <a:p>
            <a:r>
              <a:rPr lang="en-US" sz="3200" dirty="0" smtClean="0"/>
              <a:t>Encrypt confidential data when stored in other media.</a:t>
            </a:r>
          </a:p>
          <a:p>
            <a:r>
              <a:rPr lang="en-US" sz="3200" dirty="0" smtClean="0"/>
              <a:t>Use encryption when backups are performed across a network.</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PROCESS</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Lst>
</file>

<file path=ppt/theme/theme1.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69862757D4DE44893AB3F20D4900D1" ma:contentTypeVersion="0" ma:contentTypeDescription="Create a new document." ma:contentTypeScope="" ma:versionID="de924425f64a35fd3e6bdf165bb16c0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179457-D557-43E5-8F5D-F70BD37A9867}">
  <ds:schemaRefs>
    <ds:schemaRef ds:uri="http://schemas.microsoft.com/office/2006/metadata/longProperties"/>
  </ds:schemaRefs>
</ds:datastoreItem>
</file>

<file path=customXml/itemProps2.xml><?xml version="1.0" encoding="utf-8"?>
<ds:datastoreItem xmlns:ds="http://schemas.openxmlformats.org/officeDocument/2006/customXml" ds:itemID="{1EB8639A-8193-41A3-B88D-30381B1E59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BA9C71D8-37AE-43F1-8CE7-531C0D388A6B}">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purl.org/dc/terms/"/>
    <ds:schemaRef ds:uri="http://purl.org/dc/dcmitype/"/>
    <ds:schemaRef ds:uri="http://www.w3.org/XML/1998/namespace"/>
  </ds:schemaRefs>
</ds:datastoreItem>
</file>

<file path=customXml/itemProps4.xml><?xml version="1.0" encoding="utf-8"?>
<ds:datastoreItem xmlns:ds="http://schemas.openxmlformats.org/officeDocument/2006/customXml" ds:itemID="{4CA79F13-E1AA-4D61-B102-462BE46595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22551</TotalTime>
  <Words>730</Words>
  <Application>Microsoft Office PowerPoint</Application>
  <PresentationFormat>On-screen Show (4:3)</PresentationFormat>
  <Paragraphs>98</Paragraphs>
  <Slides>19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ＭＳ Ｐゴシック</vt:lpstr>
      <vt:lpstr>Arial</vt:lpstr>
      <vt:lpstr>Lucida Sans Unicode</vt:lpstr>
      <vt:lpstr>Times</vt:lpstr>
      <vt:lpstr>Times New Roman</vt:lpstr>
      <vt:lpstr>Wingdings</vt:lpstr>
      <vt:lpstr>Blank Presentation</vt:lpstr>
      <vt:lpstr>PowerPoint Presentation</vt:lpstr>
      <vt:lpstr>Learning Objective and Key Concepts</vt:lpstr>
      <vt:lpstr> DISCOVER: CONCEPTS</vt:lpstr>
      <vt:lpstr>Incident Response Plan</vt:lpstr>
      <vt:lpstr>Components of an Incident Response Plan</vt:lpstr>
      <vt:lpstr>Responding to a Suspected Compromise</vt:lpstr>
      <vt:lpstr>Responding to a Suspected Compromise (Continued)</vt:lpstr>
      <vt:lpstr>Best Practices for a Backup Plan</vt:lpstr>
      <vt:lpstr> DISCOVER: PROCESS</vt:lpstr>
      <vt:lpstr>Creating an Initial Incident Response Plan</vt:lpstr>
      <vt:lpstr> DISCOVER: ROLES</vt:lpstr>
      <vt:lpstr>Linux System Administrator</vt:lpstr>
      <vt:lpstr>Linux System Administrator (Continued)</vt:lpstr>
      <vt:lpstr> DISCOVER: CONTEXTS</vt:lpstr>
      <vt:lpstr>Apache Software Foundation (ASF) Incident of April 9, 2010</vt:lpstr>
      <vt:lpstr> DISCOVER: RATIONALE</vt:lpstr>
      <vt:lpstr>Advantages of Using a Live Compact Disc (CD)</vt:lpstr>
      <vt:lpstr>Summary</vt:lpstr>
      <vt:lpstr>Virtual Lab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dc:title>
  <dc:creator>Alamofire13</dc:creator>
  <cp:lastModifiedBy>Kimberly Lindros</cp:lastModifiedBy>
  <cp:revision>3143</cp:revision>
  <cp:lastPrinted>2008-07-07T18:08:55Z</cp:lastPrinted>
  <dcterms:created xsi:type="dcterms:W3CDTF">2010-11-29T20:23:43Z</dcterms:created>
  <dcterms:modified xsi:type="dcterms:W3CDTF">2014-08-26T01:39:49Z</dcterms:modified>
</cp:coreProperties>
</file>