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4630400" cy="8229600"/>
  <p:notesSz cx="6858000" cy="9144000"/>
  <p:defaultTextStyle>
    <a:lvl1pPr defTabSz="1306219">
      <a:defRPr sz="2600">
        <a:latin typeface="Tahoma"/>
        <a:ea typeface="Tahoma"/>
        <a:cs typeface="Tahoma"/>
        <a:sym typeface="Tahoma"/>
      </a:defRPr>
    </a:lvl1pPr>
    <a:lvl2pPr indent="653109" defTabSz="1306219">
      <a:defRPr sz="2600">
        <a:latin typeface="Tahoma"/>
        <a:ea typeface="Tahoma"/>
        <a:cs typeface="Tahoma"/>
        <a:sym typeface="Tahoma"/>
      </a:defRPr>
    </a:lvl2pPr>
    <a:lvl3pPr indent="1306219" defTabSz="1306219">
      <a:defRPr sz="2600">
        <a:latin typeface="Tahoma"/>
        <a:ea typeface="Tahoma"/>
        <a:cs typeface="Tahoma"/>
        <a:sym typeface="Tahoma"/>
      </a:defRPr>
    </a:lvl3pPr>
    <a:lvl4pPr indent="1959330" defTabSz="1306219">
      <a:defRPr sz="2600">
        <a:latin typeface="Tahoma"/>
        <a:ea typeface="Tahoma"/>
        <a:cs typeface="Tahoma"/>
        <a:sym typeface="Tahoma"/>
      </a:defRPr>
    </a:lvl4pPr>
    <a:lvl5pPr indent="2612440" defTabSz="1306219">
      <a:defRPr sz="2600">
        <a:latin typeface="Tahoma"/>
        <a:ea typeface="Tahoma"/>
        <a:cs typeface="Tahoma"/>
        <a:sym typeface="Tahoma"/>
      </a:defRPr>
    </a:lvl5pPr>
    <a:lvl6pPr indent="3265551" defTabSz="1306219">
      <a:defRPr sz="2600">
        <a:latin typeface="Tahoma"/>
        <a:ea typeface="Tahoma"/>
        <a:cs typeface="Tahoma"/>
        <a:sym typeface="Tahoma"/>
      </a:defRPr>
    </a:lvl6pPr>
    <a:lvl7pPr indent="3918660" defTabSz="1306219">
      <a:defRPr sz="2600">
        <a:latin typeface="Tahoma"/>
        <a:ea typeface="Tahoma"/>
        <a:cs typeface="Tahoma"/>
        <a:sym typeface="Tahoma"/>
      </a:defRPr>
    </a:lvl7pPr>
    <a:lvl8pPr indent="4571770" defTabSz="1306219">
      <a:defRPr sz="2600">
        <a:latin typeface="Tahoma"/>
        <a:ea typeface="Tahoma"/>
        <a:cs typeface="Tahoma"/>
        <a:sym typeface="Tahoma"/>
      </a:defRPr>
    </a:lvl8pPr>
    <a:lvl9pPr indent="5224881" defTabSz="1306219">
      <a:defRPr sz="2600">
        <a:latin typeface="Tahoma"/>
        <a:ea typeface="Tahoma"/>
        <a:cs typeface="Tahoma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73" d="100"/>
          <a:sy n="73" d="100"/>
        </p:scale>
        <p:origin x="4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993407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67604CDB-017F-46C8-BD2F-FBBBAD556EDF}" type="slidenum">
              <a:rPr lang="en-US" smtClean="0">
                <a:latin typeface="Arial" charset="0"/>
              </a:rPr>
              <a:pPr defTabSz="931863"/>
              <a:t>3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550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C089A984-5564-458A-BDCE-41991E91380C}" type="slidenum">
              <a:rPr lang="en-US" smtClean="0">
                <a:latin typeface="Arial" charset="0"/>
              </a:rPr>
              <a:pPr defTabSz="931863"/>
              <a:t>4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203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From OSSTMM 3.0 Lite, 2008.</a:t>
            </a:r>
            <a:endParaRPr lang="en-US" dirty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22DE3C20-DF1A-4D8E-92CC-35E96C1233C5}" type="datetime1">
              <a:rPr lang="en-US" smtClean="0"/>
              <a:pPr defTabSz="931863"/>
              <a:t>9/22/2023</a:t>
            </a:fld>
            <a:endParaRPr lang="en-US" dirty="0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endParaRPr lang="en-US" dirty="0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4D59CDEB-9B33-4905-8D6E-2C572884DEC0}" type="slidenum">
              <a:rPr lang="en-US" smtClean="0"/>
              <a:pPr defTabSz="931863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5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Framework selection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22DE3C20-DF1A-4D8E-92CC-35E96C1233C5}" type="datetime1">
              <a:rPr lang="en-US" smtClean="0"/>
              <a:pPr defTabSz="931863"/>
              <a:t>9/22/2023</a:t>
            </a:fld>
            <a:endParaRPr lang="en-US" dirty="0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endParaRPr lang="en-US" dirty="0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4D59CDEB-9B33-4905-8D6E-2C572884DEC0}" type="slidenum">
              <a:rPr lang="en-US" smtClean="0"/>
              <a:pPr defTabSz="931863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1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400" y="3296653"/>
            <a:ext cx="10668000" cy="493294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343400" y="3641036"/>
            <a:ext cx="10073641" cy="253116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 b="0"/>
            </a:pPr>
            <a:r>
              <a:rPr sz="4800" b="1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20574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653109" algn="ctr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1306219" algn="ctr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959330" algn="ctr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2612440" algn="ctr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74CB86-E108-7C58-D2BE-4D7C17305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065928" cy="126469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6461761" cy="6309361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4000"/>
            </a:lvl1pPr>
            <a:lvl2pPr marL="1133338" indent="-480228">
              <a:spcBef>
                <a:spcPts val="900"/>
              </a:spcBef>
              <a:defRPr sz="4000"/>
            </a:lvl2pPr>
            <a:lvl3pPr marL="1756641" indent="-450420">
              <a:spcBef>
                <a:spcPts val="900"/>
              </a:spcBef>
              <a:defRPr sz="4000"/>
            </a:lvl3pPr>
            <a:lvl4pPr marL="2461723" indent="-502392">
              <a:spcBef>
                <a:spcPts val="900"/>
              </a:spcBef>
              <a:defRPr sz="4000"/>
            </a:lvl4pPr>
            <a:lvl5pPr marL="3114833" indent="-502392">
              <a:spcBef>
                <a:spcPts val="900"/>
              </a:spcBef>
              <a:defRPr sz="4000"/>
            </a:lvl5pPr>
          </a:lstStyle>
          <a:p>
            <a:pPr lvl="0">
              <a:defRPr sz="1800" b="0"/>
            </a:pPr>
            <a:r>
              <a:rPr sz="4000" b="1"/>
              <a:t>Body Level One</a:t>
            </a:r>
          </a:p>
          <a:p>
            <a:pPr lvl="1">
              <a:defRPr sz="1800" b="0"/>
            </a:pPr>
            <a:r>
              <a:rPr sz="4000" b="1"/>
              <a:t>Body Level Two</a:t>
            </a:r>
          </a:p>
          <a:p>
            <a:pPr lvl="2">
              <a:defRPr sz="1800" b="0"/>
            </a:pPr>
            <a:r>
              <a:rPr sz="4000" b="1"/>
              <a:t>Body Level Three</a:t>
            </a:r>
          </a:p>
          <a:p>
            <a:pPr lvl="3">
              <a:defRPr sz="1800" b="0"/>
            </a:pPr>
            <a:r>
              <a:rPr sz="4000" b="1"/>
              <a:t>Body Level Four</a:t>
            </a:r>
          </a:p>
          <a:p>
            <a:pPr lvl="4">
              <a:defRPr sz="1800" b="0"/>
            </a:pPr>
            <a:r>
              <a:rPr sz="4000" b="1"/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0607040" y="0"/>
            <a:ext cx="3291841" cy="7680963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731519" y="329566"/>
            <a:ext cx="9631682" cy="7900035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0" y="0"/>
            <a:ext cx="13167361" cy="181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 anchor="ctr">
            <a:normAutofit/>
          </a:bodyPr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13167362" cy="630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>
            <a:normAutofit/>
          </a:bodyPr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3258800" y="7608028"/>
            <a:ext cx="716281" cy="397323"/>
          </a:xfrm>
          <a:prstGeom prst="rect">
            <a:avLst/>
          </a:prstGeom>
          <a:ln w="12700">
            <a:miter lim="400000"/>
          </a:ln>
        </p:spPr>
        <p:txBody>
          <a:bodyPr lIns="65311" tIns="65311" rIns="65311" bIns="65311" anchor="ctr">
            <a:spAutoFit/>
          </a:bodyPr>
          <a:lstStyle>
            <a:lvl1pPr algn="r">
              <a:defRPr sz="17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3B1C2F-92F3-E84E-654E-EA25813D3AF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65960" cy="8109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7" r:id="rId6"/>
    <p:sldLayoutId id="2147483658" r:id="rId7"/>
  </p:sldLayoutIdLst>
  <p:transition spd="med"/>
  <p:txStyles>
    <p:titleStyle>
      <a:lvl1pPr algn="ctr" defTabSz="1306219">
        <a:defRPr sz="4000" b="1">
          <a:latin typeface="Tahoma"/>
          <a:ea typeface="Tahoma"/>
          <a:cs typeface="Tahoma"/>
          <a:sym typeface="Tahoma"/>
        </a:defRPr>
      </a:lvl1pPr>
      <a:lvl2pPr algn="ctr" defTabSz="1306219">
        <a:defRPr sz="4000" b="1">
          <a:latin typeface="Tahoma"/>
          <a:ea typeface="Tahoma"/>
          <a:cs typeface="Tahoma"/>
          <a:sym typeface="Tahoma"/>
        </a:defRPr>
      </a:lvl2pPr>
      <a:lvl3pPr algn="ctr" defTabSz="1306219">
        <a:defRPr sz="4000" b="1">
          <a:latin typeface="Tahoma"/>
          <a:ea typeface="Tahoma"/>
          <a:cs typeface="Tahoma"/>
          <a:sym typeface="Tahoma"/>
        </a:defRPr>
      </a:lvl3pPr>
      <a:lvl4pPr algn="ctr" defTabSz="1306219">
        <a:defRPr sz="4000" b="1">
          <a:latin typeface="Tahoma"/>
          <a:ea typeface="Tahoma"/>
          <a:cs typeface="Tahoma"/>
          <a:sym typeface="Tahoma"/>
        </a:defRPr>
      </a:lvl4pPr>
      <a:lvl5pPr algn="ctr" defTabSz="1306219">
        <a:defRPr sz="4000" b="1">
          <a:latin typeface="Tahoma"/>
          <a:ea typeface="Tahoma"/>
          <a:cs typeface="Tahoma"/>
          <a:sym typeface="Tahoma"/>
        </a:defRPr>
      </a:lvl5pPr>
      <a:lvl6pPr algn="ctr" defTabSz="1306219">
        <a:defRPr sz="4000" b="1">
          <a:latin typeface="Tahoma"/>
          <a:ea typeface="Tahoma"/>
          <a:cs typeface="Tahoma"/>
          <a:sym typeface="Tahoma"/>
        </a:defRPr>
      </a:lvl6pPr>
      <a:lvl7pPr algn="ctr" defTabSz="1306219">
        <a:defRPr sz="4000" b="1">
          <a:latin typeface="Tahoma"/>
          <a:ea typeface="Tahoma"/>
          <a:cs typeface="Tahoma"/>
          <a:sym typeface="Tahoma"/>
        </a:defRPr>
      </a:lvl7pPr>
      <a:lvl8pPr algn="ctr" defTabSz="1306219">
        <a:defRPr sz="4000" b="1">
          <a:latin typeface="Tahoma"/>
          <a:ea typeface="Tahoma"/>
          <a:cs typeface="Tahoma"/>
          <a:sym typeface="Tahoma"/>
        </a:defRPr>
      </a:lvl8pPr>
      <a:lvl9pPr algn="ctr" defTabSz="1306219">
        <a:defRPr sz="4000" b="1">
          <a:latin typeface="Tahoma"/>
          <a:ea typeface="Tahoma"/>
          <a:cs typeface="Tahoma"/>
          <a:sym typeface="Tahoma"/>
        </a:defRPr>
      </a:lvl9pPr>
    </p:titleStyle>
    <p:bodyStyle>
      <a:lvl1pPr marL="489832" indent="-489832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1pPr>
      <a:lvl2pPr marL="1119617" indent="-466507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2pPr>
      <a:lvl3pPr marL="1679426" indent="-373205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3pPr>
      <a:lvl4pPr marL="2332536" indent="-373205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4pPr>
      <a:lvl5pPr marL="2985646" indent="-373205" defTabSz="1306219">
        <a:spcBef>
          <a:spcPts val="700"/>
        </a:spcBef>
        <a:buSzPct val="100000"/>
        <a:buFont typeface="Arial"/>
        <a:buChar char="»"/>
        <a:defRPr sz="3200" b="1">
          <a:latin typeface="Tahoma"/>
          <a:ea typeface="Tahoma"/>
          <a:cs typeface="Tahoma"/>
          <a:sym typeface="Tahoma"/>
        </a:defRPr>
      </a:lvl5pPr>
      <a:lvl6pPr marL="362588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6pPr>
      <a:lvl7pPr marL="427899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7pPr>
      <a:lvl8pPr marL="493210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8pPr>
      <a:lvl9pPr marL="558521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9pPr>
    </p:bodyStyle>
    <p:otherStyle>
      <a:lvl1pPr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65310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130621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195933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261244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326555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391866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457177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522488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343400" y="3809998"/>
            <a:ext cx="10073641" cy="21932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/>
            </a:pPr>
            <a:r>
              <a:rPr lang="en-US" sz="5400" dirty="0">
                <a:solidFill>
                  <a:schemeClr val="tx1"/>
                </a:solidFill>
              </a:rPr>
              <a:t>Open Source Platform and Network Administration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118872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</a:rPr>
              <a:t>Lesson </a:t>
            </a:r>
            <a:r>
              <a:rPr lang="vi-VN" sz="3200" b="1" dirty="0">
                <a:solidFill>
                  <a:srgbClr val="FFFFFF"/>
                </a:solidFill>
              </a:rPr>
              <a:t>2</a:t>
            </a:r>
            <a:endParaRPr sz="3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3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Learning Objective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476500" y="1554479"/>
            <a:ext cx="9959340" cy="5033010"/>
          </a:xfrm>
        </p:spPr>
        <p:txBody>
          <a:bodyPr/>
          <a:lstStyle/>
          <a:p>
            <a:r>
              <a:rPr lang="en-US" sz="3840" dirty="0"/>
              <a:t>Identify threats to the Linux operating system and other open source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8793651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Key Concepts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476500" y="1554480"/>
            <a:ext cx="9959340" cy="5733424"/>
          </a:xfrm>
        </p:spPr>
        <p:txBody>
          <a:bodyPr>
            <a:normAutofit lnSpcReduction="10000"/>
          </a:bodyPr>
          <a:lstStyle/>
          <a:p>
            <a:r>
              <a:rPr lang="en-US" sz="3360" dirty="0"/>
              <a:t>Open source software security considerations</a:t>
            </a:r>
          </a:p>
          <a:p>
            <a:r>
              <a:rPr lang="en-US" sz="3360" dirty="0"/>
              <a:t>Impact of laws and regulations on a security policy</a:t>
            </a:r>
          </a:p>
          <a:p>
            <a:r>
              <a:rPr lang="en-US" sz="3360" dirty="0"/>
              <a:t>Threats to the seven domains of an information technology (IT) infrastructure</a:t>
            </a:r>
          </a:p>
          <a:p>
            <a:r>
              <a:rPr lang="en-US" sz="3360" dirty="0"/>
              <a:t>Standard methodologies for testing vulnerabilities on Linux and open source applications</a:t>
            </a:r>
          </a:p>
          <a:p>
            <a:r>
              <a:rPr lang="en-US" sz="3360" dirty="0"/>
              <a:t>Linux in the emerging virtual machine (VM) market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06276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204F91"/>
                </a:solidFill>
              </a:rPr>
              <a:t>C-I-A Triad the Parkerian Hexad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685" y="1554480"/>
            <a:ext cx="5964970" cy="5577840"/>
          </a:xfrm>
        </p:spPr>
      </p:pic>
    </p:spTree>
    <p:extLst>
      <p:ext uri="{BB962C8B-B14F-4D97-AF65-F5344CB8AC3E}">
        <p14:creationId xmlns:p14="http://schemas.microsoft.com/office/powerpoint/2010/main" val="4762758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OSSTMM Test Methodologies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408" y="1232899"/>
            <a:ext cx="7198250" cy="615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9724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Defining the Security Framework</a:t>
            </a:r>
          </a:p>
        </p:txBody>
      </p:sp>
      <p:grpSp>
        <p:nvGrpSpPr>
          <p:cNvPr id="11267" name="Group 6"/>
          <p:cNvGrpSpPr>
            <a:grpSpLocks/>
          </p:cNvGrpSpPr>
          <p:nvPr/>
        </p:nvGrpSpPr>
        <p:grpSpPr bwMode="auto">
          <a:xfrm>
            <a:off x="2468880" y="1468756"/>
            <a:ext cx="9839326" cy="5663564"/>
            <a:chOff x="533439" y="1223325"/>
            <a:chExt cx="8199040" cy="4720934"/>
          </a:xfrm>
        </p:grpSpPr>
        <p:sp>
          <p:nvSpPr>
            <p:cNvPr id="8" name="Freeform 7"/>
            <p:cNvSpPr/>
            <p:nvPr/>
          </p:nvSpPr>
          <p:spPr>
            <a:xfrm>
              <a:off x="533439" y="1223325"/>
              <a:ext cx="3774892" cy="605003"/>
            </a:xfrm>
            <a:custGeom>
              <a:avLst/>
              <a:gdLst>
                <a:gd name="connsiteX0" fmla="*/ 0 w 3774355"/>
                <a:gd name="connsiteY0" fmla="*/ 0 h 604800"/>
                <a:gd name="connsiteX1" fmla="*/ 3774355 w 3774355"/>
                <a:gd name="connsiteY1" fmla="*/ 0 h 604800"/>
                <a:gd name="connsiteX2" fmla="*/ 3774355 w 3774355"/>
                <a:gd name="connsiteY2" fmla="*/ 604800 h 604800"/>
                <a:gd name="connsiteX3" fmla="*/ 0 w 3774355"/>
                <a:gd name="connsiteY3" fmla="*/ 604800 h 604800"/>
                <a:gd name="connsiteX4" fmla="*/ 0 w 3774355"/>
                <a:gd name="connsiteY4" fmla="*/ 0 h 6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4355" h="604800">
                  <a:moveTo>
                    <a:pt x="0" y="0"/>
                  </a:moveTo>
                  <a:lnTo>
                    <a:pt x="3774355" y="0"/>
                  </a:lnTo>
                  <a:lnTo>
                    <a:pt x="3774355" y="604800"/>
                  </a:lnTo>
                  <a:lnTo>
                    <a:pt x="0" y="604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2154" tIns="92659" rIns="162154" bIns="92659" spcCol="1270" anchor="ctr"/>
            <a:lstStyle/>
            <a:p>
              <a:pPr algn="ctr" defTabSz="101346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280" b="1" dirty="0">
                  <a:latin typeface="+mj-lt"/>
                </a:rPr>
                <a:t>Frameworks to Choose From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803301" y="1828328"/>
              <a:ext cx="3235168" cy="4115931"/>
            </a:xfrm>
            <a:custGeom>
              <a:avLst/>
              <a:gdLst>
                <a:gd name="connsiteX0" fmla="*/ 0 w 3235981"/>
                <a:gd name="connsiteY0" fmla="*/ 0 h 4035150"/>
                <a:gd name="connsiteX1" fmla="*/ 3235981 w 3235981"/>
                <a:gd name="connsiteY1" fmla="*/ 0 h 4035150"/>
                <a:gd name="connsiteX2" fmla="*/ 3235981 w 3235981"/>
                <a:gd name="connsiteY2" fmla="*/ 4035150 h 4035150"/>
                <a:gd name="connsiteX3" fmla="*/ 0 w 3235981"/>
                <a:gd name="connsiteY3" fmla="*/ 4035150 h 4035150"/>
                <a:gd name="connsiteX4" fmla="*/ 0 w 3235981"/>
                <a:gd name="connsiteY4" fmla="*/ 0 h 40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5981" h="4035150">
                  <a:moveTo>
                    <a:pt x="0" y="0"/>
                  </a:moveTo>
                  <a:lnTo>
                    <a:pt x="3235981" y="0"/>
                  </a:lnTo>
                  <a:lnTo>
                    <a:pt x="3235981" y="4035150"/>
                  </a:lnTo>
                  <a:lnTo>
                    <a:pt x="0" y="40351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21615" tIns="121615" rIns="162154" bIns="182423" spcCol="1270"/>
            <a:lstStyle/>
            <a:p>
              <a:pPr marL="205740" lvl="1" indent="-205740" defTabSz="101346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§"/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National Institute of Standards and Technology (NIST)</a:t>
              </a:r>
              <a:endParaRPr lang="en-US" sz="2400" dirty="0"/>
            </a:p>
            <a:p>
              <a:pPr marL="205740" lvl="1" indent="-205740" defTabSz="101346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§"/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Certified Information Systems Security Professional (CISSP) 10 Domains</a:t>
              </a:r>
              <a:endParaRPr lang="en-US" sz="2400" dirty="0"/>
            </a:p>
            <a:p>
              <a:pPr marL="205740" lvl="1" indent="-205740" defTabSz="101346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§"/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International Organization for Standardization (ISO) 17799 and ISO 27001</a:t>
              </a:r>
              <a:endParaRPr lang="en-US" sz="2400" dirty="0"/>
            </a:p>
            <a:p>
              <a:pPr marL="205740" lvl="1" indent="-205740" defTabSz="101346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§"/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Open Source Security Testing Methodology Manual (OSSTMM)</a:t>
              </a:r>
              <a:endParaRPr lang="en-US" sz="24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957587" y="1223325"/>
              <a:ext cx="3774892" cy="605003"/>
            </a:xfrm>
            <a:custGeom>
              <a:avLst/>
              <a:gdLst>
                <a:gd name="connsiteX0" fmla="*/ 0 w 3774355"/>
                <a:gd name="connsiteY0" fmla="*/ 0 h 604800"/>
                <a:gd name="connsiteX1" fmla="*/ 3774355 w 3774355"/>
                <a:gd name="connsiteY1" fmla="*/ 0 h 604800"/>
                <a:gd name="connsiteX2" fmla="*/ 3774355 w 3774355"/>
                <a:gd name="connsiteY2" fmla="*/ 604800 h 604800"/>
                <a:gd name="connsiteX3" fmla="*/ 0 w 3774355"/>
                <a:gd name="connsiteY3" fmla="*/ 604800 h 604800"/>
                <a:gd name="connsiteX4" fmla="*/ 0 w 3774355"/>
                <a:gd name="connsiteY4" fmla="*/ 0 h 6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4355" h="604800">
                  <a:moveTo>
                    <a:pt x="0" y="0"/>
                  </a:moveTo>
                  <a:lnTo>
                    <a:pt x="3774355" y="0"/>
                  </a:lnTo>
                  <a:lnTo>
                    <a:pt x="3774355" y="604800"/>
                  </a:lnTo>
                  <a:lnTo>
                    <a:pt x="0" y="604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2154" tIns="92659" rIns="162154" bIns="92659" spcCol="1270" anchor="ctr"/>
            <a:lstStyle/>
            <a:p>
              <a:pPr algn="ctr" defTabSz="101346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280" b="1" dirty="0">
                  <a:latin typeface="+mj-lt"/>
                </a:rPr>
                <a:t>Key Questions to Consider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303645" y="1828328"/>
              <a:ext cx="3082775" cy="4115931"/>
            </a:xfrm>
            <a:custGeom>
              <a:avLst/>
              <a:gdLst>
                <a:gd name="connsiteX0" fmla="*/ 0 w 3083573"/>
                <a:gd name="connsiteY0" fmla="*/ 0 h 4035150"/>
                <a:gd name="connsiteX1" fmla="*/ 3083573 w 3083573"/>
                <a:gd name="connsiteY1" fmla="*/ 0 h 4035150"/>
                <a:gd name="connsiteX2" fmla="*/ 3083573 w 3083573"/>
                <a:gd name="connsiteY2" fmla="*/ 4035150 h 4035150"/>
                <a:gd name="connsiteX3" fmla="*/ 0 w 3083573"/>
                <a:gd name="connsiteY3" fmla="*/ 4035150 h 4035150"/>
                <a:gd name="connsiteX4" fmla="*/ 0 w 3083573"/>
                <a:gd name="connsiteY4" fmla="*/ 0 h 40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3573" h="4035150">
                  <a:moveTo>
                    <a:pt x="0" y="0"/>
                  </a:moveTo>
                  <a:lnTo>
                    <a:pt x="3083573" y="0"/>
                  </a:lnTo>
                  <a:lnTo>
                    <a:pt x="3083573" y="4035150"/>
                  </a:lnTo>
                  <a:lnTo>
                    <a:pt x="0" y="40351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21615" tIns="121615" rIns="162154" bIns="182423" spcCol="1270"/>
            <a:lstStyle/>
            <a:p>
              <a:pPr marL="205740" lvl="1" indent="-205740" defTabSz="101346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§"/>
                <a:defRPr/>
              </a:pPr>
              <a:r>
                <a:rPr lang="en-US" sz="2400" dirty="0"/>
                <a:t>What are the critical assets and threat agents?</a:t>
              </a:r>
            </a:p>
            <a:p>
              <a:pPr marL="205740" lvl="1" indent="-205740" defTabSz="101346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§"/>
                <a:defRPr/>
              </a:pPr>
              <a:r>
                <a:rPr lang="en-US" sz="2400" dirty="0"/>
                <a:t>Who would a system compromise impact?</a:t>
              </a:r>
            </a:p>
            <a:p>
              <a:pPr marL="205740" lvl="1" indent="-205740" defTabSz="101346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§"/>
                <a:defRPr/>
              </a:pPr>
              <a:r>
                <a:rPr lang="en-US" sz="2400" dirty="0"/>
                <a:t>Where are the critical assets located?</a:t>
              </a:r>
            </a:p>
            <a:p>
              <a:pPr marL="205740" lvl="1" indent="-205740" defTabSz="101346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§"/>
                <a:defRPr/>
              </a:pPr>
              <a:r>
                <a:rPr lang="en-US" sz="2400" dirty="0"/>
                <a:t>When have past security breaches in the industry occurred?</a:t>
              </a:r>
            </a:p>
            <a:p>
              <a:pPr marL="205740" lvl="1" indent="-205740" defTabSz="101346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§"/>
                <a:defRPr/>
              </a:pPr>
              <a:r>
                <a:rPr lang="en-US" sz="2400" dirty="0"/>
                <a:t>How does legislation and regulations mandate policy?</a:t>
              </a:r>
            </a:p>
          </p:txBody>
        </p:sp>
      </p:grpSp>
      <p:sp>
        <p:nvSpPr>
          <p:cNvPr id="6" name="Right Arrow 20"/>
          <p:cNvSpPr>
            <a:spLocks noChangeArrowheads="1"/>
          </p:cNvSpPr>
          <p:nvPr/>
        </p:nvSpPr>
        <p:spPr bwMode="auto">
          <a:xfrm>
            <a:off x="6547486" y="3657601"/>
            <a:ext cx="1864994" cy="203073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3120" b="1" dirty="0">
                <a:solidFill>
                  <a:schemeClr val="bg1"/>
                </a:solidFill>
                <a:latin typeface="+mj-lt"/>
              </a:rPr>
              <a:t>Framework </a:t>
            </a:r>
          </a:p>
          <a:p>
            <a:pPr>
              <a:defRPr/>
            </a:pPr>
            <a:r>
              <a:rPr lang="en-US" sz="3120" b="1" dirty="0">
                <a:solidFill>
                  <a:schemeClr val="bg1"/>
                </a:solidFill>
                <a:latin typeface="+mj-lt"/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17307978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204F91"/>
                </a:solidFill>
              </a:rPr>
              <a:t>Responsibilities of a Linux System Administrator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476500" y="2112673"/>
            <a:ext cx="9959340" cy="5297777"/>
          </a:xfrm>
        </p:spPr>
        <p:txBody>
          <a:bodyPr/>
          <a:lstStyle/>
          <a:p>
            <a:pPr marL="280036" lvl="1" indent="-280036">
              <a:buSzTx/>
              <a:buFont typeface="Wingdings" pitchFamily="2" charset="2"/>
              <a:buChar char="§"/>
            </a:pPr>
            <a:r>
              <a:rPr lang="en-US" sz="3840" dirty="0"/>
              <a:t>System availability and performance</a:t>
            </a:r>
          </a:p>
          <a:p>
            <a:pPr marL="280036" lvl="1" indent="-280036">
              <a:buSzTx/>
              <a:buFont typeface="Wingdings" pitchFamily="2" charset="2"/>
              <a:buChar char="§"/>
            </a:pPr>
            <a:r>
              <a:rPr lang="en-US" sz="3840" dirty="0"/>
              <a:t>User access and denial</a:t>
            </a:r>
          </a:p>
          <a:p>
            <a:pPr marL="280036" lvl="1" indent="-280036">
              <a:buSzTx/>
              <a:buFont typeface="Wingdings" pitchFamily="2" charset="2"/>
              <a:buChar char="§"/>
            </a:pPr>
            <a:r>
              <a:rPr lang="en-US" sz="3840" dirty="0"/>
              <a:t>Maintenance of the integrity of operating system, application, storage files, resources, and data transmission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7025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222</Words>
  <Application>Microsoft Office PowerPoint</Application>
  <PresentationFormat>Custom</PresentationFormat>
  <Paragraphs>39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Helvetica</vt:lpstr>
      <vt:lpstr>Helvetica Neue</vt:lpstr>
      <vt:lpstr>Tahoma</vt:lpstr>
      <vt:lpstr>Wingdings</vt:lpstr>
      <vt:lpstr>Default</vt:lpstr>
      <vt:lpstr>Open Source Platform and Network Administration</vt:lpstr>
      <vt:lpstr>PowerPoint Presentation</vt:lpstr>
      <vt:lpstr>Learning Objective</vt:lpstr>
      <vt:lpstr>Key Concepts</vt:lpstr>
      <vt:lpstr>C-I-A Triad the Parkerian Hexad</vt:lpstr>
      <vt:lpstr>OSSTMM Test Methodologies</vt:lpstr>
      <vt:lpstr>Defining the Security Framework</vt:lpstr>
      <vt:lpstr>Responsibilities of a Linux System Administrator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Reverse Engineering</dc:title>
  <cp:lastModifiedBy>Chi Nguyen Dinh</cp:lastModifiedBy>
  <cp:revision>13</cp:revision>
  <dcterms:modified xsi:type="dcterms:W3CDTF">2023-09-22T08:48:25Z</dcterms:modified>
</cp:coreProperties>
</file>