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p:normalViewPr>
  <p:slideViewPr>
    <p:cSldViewPr snapToGrid="0" snapToObjects="1">
      <p:cViewPr varScale="1">
        <p:scale>
          <a:sx n="74" d="100"/>
          <a:sy n="74"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54E88B39-BEEC-442A-A998-8FA3663C2A20}"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1DA6A41D-302C-41D2-84D6-90511754A3B1}" type="slidenum">
              <a:rPr lang="en-US" smtClean="0"/>
              <a:pPr>
                <a:defRPr/>
              </a:pPr>
              <a:t>5</a:t>
            </a:fld>
            <a:endParaRPr lang="en-US" dirty="0"/>
          </a:p>
        </p:txBody>
      </p:sp>
    </p:spTree>
    <p:extLst>
      <p:ext uri="{BB962C8B-B14F-4D97-AF65-F5344CB8AC3E}">
        <p14:creationId xmlns:p14="http://schemas.microsoft.com/office/powerpoint/2010/main" val="80962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381000" y="685800"/>
            <a:ext cx="6096000" cy="3429000"/>
          </a:xfrm>
          <a:ln/>
        </p:spPr>
      </p:sp>
      <p:sp>
        <p:nvSpPr>
          <p:cNvPr id="33795" name="Notes Placeholder 2"/>
          <p:cNvSpPr>
            <a:spLocks noGrp="1"/>
          </p:cNvSpPr>
          <p:nvPr>
            <p:ph type="body" idx="1"/>
          </p:nvPr>
        </p:nvSpPr>
        <p:spPr>
          <a:noFill/>
          <a:ln/>
        </p:spPr>
        <p:txBody>
          <a:bodyPr/>
          <a:lstStyle/>
          <a:p>
            <a:pPr>
              <a:spcBef>
                <a:spcPts val="450"/>
              </a:spcBef>
              <a:buClr>
                <a:srgbClr val="ED6E2E"/>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ea typeface="DejaVu Sans" charset="0"/>
              <a:cs typeface="DejaVu Sans" charset="0"/>
            </a:endParaRPr>
          </a:p>
        </p:txBody>
      </p:sp>
      <p:sp>
        <p:nvSpPr>
          <p:cNvPr id="33796" name="Date Placeholder 3"/>
          <p:cNvSpPr>
            <a:spLocks noGrp="1"/>
          </p:cNvSpPr>
          <p:nvPr>
            <p:ph type="dt" sz="quarter" idx="1"/>
          </p:nvPr>
        </p:nvSpPr>
        <p:spPr>
          <a:xfrm>
            <a:off x="3971925" y="0"/>
            <a:ext cx="3038475" cy="463550"/>
          </a:xfrm>
          <a:prstGeom prst="rect">
            <a:avLst/>
          </a:prstGeom>
          <a:noFill/>
        </p:spPr>
        <p:txBody>
          <a:bodyPr/>
          <a:lstStyle/>
          <a:p>
            <a:pPr defTabSz="931863"/>
            <a:fld id="{65E6E646-94E0-46DE-AE29-2AE838977EB4}" type="datetime1">
              <a:rPr lang="en-US" smtClean="0"/>
              <a:pPr defTabSz="931863"/>
              <a:t>9/22/2023</a:t>
            </a:fld>
            <a:endParaRPr lang="en-US" dirty="0"/>
          </a:p>
        </p:txBody>
      </p:sp>
      <p:sp>
        <p:nvSpPr>
          <p:cNvPr id="33797"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dirty="0"/>
          </a:p>
        </p:txBody>
      </p:sp>
      <p:sp>
        <p:nvSpPr>
          <p:cNvPr id="33798"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D90D16DC-3E23-4D96-ACDC-6F81AD008083}" type="slidenum">
              <a:rPr lang="en-US" smtClean="0"/>
              <a:pPr defTabSz="931863"/>
              <a:t>12</a:t>
            </a:fld>
            <a:endParaRPr lang="en-US" dirty="0"/>
          </a:p>
        </p:txBody>
      </p:sp>
    </p:spTree>
    <p:extLst>
      <p:ext uri="{BB962C8B-B14F-4D97-AF65-F5344CB8AC3E}">
        <p14:creationId xmlns:p14="http://schemas.microsoft.com/office/powerpoint/2010/main" val="1868509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a:solidFill>
                <a:schemeClr val="tx1"/>
              </a:solidFill>
              <a:effectLst/>
              <a:latin typeface="Times New Roman" pitchFamily="18" charset="0"/>
              <a:ea typeface="+mn-ea"/>
              <a:cs typeface="+mn-cs"/>
            </a:endParaRPr>
          </a:p>
          <a:p>
            <a:r>
              <a:rPr lang="en-US" sz="1200" i="1"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this lesson, you learned how to use file and folder permissions to secure the information stored in those locations. You reviewed the common filesystem hierarchy standard directory configuration, discussed how to control access with file and folder ownership and permissions, and were introduced to Linux encryption tools for files, directories, and filesystems. </a:t>
            </a:r>
          </a:p>
          <a:p>
            <a:r>
              <a:rPr lang="en-US"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This lab incorporates security hardening for file systems and user access to mounted file systems. In this lab, you will mount a file system that does not have execute permissions on the CentOS Linux Server. You also will mount a remote file system and set quotas for users of mounted file systems."</a:t>
            </a:r>
          </a:p>
          <a:p>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54E88B39-BEEC-442A-A998-8FA3663C2A20}"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1DA6A41D-302C-41D2-84D6-90511754A3B1}" type="slidenum">
              <a:rPr lang="en-US" smtClean="0"/>
              <a:pPr>
                <a:defRPr/>
              </a:pPr>
              <a:t>14</a:t>
            </a:fld>
            <a:endParaRPr lang="en-US" dirty="0"/>
          </a:p>
        </p:txBody>
      </p:sp>
    </p:spTree>
    <p:extLst>
      <p:ext uri="{BB962C8B-B14F-4D97-AF65-F5344CB8AC3E}">
        <p14:creationId xmlns:p14="http://schemas.microsoft.com/office/powerpoint/2010/main" val="204781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44677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36096545-0771-F4EA-D402-15106100769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75420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E6AF2335-1B49-53C1-E98A-0E475B814C1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2148840" cy="88639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 id="2147483659" r:id="rId7"/>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11</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476500" y="365760"/>
            <a:ext cx="9959340" cy="571500"/>
          </a:xfrm>
        </p:spPr>
        <p:txBody>
          <a:bodyPr>
            <a:normAutofit fontScale="90000"/>
          </a:bodyPr>
          <a:lstStyle/>
          <a:p>
            <a:r>
              <a:rPr lang="en-US" sz="4800" dirty="0">
                <a:solidFill>
                  <a:srgbClr val="204F91"/>
                </a:solidFill>
              </a:rPr>
              <a:t>Linux FHS</a:t>
            </a:r>
            <a:endParaRPr lang="en-US" sz="4800" dirty="0">
              <a:solidFill>
                <a:schemeClr val="tx2"/>
              </a:solidFill>
            </a:endParaRPr>
          </a:p>
        </p:txBody>
      </p:sp>
      <p:sp>
        <p:nvSpPr>
          <p:cNvPr id="23555" name="Content Placeholder 2"/>
          <p:cNvSpPr>
            <a:spLocks noGrp="1"/>
          </p:cNvSpPr>
          <p:nvPr>
            <p:ph idx="1"/>
          </p:nvPr>
        </p:nvSpPr>
        <p:spPr>
          <a:xfrm>
            <a:off x="2476500" y="1506713"/>
            <a:ext cx="9959340" cy="5358907"/>
          </a:xfrm>
        </p:spPr>
        <p:txBody>
          <a:bodyPr>
            <a:normAutofit lnSpcReduction="10000"/>
          </a:bodyPr>
          <a:lstStyle/>
          <a:p>
            <a:r>
              <a:rPr lang="en-US" sz="3600" dirty="0"/>
              <a:t>It helps users to locate data and files.</a:t>
            </a:r>
          </a:p>
          <a:p>
            <a:r>
              <a:rPr lang="en-US" sz="3600" dirty="0"/>
              <a:t>Fedora, Ubuntu, and other Linux distributions abide by the FHS.</a:t>
            </a:r>
          </a:p>
          <a:p>
            <a:r>
              <a:rPr lang="en-US" sz="3600" dirty="0"/>
              <a:t>It would be difficult to work efficiently across various Linux distributions if each distribution followed a completely different standard.</a:t>
            </a:r>
          </a:p>
          <a:p>
            <a:r>
              <a:rPr lang="en-US" sz="3600" dirty="0"/>
              <a:t>It helps administrators to systematically create and mount various partitions with desired options.</a:t>
            </a:r>
          </a:p>
        </p:txBody>
      </p:sp>
    </p:spTree>
    <p:extLst>
      <p:ext uri="{BB962C8B-B14F-4D97-AF65-F5344CB8AC3E}">
        <p14:creationId xmlns:p14="http://schemas.microsoft.com/office/powerpoint/2010/main" val="15957535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Filesystem Encryption </a:t>
            </a:r>
          </a:p>
        </p:txBody>
      </p:sp>
      <p:sp>
        <p:nvSpPr>
          <p:cNvPr id="24579" name="Content Placeholder 2"/>
          <p:cNvSpPr>
            <a:spLocks noGrp="1"/>
          </p:cNvSpPr>
          <p:nvPr>
            <p:ph idx="1"/>
          </p:nvPr>
        </p:nvSpPr>
        <p:spPr>
          <a:xfrm>
            <a:off x="2476500" y="1490335"/>
            <a:ext cx="9959340" cy="5375285"/>
          </a:xfrm>
        </p:spPr>
        <p:txBody>
          <a:bodyPr/>
          <a:lstStyle/>
          <a:p>
            <a:r>
              <a:rPr lang="en-US" sz="3600" dirty="0"/>
              <a:t>Stolen or compromised customer data is typically not encrypted. </a:t>
            </a:r>
          </a:p>
          <a:p>
            <a:r>
              <a:rPr lang="en-US" sz="3600" dirty="0"/>
              <a:t>If any organization's confidential data is compromised, it can have the following repercussions:</a:t>
            </a:r>
          </a:p>
          <a:p>
            <a:pPr lvl="1"/>
            <a:r>
              <a:rPr lang="en-US" sz="3360" dirty="0"/>
              <a:t>The organization’s image is damaged</a:t>
            </a:r>
          </a:p>
          <a:p>
            <a:pPr lvl="1"/>
            <a:r>
              <a:rPr lang="en-US" sz="3360" dirty="0"/>
              <a:t>The organization would be fined</a:t>
            </a:r>
          </a:p>
          <a:p>
            <a:pPr lvl="1"/>
            <a:r>
              <a:rPr lang="en-US" sz="3360" dirty="0"/>
              <a:t>The organization would incur extra cost for fixing the problem later</a:t>
            </a:r>
          </a:p>
        </p:txBody>
      </p:sp>
    </p:spTree>
    <p:extLst>
      <p:ext uri="{BB962C8B-B14F-4D97-AF65-F5344CB8AC3E}">
        <p14:creationId xmlns:p14="http://schemas.microsoft.com/office/powerpoint/2010/main" val="20543664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476500" y="365760"/>
            <a:ext cx="9959340" cy="571500"/>
          </a:xfrm>
        </p:spPr>
        <p:txBody>
          <a:bodyPr>
            <a:normAutofit fontScale="90000"/>
          </a:bodyPr>
          <a:lstStyle/>
          <a:p>
            <a:r>
              <a:rPr lang="en-US" sz="4800" dirty="0">
                <a:solidFill>
                  <a:srgbClr val="204F91"/>
                </a:solidFill>
              </a:rPr>
              <a:t>Securing a Filesystem Using FHS</a:t>
            </a:r>
            <a:br>
              <a:rPr lang="en-US" sz="4800" dirty="0"/>
            </a:br>
            <a:endParaRPr lang="en-US" sz="4800" dirty="0">
              <a:solidFill>
                <a:schemeClr val="tx2"/>
              </a:solidFill>
            </a:endParaRPr>
          </a:p>
        </p:txBody>
      </p:sp>
      <p:sp>
        <p:nvSpPr>
          <p:cNvPr id="14339" name="Content Placeholder 2"/>
          <p:cNvSpPr>
            <a:spLocks noGrp="1"/>
          </p:cNvSpPr>
          <p:nvPr>
            <p:ph idx="1"/>
          </p:nvPr>
        </p:nvSpPr>
        <p:spPr>
          <a:xfrm>
            <a:off x="2476500" y="1768749"/>
            <a:ext cx="9959340" cy="5093060"/>
          </a:xfrm>
        </p:spPr>
        <p:txBody>
          <a:bodyPr>
            <a:normAutofit lnSpcReduction="10000"/>
          </a:bodyPr>
          <a:lstStyle/>
          <a:p>
            <a:pPr marL="274320" indent="-274320">
              <a:spcBef>
                <a:spcPts val="540"/>
              </a:spcBef>
              <a:buFont typeface="Wingdings" pitchFamily="2"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pPr>
            <a:r>
              <a:rPr lang="en-US" sz="3600" dirty="0">
                <a:solidFill>
                  <a:srgbClr val="000000"/>
                </a:solidFill>
              </a:rPr>
              <a:t>Format with an appropriate filesystem type.</a:t>
            </a:r>
          </a:p>
          <a:p>
            <a:pPr marL="274320" indent="-274320">
              <a:spcBef>
                <a:spcPts val="540"/>
              </a:spcBef>
              <a:buFont typeface="Wingdings" pitchFamily="2"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pPr>
            <a:r>
              <a:rPr lang="en-US" sz="3600" dirty="0">
                <a:solidFill>
                  <a:srgbClr val="000000"/>
                </a:solidFill>
              </a:rPr>
              <a:t>Confine to read-only if there is no need for users to write or edit data.</a:t>
            </a:r>
          </a:p>
          <a:p>
            <a:pPr marL="274320" indent="-274320">
              <a:spcBef>
                <a:spcPts val="540"/>
              </a:spcBef>
              <a:buFont typeface="Wingdings" pitchFamily="2"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pPr>
            <a:r>
              <a:rPr lang="en-US" sz="3600" dirty="0">
                <a:solidFill>
                  <a:srgbClr val="000000"/>
                </a:solidFill>
              </a:rPr>
              <a:t>Restrict executing files in the /tmp/ directory.</a:t>
            </a:r>
          </a:p>
          <a:p>
            <a:pPr marL="274320" indent="-274320">
              <a:spcBef>
                <a:spcPts val="540"/>
              </a:spcBef>
              <a:buFont typeface="Wingdings" pitchFamily="2"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pPr>
            <a:r>
              <a:rPr lang="en-US" sz="3600" dirty="0">
                <a:solidFill>
                  <a:srgbClr val="000000"/>
                </a:solidFill>
              </a:rPr>
              <a:t>Encrypt directories that contain sensitive data.</a:t>
            </a:r>
          </a:p>
          <a:p>
            <a:pPr marL="274320" indent="-274320">
              <a:spcBef>
                <a:spcPts val="540"/>
              </a:spcBef>
              <a:buFont typeface="Wingdings" pitchFamily="2"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pPr>
            <a:r>
              <a:rPr lang="en-US" sz="3600" dirty="0">
                <a:solidFill>
                  <a:srgbClr val="000000"/>
                </a:solidFill>
              </a:rPr>
              <a:t>Consider using quotas.</a:t>
            </a:r>
            <a:endParaRPr lang="en-US" sz="3600" dirty="0"/>
          </a:p>
        </p:txBody>
      </p:sp>
    </p:spTree>
    <p:extLst>
      <p:ext uri="{BB962C8B-B14F-4D97-AF65-F5344CB8AC3E}">
        <p14:creationId xmlns:p14="http://schemas.microsoft.com/office/powerpoint/2010/main" val="49421001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Summary</a:t>
            </a:r>
          </a:p>
        </p:txBody>
      </p:sp>
      <p:sp>
        <p:nvSpPr>
          <p:cNvPr id="26627" name="Content Placeholder 4"/>
          <p:cNvSpPr>
            <a:spLocks/>
          </p:cNvSpPr>
          <p:nvPr/>
        </p:nvSpPr>
        <p:spPr bwMode="auto">
          <a:xfrm>
            <a:off x="2476500" y="1550670"/>
            <a:ext cx="9959340" cy="5311140"/>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840" dirty="0"/>
              <a:t>Importance of FHS</a:t>
            </a:r>
          </a:p>
          <a:p>
            <a:pPr marL="283846" lvl="1" indent="-280036" eaLnBrk="0" hangingPunct="0">
              <a:spcBef>
                <a:spcPct val="20000"/>
              </a:spcBef>
              <a:buClr>
                <a:srgbClr val="ED6E2E"/>
              </a:buClr>
              <a:buFont typeface="Wingdings" pitchFamily="2" charset="2"/>
              <a:buChar char="§"/>
            </a:pPr>
            <a:r>
              <a:rPr lang="en-US" sz="3840" dirty="0"/>
              <a:t>Advantages and disadvantages of filesystem encryption</a:t>
            </a:r>
          </a:p>
          <a:p>
            <a:pPr marL="283846" lvl="1" indent="-280036" eaLnBrk="0" hangingPunct="0">
              <a:spcBef>
                <a:spcPct val="20000"/>
              </a:spcBef>
              <a:buClr>
                <a:srgbClr val="ED6E2E"/>
              </a:buClr>
              <a:buFont typeface="Wingdings" pitchFamily="2" charset="2"/>
              <a:buChar char="§"/>
            </a:pPr>
            <a:r>
              <a:rPr lang="en-US" sz="3840" dirty="0"/>
              <a:t>Process to use for securing a filesystem, configuring remote mounting, and enabling quotas</a:t>
            </a:r>
          </a:p>
          <a:p>
            <a:pPr marL="283846" lvl="1" indent="-280036" eaLnBrk="0" hangingPunct="0">
              <a:spcBef>
                <a:spcPct val="20000"/>
              </a:spcBef>
              <a:buClr>
                <a:srgbClr val="ED6E2E"/>
              </a:buClr>
              <a:buFont typeface="Wingdings" pitchFamily="2" charset="2"/>
              <a:buChar char="§"/>
            </a:pPr>
            <a:r>
              <a:rPr lang="en-US" sz="3840" dirty="0"/>
              <a:t>Use of NFS and Samba in Linux</a:t>
            </a:r>
          </a:p>
        </p:txBody>
      </p:sp>
    </p:spTree>
    <p:extLst>
      <p:ext uri="{BB962C8B-B14F-4D97-AF65-F5344CB8AC3E}">
        <p14:creationId xmlns:p14="http://schemas.microsoft.com/office/powerpoint/2010/main" val="13870905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Virtual Lab</a:t>
            </a:r>
          </a:p>
        </p:txBody>
      </p:sp>
      <p:sp>
        <p:nvSpPr>
          <p:cNvPr id="26627" name="Content Placeholder 4"/>
          <p:cNvSpPr>
            <a:spLocks/>
          </p:cNvSpPr>
          <p:nvPr/>
        </p:nvSpPr>
        <p:spPr bwMode="auto">
          <a:xfrm>
            <a:off x="2476500" y="1283970"/>
            <a:ext cx="9959340" cy="5577840"/>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840" dirty="0"/>
              <a:t>Applying Hardened Linux File System Security Controls</a:t>
            </a:r>
          </a:p>
        </p:txBody>
      </p:sp>
    </p:spTree>
    <p:extLst>
      <p:ext uri="{BB962C8B-B14F-4D97-AF65-F5344CB8AC3E}">
        <p14:creationId xmlns:p14="http://schemas.microsoft.com/office/powerpoint/2010/main" val="18960201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idx="4294967295"/>
          </p:nvPr>
        </p:nvSpPr>
        <p:spPr>
          <a:xfrm>
            <a:off x="2377440" y="2103121"/>
            <a:ext cx="9601200" cy="3752850"/>
          </a:xfrm>
        </p:spPr>
        <p:txBody>
          <a:bodyPr/>
          <a:lstStyle/>
          <a:p>
            <a:pPr algn="ctr"/>
            <a:br>
              <a:rPr lang="en-US" sz="4800" dirty="0">
                <a:solidFill>
                  <a:schemeClr val="tx1"/>
                </a:solidFill>
              </a:rPr>
            </a:br>
            <a:r>
              <a:rPr lang="en-US" sz="4800" dirty="0">
                <a:solidFill>
                  <a:schemeClr val="tx1"/>
                </a:solidFill>
              </a:rPr>
              <a:t>OPTIONAL SLIDES</a:t>
            </a:r>
          </a:p>
        </p:txBody>
      </p:sp>
    </p:spTree>
    <p:extLst>
      <p:ext uri="{BB962C8B-B14F-4D97-AF65-F5344CB8AC3E}">
        <p14:creationId xmlns:p14="http://schemas.microsoft.com/office/powerpoint/2010/main" val="89436441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476500" y="365760"/>
            <a:ext cx="9959340" cy="571500"/>
          </a:xfrm>
        </p:spPr>
        <p:txBody>
          <a:bodyPr>
            <a:normAutofit fontScale="90000"/>
          </a:bodyPr>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4800" dirty="0"/>
              <a:t>Configuring Remote Mounting</a:t>
            </a:r>
          </a:p>
        </p:txBody>
      </p:sp>
      <p:sp>
        <p:nvSpPr>
          <p:cNvPr id="15363" name="Text Box 2"/>
          <p:cNvSpPr txBox="1">
            <a:spLocks noChangeArrowheads="1"/>
          </p:cNvSpPr>
          <p:nvPr/>
        </p:nvSpPr>
        <p:spPr bwMode="auto">
          <a:xfrm>
            <a:off x="2377440" y="1920240"/>
            <a:ext cx="9959340" cy="5583556"/>
          </a:xfrm>
          <a:prstGeom prst="rect">
            <a:avLst/>
          </a:prstGeom>
          <a:noFill/>
          <a:ln w="9525">
            <a:noFill/>
            <a:round/>
            <a:headEnd/>
            <a:tailEnd/>
          </a:ln>
        </p:spPr>
        <p:txBody>
          <a:bodyPr wrap="none" anchor="ctr"/>
          <a:lstStyle/>
          <a:p>
            <a:endParaRPr lang="en-US" sz="3120" dirty="0"/>
          </a:p>
        </p:txBody>
      </p:sp>
      <p:sp>
        <p:nvSpPr>
          <p:cNvPr id="15364" name="Text Box 3"/>
          <p:cNvSpPr txBox="1">
            <a:spLocks noChangeArrowheads="1"/>
          </p:cNvSpPr>
          <p:nvPr/>
        </p:nvSpPr>
        <p:spPr bwMode="auto">
          <a:xfrm>
            <a:off x="2293620" y="1920240"/>
            <a:ext cx="9959340" cy="5583556"/>
          </a:xfrm>
          <a:prstGeom prst="rect">
            <a:avLst/>
          </a:prstGeom>
          <a:noFill/>
          <a:ln w="9525">
            <a:noFill/>
            <a:round/>
            <a:headEnd/>
            <a:tailEnd/>
          </a:ln>
        </p:spPr>
        <p:txBody>
          <a:bodyPr wrap="none" anchor="ctr"/>
          <a:lstStyle/>
          <a:p>
            <a:endParaRPr lang="en-US" sz="3120" dirty="0"/>
          </a:p>
        </p:txBody>
      </p:sp>
      <p:pic>
        <p:nvPicPr>
          <p:cNvPr id="15365" name="Picture 4"/>
          <p:cNvPicPr>
            <a:picLocks noChangeAspect="1" noChangeArrowheads="1"/>
          </p:cNvPicPr>
          <p:nvPr/>
        </p:nvPicPr>
        <p:blipFill>
          <a:blip r:embed="rId2" cstate="print"/>
          <a:srcRect/>
          <a:stretch>
            <a:fillRect/>
          </a:stretch>
        </p:blipFill>
        <p:spPr bwMode="auto">
          <a:xfrm>
            <a:off x="2514600" y="5004436"/>
            <a:ext cx="1234440" cy="1030604"/>
          </a:xfrm>
          <a:prstGeom prst="rect">
            <a:avLst/>
          </a:prstGeom>
          <a:noFill/>
          <a:ln w="9525">
            <a:noFill/>
            <a:round/>
            <a:headEnd/>
            <a:tailEnd/>
          </a:ln>
        </p:spPr>
      </p:pic>
      <p:pic>
        <p:nvPicPr>
          <p:cNvPr id="15366" name="Picture 5"/>
          <p:cNvPicPr>
            <a:picLocks noChangeAspect="1" noChangeArrowheads="1"/>
          </p:cNvPicPr>
          <p:nvPr/>
        </p:nvPicPr>
        <p:blipFill>
          <a:blip r:embed="rId2" cstate="print"/>
          <a:srcRect/>
          <a:stretch>
            <a:fillRect/>
          </a:stretch>
        </p:blipFill>
        <p:spPr bwMode="auto">
          <a:xfrm>
            <a:off x="4023360" y="5004436"/>
            <a:ext cx="1234440" cy="1030604"/>
          </a:xfrm>
          <a:prstGeom prst="rect">
            <a:avLst/>
          </a:prstGeom>
          <a:noFill/>
          <a:ln w="9525">
            <a:noFill/>
            <a:round/>
            <a:headEnd/>
            <a:tailEnd/>
          </a:ln>
        </p:spPr>
      </p:pic>
      <p:pic>
        <p:nvPicPr>
          <p:cNvPr id="15367" name="Picture 6"/>
          <p:cNvPicPr>
            <a:picLocks noChangeAspect="1" noChangeArrowheads="1"/>
          </p:cNvPicPr>
          <p:nvPr/>
        </p:nvPicPr>
        <p:blipFill>
          <a:blip r:embed="rId2" cstate="print"/>
          <a:srcRect/>
          <a:stretch>
            <a:fillRect/>
          </a:stretch>
        </p:blipFill>
        <p:spPr bwMode="auto">
          <a:xfrm>
            <a:off x="5394960" y="4937760"/>
            <a:ext cx="1234440" cy="1030606"/>
          </a:xfrm>
          <a:prstGeom prst="rect">
            <a:avLst/>
          </a:prstGeom>
          <a:noFill/>
          <a:ln w="9525">
            <a:noFill/>
            <a:round/>
            <a:headEnd/>
            <a:tailEnd/>
          </a:ln>
        </p:spPr>
      </p:pic>
      <p:pic>
        <p:nvPicPr>
          <p:cNvPr id="15368" name="Picture 7"/>
          <p:cNvPicPr>
            <a:picLocks noChangeAspect="1" noChangeArrowheads="1"/>
          </p:cNvPicPr>
          <p:nvPr/>
        </p:nvPicPr>
        <p:blipFill>
          <a:blip r:embed="rId2" cstate="print"/>
          <a:srcRect/>
          <a:stretch>
            <a:fillRect/>
          </a:stretch>
        </p:blipFill>
        <p:spPr bwMode="auto">
          <a:xfrm>
            <a:off x="4023360" y="2261236"/>
            <a:ext cx="1234440" cy="1030604"/>
          </a:xfrm>
          <a:prstGeom prst="rect">
            <a:avLst/>
          </a:prstGeom>
          <a:noFill/>
          <a:ln w="9525">
            <a:noFill/>
            <a:round/>
            <a:headEnd/>
            <a:tailEnd/>
          </a:ln>
        </p:spPr>
      </p:pic>
      <p:sp>
        <p:nvSpPr>
          <p:cNvPr id="15369" name="Text Box 8"/>
          <p:cNvSpPr txBox="1">
            <a:spLocks noChangeArrowheads="1"/>
          </p:cNvSpPr>
          <p:nvPr/>
        </p:nvSpPr>
        <p:spPr bwMode="auto">
          <a:xfrm>
            <a:off x="2377440" y="1556386"/>
            <a:ext cx="4663440" cy="438150"/>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dirty="0">
                <a:solidFill>
                  <a:srgbClr val="000000"/>
                </a:solidFill>
              </a:rPr>
              <a:t>Data server with an </a:t>
            </a:r>
            <a:r>
              <a:rPr lang="en-US" sz="3120" dirty="0"/>
              <a:t>Network File System (</a:t>
            </a:r>
            <a:r>
              <a:rPr lang="en-US" sz="3120" dirty="0">
                <a:solidFill>
                  <a:srgbClr val="000000"/>
                </a:solidFill>
              </a:rPr>
              <a:t>NFS) share</a:t>
            </a:r>
          </a:p>
        </p:txBody>
      </p:sp>
      <p:sp>
        <p:nvSpPr>
          <p:cNvPr id="15370" name="AutoShape 9"/>
          <p:cNvSpPr>
            <a:spLocks noChangeArrowheads="1"/>
          </p:cNvSpPr>
          <p:nvPr/>
        </p:nvSpPr>
        <p:spPr bwMode="auto">
          <a:xfrm>
            <a:off x="6273166" y="2468880"/>
            <a:ext cx="5760720" cy="822960"/>
          </a:xfrm>
          <a:prstGeom prst="roundRect">
            <a:avLst>
              <a:gd name="adj" fmla="val 139"/>
            </a:avLst>
          </a:prstGeom>
          <a:solidFill>
            <a:srgbClr val="000000"/>
          </a:solidFill>
          <a:ln w="9360">
            <a:solidFill>
              <a:srgbClr val="000000"/>
            </a:solidFill>
            <a:round/>
            <a:headEnd/>
            <a:tailEnd/>
          </a:ln>
        </p:spPr>
        <p:txBody>
          <a:bodyPr lIns="108000" tIns="54000" rIns="108000" bIns="54000" anchor="ctr" anchorCtr="1"/>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dirty="0">
                <a:solidFill>
                  <a:srgbClr val="FFFFFF"/>
                </a:solidFill>
              </a:rPr>
              <a:t>/share *.is418.local.(ro,all_squash)</a:t>
            </a:r>
          </a:p>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endParaRPr lang="en-US" sz="3120" dirty="0">
              <a:solidFill>
                <a:srgbClr val="FFFFFF"/>
              </a:solidFill>
            </a:endParaRPr>
          </a:p>
        </p:txBody>
      </p:sp>
      <p:pic>
        <p:nvPicPr>
          <p:cNvPr id="15371" name="Picture 10"/>
          <p:cNvPicPr>
            <a:picLocks noChangeAspect="1" noChangeArrowheads="1"/>
          </p:cNvPicPr>
          <p:nvPr/>
        </p:nvPicPr>
        <p:blipFill>
          <a:blip r:embed="rId2" cstate="print"/>
          <a:srcRect/>
          <a:stretch>
            <a:fillRect/>
          </a:stretch>
        </p:blipFill>
        <p:spPr bwMode="auto">
          <a:xfrm>
            <a:off x="6766560" y="4937760"/>
            <a:ext cx="1234440" cy="1030606"/>
          </a:xfrm>
          <a:prstGeom prst="rect">
            <a:avLst/>
          </a:prstGeom>
          <a:noFill/>
          <a:ln w="9525">
            <a:noFill/>
            <a:round/>
            <a:headEnd/>
            <a:tailEnd/>
          </a:ln>
        </p:spPr>
      </p:pic>
      <p:sp>
        <p:nvSpPr>
          <p:cNvPr id="15372" name="Text Box 11"/>
          <p:cNvSpPr txBox="1">
            <a:spLocks noChangeArrowheads="1"/>
          </p:cNvSpPr>
          <p:nvPr/>
        </p:nvSpPr>
        <p:spPr bwMode="auto">
          <a:xfrm>
            <a:off x="7315200" y="1920241"/>
            <a:ext cx="4663440" cy="438150"/>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dirty="0">
                <a:solidFill>
                  <a:srgbClr val="000000"/>
                </a:solidFill>
              </a:rPr>
              <a:t>/etc/exports file on data.is418.local</a:t>
            </a:r>
          </a:p>
        </p:txBody>
      </p:sp>
      <p:sp>
        <p:nvSpPr>
          <p:cNvPr id="15373" name="Text Box 12"/>
          <p:cNvSpPr txBox="1">
            <a:spLocks noChangeArrowheads="1"/>
          </p:cNvSpPr>
          <p:nvPr/>
        </p:nvSpPr>
        <p:spPr bwMode="auto">
          <a:xfrm>
            <a:off x="2045970" y="3072766"/>
            <a:ext cx="3017520" cy="438150"/>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dirty="0">
                <a:solidFill>
                  <a:srgbClr val="000000"/>
                </a:solidFill>
              </a:rPr>
              <a:t>data.is418.local</a:t>
            </a:r>
          </a:p>
        </p:txBody>
      </p:sp>
      <p:sp>
        <p:nvSpPr>
          <p:cNvPr id="15374" name="AutoShape 13"/>
          <p:cNvSpPr>
            <a:spLocks noChangeArrowheads="1"/>
          </p:cNvSpPr>
          <p:nvPr/>
        </p:nvSpPr>
        <p:spPr bwMode="auto">
          <a:xfrm>
            <a:off x="6126480" y="6035040"/>
            <a:ext cx="6126480" cy="914400"/>
          </a:xfrm>
          <a:prstGeom prst="roundRect">
            <a:avLst>
              <a:gd name="adj" fmla="val 139"/>
            </a:avLst>
          </a:prstGeom>
          <a:solidFill>
            <a:srgbClr val="000000"/>
          </a:solidFill>
          <a:ln w="9360">
            <a:solidFill>
              <a:srgbClr val="000000"/>
            </a:solidFill>
            <a:round/>
            <a:headEnd/>
            <a:tailEnd/>
          </a:ln>
        </p:spPr>
        <p:txBody>
          <a:bodyPr lIns="108000" tIns="54000" rIns="108000" bIns="54000" anchor="ctr" anchorCtr="1"/>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dirty="0">
                <a:solidFill>
                  <a:srgbClr val="FFFFFF"/>
                </a:solidFill>
              </a:rPr>
              <a:t>data.is418.local:/share /data  nfs   defaults  0  0</a:t>
            </a:r>
          </a:p>
        </p:txBody>
      </p:sp>
      <p:sp>
        <p:nvSpPr>
          <p:cNvPr id="15375" name="Line 14"/>
          <p:cNvSpPr>
            <a:spLocks noChangeShapeType="1"/>
          </p:cNvSpPr>
          <p:nvPr/>
        </p:nvSpPr>
        <p:spPr bwMode="auto">
          <a:xfrm flipH="1">
            <a:off x="3194686" y="3291840"/>
            <a:ext cx="1108710" cy="1920240"/>
          </a:xfrm>
          <a:prstGeom prst="line">
            <a:avLst/>
          </a:prstGeom>
          <a:noFill/>
          <a:ln w="9360">
            <a:solidFill>
              <a:srgbClr val="000000"/>
            </a:solidFill>
            <a:round/>
            <a:headEnd/>
            <a:tailEnd type="triangle" w="med" len="med"/>
          </a:ln>
        </p:spPr>
        <p:txBody>
          <a:bodyPr/>
          <a:lstStyle/>
          <a:p>
            <a:endParaRPr lang="en-US" sz="3120" dirty="0"/>
          </a:p>
        </p:txBody>
      </p:sp>
      <p:sp>
        <p:nvSpPr>
          <p:cNvPr id="15376" name="Line 15"/>
          <p:cNvSpPr>
            <a:spLocks noChangeShapeType="1"/>
          </p:cNvSpPr>
          <p:nvPr/>
        </p:nvSpPr>
        <p:spPr bwMode="auto">
          <a:xfrm>
            <a:off x="4297680" y="3291840"/>
            <a:ext cx="274320" cy="1920240"/>
          </a:xfrm>
          <a:prstGeom prst="line">
            <a:avLst/>
          </a:prstGeom>
          <a:noFill/>
          <a:ln w="9360">
            <a:solidFill>
              <a:srgbClr val="000000"/>
            </a:solidFill>
            <a:round/>
            <a:headEnd/>
            <a:tailEnd type="triangle" w="med" len="med"/>
          </a:ln>
        </p:spPr>
        <p:txBody>
          <a:bodyPr/>
          <a:lstStyle/>
          <a:p>
            <a:endParaRPr lang="en-US" sz="3120" dirty="0"/>
          </a:p>
        </p:txBody>
      </p:sp>
      <p:sp>
        <p:nvSpPr>
          <p:cNvPr id="15377" name="Line 16"/>
          <p:cNvSpPr>
            <a:spLocks noChangeShapeType="1"/>
          </p:cNvSpPr>
          <p:nvPr/>
        </p:nvSpPr>
        <p:spPr bwMode="auto">
          <a:xfrm>
            <a:off x="4846320" y="3017520"/>
            <a:ext cx="822960" cy="2194560"/>
          </a:xfrm>
          <a:prstGeom prst="line">
            <a:avLst/>
          </a:prstGeom>
          <a:noFill/>
          <a:ln w="9360">
            <a:solidFill>
              <a:srgbClr val="000000"/>
            </a:solidFill>
            <a:round/>
            <a:headEnd/>
            <a:tailEnd type="triangle" w="med" len="med"/>
          </a:ln>
        </p:spPr>
        <p:txBody>
          <a:bodyPr/>
          <a:lstStyle/>
          <a:p>
            <a:endParaRPr lang="en-US" sz="3120" dirty="0"/>
          </a:p>
        </p:txBody>
      </p:sp>
      <p:sp>
        <p:nvSpPr>
          <p:cNvPr id="15378" name="Line 17"/>
          <p:cNvSpPr>
            <a:spLocks noChangeShapeType="1"/>
          </p:cNvSpPr>
          <p:nvPr/>
        </p:nvSpPr>
        <p:spPr bwMode="auto">
          <a:xfrm>
            <a:off x="4846320" y="3017520"/>
            <a:ext cx="2194560" cy="1920240"/>
          </a:xfrm>
          <a:prstGeom prst="line">
            <a:avLst/>
          </a:prstGeom>
          <a:noFill/>
          <a:ln w="9360">
            <a:solidFill>
              <a:srgbClr val="000000"/>
            </a:solidFill>
            <a:round/>
            <a:headEnd/>
            <a:tailEnd type="triangle" w="med" len="med"/>
          </a:ln>
        </p:spPr>
        <p:txBody>
          <a:bodyPr/>
          <a:lstStyle/>
          <a:p>
            <a:endParaRPr lang="en-US" sz="3120" dirty="0"/>
          </a:p>
        </p:txBody>
      </p:sp>
      <p:sp>
        <p:nvSpPr>
          <p:cNvPr id="15379" name="Text Box 18"/>
          <p:cNvSpPr txBox="1">
            <a:spLocks noChangeArrowheads="1"/>
          </p:cNvSpPr>
          <p:nvPr/>
        </p:nvSpPr>
        <p:spPr bwMode="auto">
          <a:xfrm>
            <a:off x="7863840" y="5267326"/>
            <a:ext cx="4663440" cy="767714"/>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dirty="0">
                <a:solidFill>
                  <a:srgbClr val="000000"/>
                </a:solidFill>
              </a:rPr>
              <a:t>Entry on each client server's /etc/fstab file</a:t>
            </a:r>
          </a:p>
        </p:txBody>
      </p:sp>
      <p:sp>
        <p:nvSpPr>
          <p:cNvPr id="15380" name="Text Box 19"/>
          <p:cNvSpPr txBox="1">
            <a:spLocks noChangeArrowheads="1"/>
          </p:cNvSpPr>
          <p:nvPr/>
        </p:nvSpPr>
        <p:spPr bwMode="auto">
          <a:xfrm>
            <a:off x="2219326" y="6181726"/>
            <a:ext cx="3017520" cy="767714"/>
          </a:xfrm>
          <a:prstGeom prst="rect">
            <a:avLst/>
          </a:prstGeom>
          <a:noFill/>
          <a:ln w="9525">
            <a:noFill/>
            <a:round/>
            <a:headEnd/>
            <a:tailEnd/>
          </a:ln>
        </p:spPr>
        <p:txBody>
          <a:bodyPr lIns="108000" tIns="54000" rIns="108000" bIns="54000"/>
          <a:lstStyle/>
          <a:p>
            <a:pPr>
              <a:tabLst>
                <a:tab pos="0" algn="l"/>
                <a:tab pos="548640" algn="l"/>
                <a:tab pos="1097280" algn="l"/>
                <a:tab pos="1645920" algn="l"/>
                <a:tab pos="2194560" algn="l"/>
                <a:tab pos="2743200" algn="l"/>
                <a:tab pos="3291840" algn="l"/>
                <a:tab pos="3840480" algn="l"/>
                <a:tab pos="4389120" algn="l"/>
                <a:tab pos="4937760" algn="l"/>
                <a:tab pos="5486400" algn="l"/>
                <a:tab pos="6035040" algn="l"/>
                <a:tab pos="6583680" algn="l"/>
                <a:tab pos="7132320" algn="l"/>
                <a:tab pos="7680960" algn="l"/>
                <a:tab pos="8229600" algn="l"/>
                <a:tab pos="8778240" algn="l"/>
                <a:tab pos="9326880" algn="l"/>
                <a:tab pos="9875520" algn="l"/>
                <a:tab pos="10424160" algn="l"/>
                <a:tab pos="10972800" algn="l"/>
              </a:tabLst>
            </a:pPr>
            <a:r>
              <a:rPr lang="en-US" sz="3120" dirty="0">
                <a:solidFill>
                  <a:srgbClr val="000000"/>
                </a:solidFill>
              </a:rPr>
              <a:t>Web servers mount the share at boot</a:t>
            </a:r>
          </a:p>
        </p:txBody>
      </p:sp>
    </p:spTree>
    <p:extLst>
      <p:ext uri="{BB962C8B-B14F-4D97-AF65-F5344CB8AC3E}">
        <p14:creationId xmlns:p14="http://schemas.microsoft.com/office/powerpoint/2010/main" val="20251990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76500" y="365760"/>
            <a:ext cx="9959340" cy="571500"/>
          </a:xfrm>
        </p:spPr>
        <p:txBody>
          <a:bodyPr>
            <a:normAutofit fontScale="90000"/>
          </a:bodyPr>
          <a:lstStyle/>
          <a:p>
            <a:r>
              <a:rPr lang="en-US" sz="4800" dirty="0"/>
              <a:t>NFS</a:t>
            </a:r>
            <a:endParaRPr lang="en-US" sz="4800" dirty="0">
              <a:solidFill>
                <a:schemeClr val="tx2"/>
              </a:solidFill>
            </a:endParaRPr>
          </a:p>
        </p:txBody>
      </p:sp>
      <p:sp>
        <p:nvSpPr>
          <p:cNvPr id="20483" name="Content Placeholder 2"/>
          <p:cNvSpPr>
            <a:spLocks noGrp="1"/>
          </p:cNvSpPr>
          <p:nvPr>
            <p:ph idx="1"/>
          </p:nvPr>
        </p:nvSpPr>
        <p:spPr>
          <a:xfrm>
            <a:off x="2476500" y="1539467"/>
            <a:ext cx="9959340" cy="5322342"/>
          </a:xfrm>
        </p:spPr>
        <p:txBody>
          <a:bodyPr>
            <a:normAutofit lnSpcReduction="10000"/>
          </a:bodyPr>
          <a:lstStyle/>
          <a:p>
            <a:r>
              <a:rPr lang="en-US" sz="3840" dirty="0"/>
              <a:t>Use the root_squash option to ensure requests to filesystem are not given root privileges.</a:t>
            </a:r>
          </a:p>
          <a:p>
            <a:r>
              <a:rPr lang="en-US" sz="3840" dirty="0"/>
              <a:t>Use the all_squash option for read-only shares.</a:t>
            </a:r>
          </a:p>
          <a:p>
            <a:r>
              <a:rPr lang="en-US" sz="3840" dirty="0"/>
              <a:t>Use the showmount command to verify that the correct shares are exported or not exported to various clients.</a:t>
            </a:r>
          </a:p>
        </p:txBody>
      </p:sp>
    </p:spTree>
    <p:extLst>
      <p:ext uri="{BB962C8B-B14F-4D97-AF65-F5344CB8AC3E}">
        <p14:creationId xmlns:p14="http://schemas.microsoft.com/office/powerpoint/2010/main" val="750105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476500" y="365760"/>
            <a:ext cx="9959340" cy="571500"/>
          </a:xfrm>
        </p:spPr>
        <p:txBody>
          <a:bodyPr>
            <a:normAutofit fontScale="90000"/>
          </a:bodyPr>
          <a:lstStyle/>
          <a:p>
            <a:r>
              <a:rPr lang="en-US" sz="4800" dirty="0"/>
              <a:t>Samba</a:t>
            </a:r>
            <a:endParaRPr lang="en-US" sz="4800" dirty="0">
              <a:solidFill>
                <a:schemeClr val="tx2"/>
              </a:solidFill>
            </a:endParaRPr>
          </a:p>
        </p:txBody>
      </p:sp>
      <p:sp>
        <p:nvSpPr>
          <p:cNvPr id="21507" name="Content Placeholder 2"/>
          <p:cNvSpPr>
            <a:spLocks noGrp="1"/>
          </p:cNvSpPr>
          <p:nvPr>
            <p:ph idx="1"/>
          </p:nvPr>
        </p:nvSpPr>
        <p:spPr>
          <a:xfrm>
            <a:off x="2476500" y="1523090"/>
            <a:ext cx="9959340" cy="5338720"/>
          </a:xfrm>
        </p:spPr>
        <p:txBody>
          <a:bodyPr>
            <a:normAutofit fontScale="92500"/>
          </a:bodyPr>
          <a:lstStyle/>
          <a:p>
            <a:r>
              <a:rPr lang="en-US" sz="3840" dirty="0"/>
              <a:t>Is very flexible with its security settings</a:t>
            </a:r>
          </a:p>
          <a:p>
            <a:r>
              <a:rPr lang="en-US" sz="3840" dirty="0"/>
              <a:t>Can restrict access based on network or host address </a:t>
            </a:r>
          </a:p>
          <a:p>
            <a:r>
              <a:rPr lang="en-US" sz="3840" dirty="0"/>
              <a:t>Can restrict access and permissions to share for a particular group or list of users</a:t>
            </a:r>
          </a:p>
          <a:p>
            <a:r>
              <a:rPr lang="en-US" sz="3840" dirty="0"/>
              <a:t>Can be used for workstation and mixed environments with Windows operating system</a:t>
            </a:r>
          </a:p>
        </p:txBody>
      </p:sp>
    </p:spTree>
    <p:extLst>
      <p:ext uri="{BB962C8B-B14F-4D97-AF65-F5344CB8AC3E}">
        <p14:creationId xmlns:p14="http://schemas.microsoft.com/office/powerpoint/2010/main" val="1288920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Enabling Quotas</a:t>
            </a:r>
          </a:p>
        </p:txBody>
      </p:sp>
      <p:grpSp>
        <p:nvGrpSpPr>
          <p:cNvPr id="16387" name="Group 8"/>
          <p:cNvGrpSpPr>
            <a:grpSpLocks/>
          </p:cNvGrpSpPr>
          <p:nvPr/>
        </p:nvGrpSpPr>
        <p:grpSpPr bwMode="auto">
          <a:xfrm>
            <a:off x="2476500" y="1223010"/>
            <a:ext cx="9959340" cy="6118860"/>
            <a:chOff x="539749" y="1019372"/>
            <a:chExt cx="8299452" cy="5099472"/>
          </a:xfrm>
        </p:grpSpPr>
        <p:sp>
          <p:nvSpPr>
            <p:cNvPr id="10" name="Freeform 9"/>
            <p:cNvSpPr/>
            <p:nvPr/>
          </p:nvSpPr>
          <p:spPr>
            <a:xfrm>
              <a:off x="539749" y="5202781"/>
              <a:ext cx="8299452" cy="916063"/>
            </a:xfrm>
            <a:custGeom>
              <a:avLst/>
              <a:gdLst>
                <a:gd name="connsiteX0" fmla="*/ 0 w 8299450"/>
                <a:gd name="connsiteY0" fmla="*/ 0 h 915688"/>
                <a:gd name="connsiteX1" fmla="*/ 8299450 w 8299450"/>
                <a:gd name="connsiteY1" fmla="*/ 0 h 915688"/>
                <a:gd name="connsiteX2" fmla="*/ 8299450 w 8299450"/>
                <a:gd name="connsiteY2" fmla="*/ 915688 h 915688"/>
                <a:gd name="connsiteX3" fmla="*/ 0 w 8299450"/>
                <a:gd name="connsiteY3" fmla="*/ 915688 h 915688"/>
                <a:gd name="connsiteX4" fmla="*/ 0 w 8299450"/>
                <a:gd name="connsiteY4" fmla="*/ 0 h 915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9450" h="915688">
                  <a:moveTo>
                    <a:pt x="0" y="0"/>
                  </a:moveTo>
                  <a:lnTo>
                    <a:pt x="8299450" y="0"/>
                  </a:lnTo>
                  <a:lnTo>
                    <a:pt x="8299450" y="915688"/>
                  </a:lnTo>
                  <a:lnTo>
                    <a:pt x="0" y="91568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53619" tIns="153619" rIns="153619" bIns="659080" spcCol="1270" anchor="ctr"/>
            <a:lstStyle/>
            <a:p>
              <a:pPr algn="ctr" defTabSz="960120">
                <a:lnSpc>
                  <a:spcPct val="90000"/>
                </a:lnSpc>
                <a:spcAft>
                  <a:spcPct val="35000"/>
                </a:spcAft>
                <a:defRPr/>
              </a:pPr>
              <a:r>
                <a:rPr lang="en-US" sz="3120" dirty="0"/>
                <a:t>Step 4</a:t>
              </a:r>
            </a:p>
          </p:txBody>
        </p:sp>
        <p:sp>
          <p:nvSpPr>
            <p:cNvPr id="11" name="Freeform 10"/>
            <p:cNvSpPr/>
            <p:nvPr/>
          </p:nvSpPr>
          <p:spPr>
            <a:xfrm>
              <a:off x="539749" y="5679071"/>
              <a:ext cx="4149726" cy="420722"/>
            </a:xfrm>
            <a:custGeom>
              <a:avLst/>
              <a:gdLst>
                <a:gd name="connsiteX0" fmla="*/ 0 w 4149725"/>
                <a:gd name="connsiteY0" fmla="*/ 0 h 421216"/>
                <a:gd name="connsiteX1" fmla="*/ 4149725 w 4149725"/>
                <a:gd name="connsiteY1" fmla="*/ 0 h 421216"/>
                <a:gd name="connsiteX2" fmla="*/ 4149725 w 4149725"/>
                <a:gd name="connsiteY2" fmla="*/ 421216 h 421216"/>
                <a:gd name="connsiteX3" fmla="*/ 0 w 4149725"/>
                <a:gd name="connsiteY3" fmla="*/ 421216 h 421216"/>
                <a:gd name="connsiteX4" fmla="*/ 0 w 4149725"/>
                <a:gd name="connsiteY4" fmla="*/ 0 h 42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725" h="421216">
                  <a:moveTo>
                    <a:pt x="0" y="0"/>
                  </a:moveTo>
                  <a:lnTo>
                    <a:pt x="4149725" y="0"/>
                  </a:lnTo>
                  <a:lnTo>
                    <a:pt x="4149725" y="421216"/>
                  </a:lnTo>
                  <a:lnTo>
                    <a:pt x="0" y="421216"/>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53619" tIns="27432" rIns="153619" bIns="27432" spcCol="1270" anchor="ctr"/>
            <a:lstStyle/>
            <a:p>
              <a:pPr defTabSz="960120">
                <a:lnSpc>
                  <a:spcPct val="90000"/>
                </a:lnSpc>
                <a:spcAft>
                  <a:spcPct val="35000"/>
                </a:spcAft>
                <a:defRPr/>
              </a:pPr>
              <a:r>
                <a:rPr lang="en-US" sz="3120" dirty="0">
                  <a:solidFill>
                    <a:srgbClr val="000000"/>
                  </a:solidFill>
                </a:rPr>
                <a:t>Turn quotas on using the command:</a:t>
              </a:r>
            </a:p>
          </p:txBody>
        </p:sp>
        <p:sp>
          <p:nvSpPr>
            <p:cNvPr id="12" name="Freeform 11"/>
            <p:cNvSpPr/>
            <p:nvPr/>
          </p:nvSpPr>
          <p:spPr>
            <a:xfrm>
              <a:off x="4689475" y="5679071"/>
              <a:ext cx="4149726" cy="420722"/>
            </a:xfrm>
            <a:custGeom>
              <a:avLst/>
              <a:gdLst>
                <a:gd name="connsiteX0" fmla="*/ 0 w 4149725"/>
                <a:gd name="connsiteY0" fmla="*/ 0 h 421216"/>
                <a:gd name="connsiteX1" fmla="*/ 4149725 w 4149725"/>
                <a:gd name="connsiteY1" fmla="*/ 0 h 421216"/>
                <a:gd name="connsiteX2" fmla="*/ 4149725 w 4149725"/>
                <a:gd name="connsiteY2" fmla="*/ 421216 h 421216"/>
                <a:gd name="connsiteX3" fmla="*/ 0 w 4149725"/>
                <a:gd name="connsiteY3" fmla="*/ 421216 h 421216"/>
                <a:gd name="connsiteX4" fmla="*/ 0 w 4149725"/>
                <a:gd name="connsiteY4" fmla="*/ 0 h 42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725" h="421216">
                  <a:moveTo>
                    <a:pt x="0" y="0"/>
                  </a:moveTo>
                  <a:lnTo>
                    <a:pt x="4149725" y="0"/>
                  </a:lnTo>
                  <a:lnTo>
                    <a:pt x="4149725" y="421216"/>
                  </a:lnTo>
                  <a:lnTo>
                    <a:pt x="0" y="421216"/>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53619" tIns="27432" rIns="153619" bIns="27432" spcCol="1270" anchor="ctr"/>
            <a:lstStyle/>
            <a:p>
              <a:pPr algn="r" defTabSz="960120">
                <a:lnSpc>
                  <a:spcPct val="90000"/>
                </a:lnSpc>
                <a:spcAft>
                  <a:spcPct val="35000"/>
                </a:spcAft>
                <a:defRPr/>
              </a:pPr>
              <a:r>
                <a:rPr lang="en-US" sz="3120" dirty="0">
                  <a:solidFill>
                    <a:srgbClr val="000000"/>
                  </a:solidFill>
                </a:rPr>
                <a:t>quotaon /home</a:t>
              </a:r>
            </a:p>
          </p:txBody>
        </p:sp>
        <p:sp>
          <p:nvSpPr>
            <p:cNvPr id="13" name="Freeform 12"/>
            <p:cNvSpPr/>
            <p:nvPr/>
          </p:nvSpPr>
          <p:spPr>
            <a:xfrm>
              <a:off x="539749" y="3821542"/>
              <a:ext cx="8299452" cy="1408229"/>
            </a:xfrm>
            <a:custGeom>
              <a:avLst/>
              <a:gdLst>
                <a:gd name="connsiteX0" fmla="*/ 0 w 8299450"/>
                <a:gd name="connsiteY0" fmla="*/ 493239 h 1408329"/>
                <a:gd name="connsiteX1" fmla="*/ 3973684 w 8299450"/>
                <a:gd name="connsiteY1" fmla="*/ 493239 h 1408329"/>
                <a:gd name="connsiteX2" fmla="*/ 3973684 w 8299450"/>
                <a:gd name="connsiteY2" fmla="*/ 352082 h 1408329"/>
                <a:gd name="connsiteX3" fmla="*/ 3797643 w 8299450"/>
                <a:gd name="connsiteY3" fmla="*/ 352082 h 1408329"/>
                <a:gd name="connsiteX4" fmla="*/ 4149725 w 8299450"/>
                <a:gd name="connsiteY4" fmla="*/ 0 h 1408329"/>
                <a:gd name="connsiteX5" fmla="*/ 4501807 w 8299450"/>
                <a:gd name="connsiteY5" fmla="*/ 352082 h 1408329"/>
                <a:gd name="connsiteX6" fmla="*/ 4325766 w 8299450"/>
                <a:gd name="connsiteY6" fmla="*/ 352082 h 1408329"/>
                <a:gd name="connsiteX7" fmla="*/ 4325766 w 8299450"/>
                <a:gd name="connsiteY7" fmla="*/ 493239 h 1408329"/>
                <a:gd name="connsiteX8" fmla="*/ 8299450 w 8299450"/>
                <a:gd name="connsiteY8" fmla="*/ 493239 h 1408329"/>
                <a:gd name="connsiteX9" fmla="*/ 8299450 w 8299450"/>
                <a:gd name="connsiteY9" fmla="*/ 1408329 h 1408329"/>
                <a:gd name="connsiteX10" fmla="*/ 0 w 8299450"/>
                <a:gd name="connsiteY10" fmla="*/ 1408329 h 1408329"/>
                <a:gd name="connsiteX11" fmla="*/ 0 w 8299450"/>
                <a:gd name="connsiteY11" fmla="*/ 493239 h 140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99450" h="1408329">
                  <a:moveTo>
                    <a:pt x="8299450" y="915090"/>
                  </a:moveTo>
                  <a:lnTo>
                    <a:pt x="4325766" y="915090"/>
                  </a:lnTo>
                  <a:lnTo>
                    <a:pt x="4325766" y="1056247"/>
                  </a:lnTo>
                  <a:lnTo>
                    <a:pt x="4501807" y="1056247"/>
                  </a:lnTo>
                  <a:lnTo>
                    <a:pt x="4149725" y="1408328"/>
                  </a:lnTo>
                  <a:lnTo>
                    <a:pt x="3797643" y="1056247"/>
                  </a:lnTo>
                  <a:lnTo>
                    <a:pt x="3973684" y="1056247"/>
                  </a:lnTo>
                  <a:lnTo>
                    <a:pt x="3973684" y="915090"/>
                  </a:lnTo>
                  <a:lnTo>
                    <a:pt x="0" y="915090"/>
                  </a:lnTo>
                  <a:lnTo>
                    <a:pt x="0" y="1"/>
                  </a:lnTo>
                  <a:lnTo>
                    <a:pt x="8299450" y="1"/>
                  </a:lnTo>
                  <a:lnTo>
                    <a:pt x="8299450" y="9150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53620" tIns="153619" rIns="153619" bIns="1250428" spcCol="1270" anchor="ctr"/>
            <a:lstStyle/>
            <a:p>
              <a:pPr algn="ctr" defTabSz="960120">
                <a:lnSpc>
                  <a:spcPct val="90000"/>
                </a:lnSpc>
                <a:spcAft>
                  <a:spcPct val="35000"/>
                </a:spcAft>
                <a:defRPr/>
              </a:pPr>
              <a:r>
                <a:rPr lang="en-US" sz="3120" dirty="0"/>
                <a:t>Step 3</a:t>
              </a:r>
            </a:p>
          </p:txBody>
        </p:sp>
        <p:sp>
          <p:nvSpPr>
            <p:cNvPr id="14" name="Freeform 13"/>
            <p:cNvSpPr/>
            <p:nvPr/>
          </p:nvSpPr>
          <p:spPr>
            <a:xfrm>
              <a:off x="539749" y="4302594"/>
              <a:ext cx="4149726" cy="520743"/>
            </a:xfrm>
            <a:custGeom>
              <a:avLst/>
              <a:gdLst>
                <a:gd name="connsiteX0" fmla="*/ 0 w 4149725"/>
                <a:gd name="connsiteY0" fmla="*/ 0 h 421090"/>
                <a:gd name="connsiteX1" fmla="*/ 4149725 w 4149725"/>
                <a:gd name="connsiteY1" fmla="*/ 0 h 421090"/>
                <a:gd name="connsiteX2" fmla="*/ 4149725 w 4149725"/>
                <a:gd name="connsiteY2" fmla="*/ 421090 h 421090"/>
                <a:gd name="connsiteX3" fmla="*/ 0 w 4149725"/>
                <a:gd name="connsiteY3" fmla="*/ 421090 h 421090"/>
                <a:gd name="connsiteX4" fmla="*/ 0 w 4149725"/>
                <a:gd name="connsiteY4" fmla="*/ 0 h 42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725" h="421090">
                  <a:moveTo>
                    <a:pt x="0" y="0"/>
                  </a:moveTo>
                  <a:lnTo>
                    <a:pt x="4149725" y="0"/>
                  </a:lnTo>
                  <a:lnTo>
                    <a:pt x="4149725" y="421090"/>
                  </a:lnTo>
                  <a:lnTo>
                    <a:pt x="0" y="42109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53619" tIns="27432" rIns="153619" bIns="27432" spcCol="1270" anchor="ctr"/>
            <a:lstStyle/>
            <a:p>
              <a:pPr defTabSz="960120">
                <a:lnSpc>
                  <a:spcPct val="90000"/>
                </a:lnSpc>
                <a:spcAft>
                  <a:spcPct val="35000"/>
                </a:spcAft>
                <a:defRPr/>
              </a:pPr>
              <a:r>
                <a:rPr lang="en-US" sz="3120" dirty="0">
                  <a:solidFill>
                    <a:srgbClr val="000000"/>
                  </a:solidFill>
                </a:rPr>
                <a:t>Initialize the quota database using the command :</a:t>
              </a:r>
            </a:p>
          </p:txBody>
        </p:sp>
        <p:sp>
          <p:nvSpPr>
            <p:cNvPr id="15" name="Freeform 14"/>
            <p:cNvSpPr/>
            <p:nvPr/>
          </p:nvSpPr>
          <p:spPr>
            <a:xfrm>
              <a:off x="4689475" y="4302594"/>
              <a:ext cx="4149726" cy="520743"/>
            </a:xfrm>
            <a:custGeom>
              <a:avLst/>
              <a:gdLst>
                <a:gd name="connsiteX0" fmla="*/ 0 w 4149725"/>
                <a:gd name="connsiteY0" fmla="*/ 0 h 421090"/>
                <a:gd name="connsiteX1" fmla="*/ 4149725 w 4149725"/>
                <a:gd name="connsiteY1" fmla="*/ 0 h 421090"/>
                <a:gd name="connsiteX2" fmla="*/ 4149725 w 4149725"/>
                <a:gd name="connsiteY2" fmla="*/ 421090 h 421090"/>
                <a:gd name="connsiteX3" fmla="*/ 0 w 4149725"/>
                <a:gd name="connsiteY3" fmla="*/ 421090 h 421090"/>
                <a:gd name="connsiteX4" fmla="*/ 0 w 4149725"/>
                <a:gd name="connsiteY4" fmla="*/ 0 h 42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725" h="421090">
                  <a:moveTo>
                    <a:pt x="0" y="0"/>
                  </a:moveTo>
                  <a:lnTo>
                    <a:pt x="4149725" y="0"/>
                  </a:lnTo>
                  <a:lnTo>
                    <a:pt x="4149725" y="421090"/>
                  </a:lnTo>
                  <a:lnTo>
                    <a:pt x="0" y="42109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53619" tIns="27432" rIns="153619" bIns="27432" spcCol="1270" anchor="ctr"/>
            <a:lstStyle/>
            <a:p>
              <a:pPr algn="r" defTabSz="960120">
                <a:lnSpc>
                  <a:spcPct val="90000"/>
                </a:lnSpc>
                <a:spcAft>
                  <a:spcPct val="35000"/>
                </a:spcAft>
                <a:defRPr/>
              </a:pPr>
              <a:r>
                <a:rPr lang="en-US" sz="3120" dirty="0">
                  <a:solidFill>
                    <a:srgbClr val="000000"/>
                  </a:solidFill>
                </a:rPr>
                <a:t>quotacheck –cm /home</a:t>
              </a:r>
            </a:p>
          </p:txBody>
        </p:sp>
        <p:sp>
          <p:nvSpPr>
            <p:cNvPr id="16" name="Freeform 15"/>
            <p:cNvSpPr/>
            <p:nvPr/>
          </p:nvSpPr>
          <p:spPr>
            <a:xfrm>
              <a:off x="539749" y="2413312"/>
              <a:ext cx="8299452" cy="1408230"/>
            </a:xfrm>
            <a:custGeom>
              <a:avLst/>
              <a:gdLst>
                <a:gd name="connsiteX0" fmla="*/ 0 w 8299450"/>
                <a:gd name="connsiteY0" fmla="*/ 493239 h 1408329"/>
                <a:gd name="connsiteX1" fmla="*/ 3973684 w 8299450"/>
                <a:gd name="connsiteY1" fmla="*/ 493239 h 1408329"/>
                <a:gd name="connsiteX2" fmla="*/ 3973684 w 8299450"/>
                <a:gd name="connsiteY2" fmla="*/ 352082 h 1408329"/>
                <a:gd name="connsiteX3" fmla="*/ 3797643 w 8299450"/>
                <a:gd name="connsiteY3" fmla="*/ 352082 h 1408329"/>
                <a:gd name="connsiteX4" fmla="*/ 4149725 w 8299450"/>
                <a:gd name="connsiteY4" fmla="*/ 0 h 1408329"/>
                <a:gd name="connsiteX5" fmla="*/ 4501807 w 8299450"/>
                <a:gd name="connsiteY5" fmla="*/ 352082 h 1408329"/>
                <a:gd name="connsiteX6" fmla="*/ 4325766 w 8299450"/>
                <a:gd name="connsiteY6" fmla="*/ 352082 h 1408329"/>
                <a:gd name="connsiteX7" fmla="*/ 4325766 w 8299450"/>
                <a:gd name="connsiteY7" fmla="*/ 493239 h 1408329"/>
                <a:gd name="connsiteX8" fmla="*/ 8299450 w 8299450"/>
                <a:gd name="connsiteY8" fmla="*/ 493239 h 1408329"/>
                <a:gd name="connsiteX9" fmla="*/ 8299450 w 8299450"/>
                <a:gd name="connsiteY9" fmla="*/ 1408329 h 1408329"/>
                <a:gd name="connsiteX10" fmla="*/ 0 w 8299450"/>
                <a:gd name="connsiteY10" fmla="*/ 1408329 h 1408329"/>
                <a:gd name="connsiteX11" fmla="*/ 0 w 8299450"/>
                <a:gd name="connsiteY11" fmla="*/ 493239 h 140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99450" h="1408329">
                  <a:moveTo>
                    <a:pt x="8299450" y="915090"/>
                  </a:moveTo>
                  <a:lnTo>
                    <a:pt x="4325766" y="915090"/>
                  </a:lnTo>
                  <a:lnTo>
                    <a:pt x="4325766" y="1056247"/>
                  </a:lnTo>
                  <a:lnTo>
                    <a:pt x="4501807" y="1056247"/>
                  </a:lnTo>
                  <a:lnTo>
                    <a:pt x="4149725" y="1408328"/>
                  </a:lnTo>
                  <a:lnTo>
                    <a:pt x="3797643" y="1056247"/>
                  </a:lnTo>
                  <a:lnTo>
                    <a:pt x="3973684" y="1056247"/>
                  </a:lnTo>
                  <a:lnTo>
                    <a:pt x="3973684" y="915090"/>
                  </a:lnTo>
                  <a:lnTo>
                    <a:pt x="0" y="915090"/>
                  </a:lnTo>
                  <a:lnTo>
                    <a:pt x="0" y="1"/>
                  </a:lnTo>
                  <a:lnTo>
                    <a:pt x="8299450" y="1"/>
                  </a:lnTo>
                  <a:lnTo>
                    <a:pt x="8299450" y="9150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53619" tIns="153619" rIns="153619" bIns="1250428" spcCol="1270" anchor="ctr"/>
            <a:lstStyle/>
            <a:p>
              <a:pPr algn="ctr" defTabSz="960120">
                <a:lnSpc>
                  <a:spcPct val="90000"/>
                </a:lnSpc>
                <a:spcAft>
                  <a:spcPct val="35000"/>
                </a:spcAft>
                <a:defRPr/>
              </a:pPr>
              <a:r>
                <a:rPr lang="en-US" sz="3120" dirty="0"/>
                <a:t>Step 2</a:t>
              </a:r>
            </a:p>
          </p:txBody>
        </p:sp>
        <p:sp>
          <p:nvSpPr>
            <p:cNvPr id="17" name="Freeform 16"/>
            <p:cNvSpPr/>
            <p:nvPr/>
          </p:nvSpPr>
          <p:spPr>
            <a:xfrm>
              <a:off x="539749" y="2908653"/>
              <a:ext cx="4149726" cy="498516"/>
            </a:xfrm>
            <a:custGeom>
              <a:avLst/>
              <a:gdLst>
                <a:gd name="connsiteX0" fmla="*/ 0 w 4149725"/>
                <a:gd name="connsiteY0" fmla="*/ 0 h 421090"/>
                <a:gd name="connsiteX1" fmla="*/ 4149725 w 4149725"/>
                <a:gd name="connsiteY1" fmla="*/ 0 h 421090"/>
                <a:gd name="connsiteX2" fmla="*/ 4149725 w 4149725"/>
                <a:gd name="connsiteY2" fmla="*/ 421090 h 421090"/>
                <a:gd name="connsiteX3" fmla="*/ 0 w 4149725"/>
                <a:gd name="connsiteY3" fmla="*/ 421090 h 421090"/>
                <a:gd name="connsiteX4" fmla="*/ 0 w 4149725"/>
                <a:gd name="connsiteY4" fmla="*/ 0 h 42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725" h="421090">
                  <a:moveTo>
                    <a:pt x="0" y="0"/>
                  </a:moveTo>
                  <a:lnTo>
                    <a:pt x="4149725" y="0"/>
                  </a:lnTo>
                  <a:lnTo>
                    <a:pt x="4149725" y="421090"/>
                  </a:lnTo>
                  <a:lnTo>
                    <a:pt x="0" y="42109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53619" tIns="27432" rIns="153619" bIns="27432" spcCol="1270" anchor="ctr"/>
            <a:lstStyle/>
            <a:p>
              <a:pPr defTabSz="960120">
                <a:lnSpc>
                  <a:spcPct val="90000"/>
                </a:lnSpc>
                <a:spcAft>
                  <a:spcPct val="35000"/>
                </a:spcAft>
                <a:defRPr/>
              </a:pPr>
              <a:r>
                <a:rPr lang="en-US" sz="3120" dirty="0">
                  <a:solidFill>
                    <a:srgbClr val="000000"/>
                  </a:solidFill>
                </a:rPr>
                <a:t>Remount the home filesystem using the command :</a:t>
              </a:r>
              <a:endParaRPr lang="en-US" sz="3120" dirty="0"/>
            </a:p>
          </p:txBody>
        </p:sp>
        <p:sp>
          <p:nvSpPr>
            <p:cNvPr id="18" name="Freeform 17"/>
            <p:cNvSpPr/>
            <p:nvPr/>
          </p:nvSpPr>
          <p:spPr>
            <a:xfrm>
              <a:off x="4689475" y="2908653"/>
              <a:ext cx="4149726" cy="498516"/>
            </a:xfrm>
            <a:custGeom>
              <a:avLst/>
              <a:gdLst>
                <a:gd name="connsiteX0" fmla="*/ 0 w 4149725"/>
                <a:gd name="connsiteY0" fmla="*/ 0 h 421090"/>
                <a:gd name="connsiteX1" fmla="*/ 4149725 w 4149725"/>
                <a:gd name="connsiteY1" fmla="*/ 0 h 421090"/>
                <a:gd name="connsiteX2" fmla="*/ 4149725 w 4149725"/>
                <a:gd name="connsiteY2" fmla="*/ 421090 h 421090"/>
                <a:gd name="connsiteX3" fmla="*/ 0 w 4149725"/>
                <a:gd name="connsiteY3" fmla="*/ 421090 h 421090"/>
                <a:gd name="connsiteX4" fmla="*/ 0 w 4149725"/>
                <a:gd name="connsiteY4" fmla="*/ 0 h 42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725" h="421090">
                  <a:moveTo>
                    <a:pt x="0" y="0"/>
                  </a:moveTo>
                  <a:lnTo>
                    <a:pt x="4149725" y="0"/>
                  </a:lnTo>
                  <a:lnTo>
                    <a:pt x="4149725" y="421090"/>
                  </a:lnTo>
                  <a:lnTo>
                    <a:pt x="0" y="42109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53619" tIns="27432" rIns="153619" bIns="27432" spcCol="1270" anchor="ctr"/>
            <a:lstStyle/>
            <a:p>
              <a:pPr algn="r" defTabSz="960120">
                <a:lnSpc>
                  <a:spcPct val="90000"/>
                </a:lnSpc>
                <a:spcAft>
                  <a:spcPct val="35000"/>
                </a:spcAft>
                <a:defRPr/>
              </a:pPr>
              <a:r>
                <a:rPr lang="en-US" sz="3120" dirty="0">
                  <a:solidFill>
                    <a:srgbClr val="000000"/>
                  </a:solidFill>
                </a:rPr>
                <a:t>mount -o remount /home</a:t>
              </a:r>
            </a:p>
          </p:txBody>
        </p:sp>
        <p:sp>
          <p:nvSpPr>
            <p:cNvPr id="19" name="Freeform 18"/>
            <p:cNvSpPr/>
            <p:nvPr/>
          </p:nvSpPr>
          <p:spPr>
            <a:xfrm>
              <a:off x="539749" y="1019372"/>
              <a:ext cx="8299452" cy="1408230"/>
            </a:xfrm>
            <a:custGeom>
              <a:avLst/>
              <a:gdLst>
                <a:gd name="connsiteX0" fmla="*/ 0 w 8299450"/>
                <a:gd name="connsiteY0" fmla="*/ 493239 h 1408329"/>
                <a:gd name="connsiteX1" fmla="*/ 3973684 w 8299450"/>
                <a:gd name="connsiteY1" fmla="*/ 493239 h 1408329"/>
                <a:gd name="connsiteX2" fmla="*/ 3973684 w 8299450"/>
                <a:gd name="connsiteY2" fmla="*/ 352082 h 1408329"/>
                <a:gd name="connsiteX3" fmla="*/ 3797643 w 8299450"/>
                <a:gd name="connsiteY3" fmla="*/ 352082 h 1408329"/>
                <a:gd name="connsiteX4" fmla="*/ 4149725 w 8299450"/>
                <a:gd name="connsiteY4" fmla="*/ 0 h 1408329"/>
                <a:gd name="connsiteX5" fmla="*/ 4501807 w 8299450"/>
                <a:gd name="connsiteY5" fmla="*/ 352082 h 1408329"/>
                <a:gd name="connsiteX6" fmla="*/ 4325766 w 8299450"/>
                <a:gd name="connsiteY6" fmla="*/ 352082 h 1408329"/>
                <a:gd name="connsiteX7" fmla="*/ 4325766 w 8299450"/>
                <a:gd name="connsiteY7" fmla="*/ 493239 h 1408329"/>
                <a:gd name="connsiteX8" fmla="*/ 8299450 w 8299450"/>
                <a:gd name="connsiteY8" fmla="*/ 493239 h 1408329"/>
                <a:gd name="connsiteX9" fmla="*/ 8299450 w 8299450"/>
                <a:gd name="connsiteY9" fmla="*/ 1408329 h 1408329"/>
                <a:gd name="connsiteX10" fmla="*/ 0 w 8299450"/>
                <a:gd name="connsiteY10" fmla="*/ 1408329 h 1408329"/>
                <a:gd name="connsiteX11" fmla="*/ 0 w 8299450"/>
                <a:gd name="connsiteY11" fmla="*/ 493239 h 140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99450" h="1408329">
                  <a:moveTo>
                    <a:pt x="8299450" y="915090"/>
                  </a:moveTo>
                  <a:lnTo>
                    <a:pt x="4325766" y="915090"/>
                  </a:lnTo>
                  <a:lnTo>
                    <a:pt x="4325766" y="1056247"/>
                  </a:lnTo>
                  <a:lnTo>
                    <a:pt x="4501807" y="1056247"/>
                  </a:lnTo>
                  <a:lnTo>
                    <a:pt x="4149725" y="1408328"/>
                  </a:lnTo>
                  <a:lnTo>
                    <a:pt x="3797643" y="1056247"/>
                  </a:lnTo>
                  <a:lnTo>
                    <a:pt x="3973684" y="1056247"/>
                  </a:lnTo>
                  <a:lnTo>
                    <a:pt x="3973684" y="915090"/>
                  </a:lnTo>
                  <a:lnTo>
                    <a:pt x="0" y="915090"/>
                  </a:lnTo>
                  <a:lnTo>
                    <a:pt x="0" y="1"/>
                  </a:lnTo>
                  <a:lnTo>
                    <a:pt x="8299450" y="1"/>
                  </a:lnTo>
                  <a:lnTo>
                    <a:pt x="8299450" y="9150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53619" tIns="153620" rIns="153619" bIns="1250428" spcCol="1270" anchor="ctr"/>
            <a:lstStyle/>
            <a:p>
              <a:pPr algn="ctr" defTabSz="960120">
                <a:lnSpc>
                  <a:spcPct val="90000"/>
                </a:lnSpc>
                <a:spcAft>
                  <a:spcPct val="35000"/>
                </a:spcAft>
                <a:defRPr/>
              </a:pPr>
              <a:r>
                <a:rPr lang="en-US" sz="3120" dirty="0"/>
                <a:t>Step 1</a:t>
              </a:r>
            </a:p>
          </p:txBody>
        </p:sp>
        <p:sp>
          <p:nvSpPr>
            <p:cNvPr id="20" name="Freeform 19"/>
            <p:cNvSpPr/>
            <p:nvPr/>
          </p:nvSpPr>
          <p:spPr>
            <a:xfrm>
              <a:off x="539749" y="1513126"/>
              <a:ext cx="4149726" cy="522330"/>
            </a:xfrm>
            <a:custGeom>
              <a:avLst/>
              <a:gdLst>
                <a:gd name="connsiteX0" fmla="*/ 0 w 4149725"/>
                <a:gd name="connsiteY0" fmla="*/ 0 h 421090"/>
                <a:gd name="connsiteX1" fmla="*/ 4149725 w 4149725"/>
                <a:gd name="connsiteY1" fmla="*/ 0 h 421090"/>
                <a:gd name="connsiteX2" fmla="*/ 4149725 w 4149725"/>
                <a:gd name="connsiteY2" fmla="*/ 421090 h 421090"/>
                <a:gd name="connsiteX3" fmla="*/ 0 w 4149725"/>
                <a:gd name="connsiteY3" fmla="*/ 421090 h 421090"/>
                <a:gd name="connsiteX4" fmla="*/ 0 w 4149725"/>
                <a:gd name="connsiteY4" fmla="*/ 0 h 42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725" h="421090">
                  <a:moveTo>
                    <a:pt x="0" y="0"/>
                  </a:moveTo>
                  <a:lnTo>
                    <a:pt x="4149725" y="0"/>
                  </a:lnTo>
                  <a:lnTo>
                    <a:pt x="4149725" y="421090"/>
                  </a:lnTo>
                  <a:lnTo>
                    <a:pt x="0" y="42109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53619" tIns="27432" rIns="153619" bIns="27432" spcCol="1270" anchor="ctr"/>
            <a:lstStyle/>
            <a:p>
              <a:pPr defTabSz="960120">
                <a:lnSpc>
                  <a:spcPct val="90000"/>
                </a:lnSpc>
                <a:spcAft>
                  <a:spcPct val="35000"/>
                </a:spcAft>
                <a:defRPr/>
              </a:pPr>
              <a:r>
                <a:rPr lang="en-US" sz="3120" dirty="0">
                  <a:solidFill>
                    <a:srgbClr val="000000"/>
                  </a:solidFill>
                </a:rPr>
                <a:t>Configure filesystem to allow quotas in /etc/fstab using the command :</a:t>
              </a:r>
              <a:endParaRPr lang="en-US" sz="3120" dirty="0"/>
            </a:p>
          </p:txBody>
        </p:sp>
        <p:sp>
          <p:nvSpPr>
            <p:cNvPr id="21" name="Freeform 20"/>
            <p:cNvSpPr/>
            <p:nvPr/>
          </p:nvSpPr>
          <p:spPr>
            <a:xfrm>
              <a:off x="4689475" y="1513126"/>
              <a:ext cx="4149726" cy="522330"/>
            </a:xfrm>
            <a:custGeom>
              <a:avLst/>
              <a:gdLst>
                <a:gd name="connsiteX0" fmla="*/ 0 w 4149725"/>
                <a:gd name="connsiteY0" fmla="*/ 0 h 421090"/>
                <a:gd name="connsiteX1" fmla="*/ 4149725 w 4149725"/>
                <a:gd name="connsiteY1" fmla="*/ 0 h 421090"/>
                <a:gd name="connsiteX2" fmla="*/ 4149725 w 4149725"/>
                <a:gd name="connsiteY2" fmla="*/ 421090 h 421090"/>
                <a:gd name="connsiteX3" fmla="*/ 0 w 4149725"/>
                <a:gd name="connsiteY3" fmla="*/ 421090 h 421090"/>
                <a:gd name="connsiteX4" fmla="*/ 0 w 4149725"/>
                <a:gd name="connsiteY4" fmla="*/ 0 h 42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725" h="421090">
                  <a:moveTo>
                    <a:pt x="0" y="0"/>
                  </a:moveTo>
                  <a:lnTo>
                    <a:pt x="4149725" y="0"/>
                  </a:lnTo>
                  <a:lnTo>
                    <a:pt x="4149725" y="421090"/>
                  </a:lnTo>
                  <a:lnTo>
                    <a:pt x="0" y="42109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53619" tIns="27432" rIns="153619" bIns="27432" spcCol="1270" anchor="ctr"/>
            <a:lstStyle/>
            <a:p>
              <a:pPr algn="r" defTabSz="960120">
                <a:lnSpc>
                  <a:spcPct val="90000"/>
                </a:lnSpc>
                <a:spcAft>
                  <a:spcPct val="35000"/>
                </a:spcAft>
                <a:defRPr/>
              </a:pPr>
              <a:r>
                <a:rPr lang="en-US" sz="3120" dirty="0">
                  <a:solidFill>
                    <a:srgbClr val="000000"/>
                  </a:solidFill>
                </a:rPr>
                <a:t>/home ext4 defaults,usrquota  1   2</a:t>
              </a:r>
            </a:p>
          </p:txBody>
        </p:sp>
      </p:grpSp>
    </p:spTree>
    <p:extLst>
      <p:ext uri="{BB962C8B-B14F-4D97-AF65-F5344CB8AC3E}">
        <p14:creationId xmlns:p14="http://schemas.microsoft.com/office/powerpoint/2010/main" val="16250673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Setting Quotas</a:t>
            </a:r>
          </a:p>
        </p:txBody>
      </p:sp>
      <p:sp>
        <p:nvSpPr>
          <p:cNvPr id="25603" name="Content Placeholder 2"/>
          <p:cNvSpPr>
            <a:spLocks noGrp="1"/>
          </p:cNvSpPr>
          <p:nvPr>
            <p:ph idx="1"/>
          </p:nvPr>
        </p:nvSpPr>
        <p:spPr>
          <a:xfrm>
            <a:off x="2476500" y="1506712"/>
            <a:ext cx="9959340" cy="5451143"/>
          </a:xfrm>
        </p:spPr>
        <p:txBody>
          <a:bodyPr/>
          <a:lstStyle/>
          <a:p>
            <a:r>
              <a:rPr lang="en-US" sz="3600" dirty="0"/>
              <a:t>Once a directory or a partition becomes 100% full due to downloads, installs, archived data, and even personal music and movies, many processes stop working and can cause an operating system to be unavailable. </a:t>
            </a:r>
          </a:p>
          <a:p>
            <a:r>
              <a:rPr lang="en-US" sz="3600" dirty="0"/>
              <a:t>Enabling quotas for each user or group, or singling out a single user can prevent many problems.</a:t>
            </a:r>
          </a:p>
        </p:txBody>
      </p:sp>
    </p:spTree>
    <p:extLst>
      <p:ext uri="{BB962C8B-B14F-4D97-AF65-F5344CB8AC3E}">
        <p14:creationId xmlns:p14="http://schemas.microsoft.com/office/powerpoint/2010/main" val="9341476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Editing a User Quota</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10841" y="3291841"/>
            <a:ext cx="9892898" cy="1417320"/>
          </a:xfrm>
          <a:ln>
            <a:solidFill>
              <a:schemeClr val="tx2"/>
            </a:solidFill>
          </a:ln>
        </p:spPr>
      </p:pic>
    </p:spTree>
    <p:extLst>
      <p:ext uri="{BB962C8B-B14F-4D97-AF65-F5344CB8AC3E}">
        <p14:creationId xmlns:p14="http://schemas.microsoft.com/office/powerpoint/2010/main" val="21141612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Quota Grace Periods</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91888" y="2749511"/>
            <a:ext cx="8922653" cy="2823542"/>
          </a:xfrm>
          <a:ln>
            <a:solidFill>
              <a:schemeClr val="tx2"/>
            </a:solidFill>
          </a:ln>
        </p:spPr>
      </p:pic>
    </p:spTree>
    <p:extLst>
      <p:ext uri="{BB962C8B-B14F-4D97-AF65-F5344CB8AC3E}">
        <p14:creationId xmlns:p14="http://schemas.microsoft.com/office/powerpoint/2010/main" val="4429995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476500" y="365760"/>
            <a:ext cx="9959340" cy="571500"/>
          </a:xfrm>
        </p:spPr>
        <p:txBody>
          <a:bodyPr>
            <a:normAutofit fontScale="90000"/>
          </a:bodyPr>
          <a:lstStyle/>
          <a:p>
            <a:r>
              <a:rPr lang="en-US" sz="4800" dirty="0">
                <a:solidFill>
                  <a:srgbClr val="204F91"/>
                </a:solidFill>
              </a:rPr>
              <a:t>Filesystems and Access Control Lists</a:t>
            </a:r>
            <a:endParaRPr lang="en-US" sz="4800" dirty="0">
              <a:solidFill>
                <a:schemeClr val="tx2"/>
              </a:solidFill>
            </a:endParaRPr>
          </a:p>
        </p:txBody>
      </p:sp>
      <p:sp>
        <p:nvSpPr>
          <p:cNvPr id="23555" name="Content Placeholder 2"/>
          <p:cNvSpPr>
            <a:spLocks noGrp="1"/>
          </p:cNvSpPr>
          <p:nvPr>
            <p:ph idx="1"/>
          </p:nvPr>
        </p:nvSpPr>
        <p:spPr>
          <a:xfrm>
            <a:off x="2476500" y="1803624"/>
            <a:ext cx="9959340" cy="5358907"/>
          </a:xfrm>
        </p:spPr>
        <p:txBody>
          <a:bodyPr>
            <a:normAutofit lnSpcReduction="10000"/>
          </a:bodyPr>
          <a:lstStyle/>
          <a:p>
            <a:r>
              <a:rPr lang="en-US" sz="3600" dirty="0"/>
              <a:t> Access control lists (ACLs) </a:t>
            </a:r>
          </a:p>
          <a:p>
            <a:pPr lvl="1"/>
            <a:r>
              <a:rPr lang="en-US" sz="3600" dirty="0"/>
              <a:t>Allow you to set different permissions for specific users and groups</a:t>
            </a:r>
          </a:p>
          <a:p>
            <a:pPr lvl="1"/>
            <a:r>
              <a:rPr lang="en-US" sz="3600" dirty="0"/>
              <a:t>Provide a second level of discretionary access control </a:t>
            </a:r>
          </a:p>
          <a:p>
            <a:r>
              <a:rPr lang="en-US" sz="3600" dirty="0"/>
              <a:t>ACL support in Linux is mature</a:t>
            </a:r>
          </a:p>
          <a:p>
            <a:r>
              <a:rPr lang="en-US" sz="3600" dirty="0"/>
              <a:t>ACL support available for the standard Linux filesystems and directories shared through NFS</a:t>
            </a:r>
          </a:p>
        </p:txBody>
      </p:sp>
    </p:spTree>
    <p:extLst>
      <p:ext uri="{BB962C8B-B14F-4D97-AF65-F5344CB8AC3E}">
        <p14:creationId xmlns:p14="http://schemas.microsoft.com/office/powerpoint/2010/main" val="168372209"/>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TotalTime>
  <Words>709</Words>
  <Application>Microsoft Office PowerPoint</Application>
  <PresentationFormat>Custom</PresentationFormat>
  <Paragraphs>79</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Helvetica</vt:lpstr>
      <vt:lpstr>Helvetica Neue</vt:lpstr>
      <vt:lpstr>Tahoma</vt:lpstr>
      <vt:lpstr>Times New Roman</vt:lpstr>
      <vt:lpstr>Wingdings</vt:lpstr>
      <vt:lpstr>Default</vt:lpstr>
      <vt:lpstr>Open Source Platform and Network Administration</vt:lpstr>
      <vt:lpstr>PowerPoint Presentation</vt:lpstr>
      <vt:lpstr>NFS</vt:lpstr>
      <vt:lpstr>Samba</vt:lpstr>
      <vt:lpstr>Enabling Quotas</vt:lpstr>
      <vt:lpstr>Setting Quotas</vt:lpstr>
      <vt:lpstr>Editing a User Quota</vt:lpstr>
      <vt:lpstr>Quota Grace Periods</vt:lpstr>
      <vt:lpstr>Filesystems and Access Control Lists</vt:lpstr>
      <vt:lpstr>Linux FHS</vt:lpstr>
      <vt:lpstr>Filesystem Encryption </vt:lpstr>
      <vt:lpstr>Securing a Filesystem Using FHS </vt:lpstr>
      <vt:lpstr>Summary</vt:lpstr>
      <vt:lpstr>Virtual Lab</vt:lpstr>
      <vt:lpstr> OPTIONAL SLIDES</vt:lpstr>
      <vt:lpstr>Configuring Remote Mounting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29</cp:revision>
  <dcterms:modified xsi:type="dcterms:W3CDTF">2023-09-22T08:52:49Z</dcterms:modified>
</cp:coreProperties>
</file>