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381000" y="685800"/>
            <a:ext cx="6096000" cy="3429000"/>
          </a:xfrm>
          <a:ln/>
        </p:spPr>
      </p:sp>
      <p:sp>
        <p:nvSpPr>
          <p:cNvPr id="27651" name="Notes Placeholder 2"/>
          <p:cNvSpPr>
            <a:spLocks noGrp="1"/>
          </p:cNvSpPr>
          <p:nvPr>
            <p:ph type="body" idx="1"/>
          </p:nvPr>
        </p:nvSpPr>
        <p:spPr>
          <a:noFill/>
          <a:ln/>
        </p:spPr>
        <p:txBody>
          <a:bodyPr/>
          <a:lstStyle/>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dirty="0">
                <a:ea typeface="Lucida Sans Unicode" pitchFamily="32" charset="0"/>
                <a:cs typeface="Lucida Sans Unicode" pitchFamily="32" charset="0"/>
              </a:rPr>
              <a:t>To temporarily turn off SELinux for troubleshooting, issue the “setenforce 0” command.</a:t>
            </a:r>
          </a:p>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dirty="0">
                <a:ea typeface="Lucida Sans Unicode" pitchFamily="32" charset="0"/>
                <a:cs typeface="Lucida Sans Unicode" pitchFamily="32" charset="0"/>
              </a:rPr>
              <a:t>To turn on SELinux, issue the “setenforce 1” command.</a:t>
            </a:r>
          </a:p>
        </p:txBody>
      </p:sp>
      <p:sp>
        <p:nvSpPr>
          <p:cNvPr id="27652" name="Date Placeholder 3"/>
          <p:cNvSpPr>
            <a:spLocks noGrp="1"/>
          </p:cNvSpPr>
          <p:nvPr>
            <p:ph type="dt" sz="quarter" idx="1"/>
          </p:nvPr>
        </p:nvSpPr>
        <p:spPr>
          <a:xfrm>
            <a:off x="3971925" y="0"/>
            <a:ext cx="3038475" cy="463550"/>
          </a:xfrm>
          <a:prstGeom prst="rect">
            <a:avLst/>
          </a:prstGeom>
          <a:noFill/>
        </p:spPr>
        <p:txBody>
          <a:bodyPr/>
          <a:lstStyle/>
          <a:p>
            <a:pPr defTabSz="931863"/>
            <a:fld id="{A68DD914-14BE-4096-ADEA-478A2ECFEE0D}" type="datetime1">
              <a:rPr lang="en-US" smtClean="0"/>
              <a:pPr defTabSz="931863"/>
              <a:t>9/22/2023</a:t>
            </a:fld>
            <a:endParaRPr lang="en-US" dirty="0"/>
          </a:p>
        </p:txBody>
      </p:sp>
      <p:sp>
        <p:nvSpPr>
          <p:cNvPr id="27653"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27654"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8BAFF86B-AABF-4EE3-AE98-220EB245BFD9}" type="slidenum">
              <a:rPr lang="en-US" smtClean="0"/>
              <a:pPr defTabSz="931863"/>
              <a:t>3</a:t>
            </a:fld>
            <a:endParaRPr lang="en-US" dirty="0"/>
          </a:p>
        </p:txBody>
      </p:sp>
    </p:spTree>
    <p:extLst>
      <p:ext uri="{BB962C8B-B14F-4D97-AF65-F5344CB8AC3E}">
        <p14:creationId xmlns:p14="http://schemas.microsoft.com/office/powerpoint/2010/main" val="132789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381000" y="685800"/>
            <a:ext cx="6096000" cy="3429000"/>
          </a:xfrm>
          <a:ln/>
        </p:spPr>
      </p:sp>
      <p:sp>
        <p:nvSpPr>
          <p:cNvPr id="27651" name="Notes Placeholder 2"/>
          <p:cNvSpPr>
            <a:spLocks noGrp="1"/>
          </p:cNvSpPr>
          <p:nvPr>
            <p:ph type="body" idx="1"/>
          </p:nvPr>
        </p:nvSpPr>
        <p:spPr>
          <a:noFill/>
          <a:ln/>
        </p:spPr>
        <p:txBody>
          <a:bodyPr/>
          <a:lstStyle/>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dirty="0">
                <a:ea typeface="Lucida Sans Unicode" pitchFamily="32" charset="0"/>
                <a:cs typeface="Lucida Sans Unicode" pitchFamily="32" charset="0"/>
              </a:rPr>
              <a:t>To temporarily turn off SELinux for troubleshooting, issue the “setenforce 0” command.</a:t>
            </a:r>
          </a:p>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dirty="0">
                <a:ea typeface="Lucida Sans Unicode" pitchFamily="32" charset="0"/>
                <a:cs typeface="Lucida Sans Unicode" pitchFamily="32" charset="0"/>
              </a:rPr>
              <a:t>To turn on SELinux, issue the “setenforce 1” command.</a:t>
            </a:r>
          </a:p>
        </p:txBody>
      </p:sp>
      <p:sp>
        <p:nvSpPr>
          <p:cNvPr id="27652" name="Date Placeholder 3"/>
          <p:cNvSpPr>
            <a:spLocks noGrp="1"/>
          </p:cNvSpPr>
          <p:nvPr>
            <p:ph type="dt" sz="quarter" idx="1"/>
          </p:nvPr>
        </p:nvSpPr>
        <p:spPr>
          <a:xfrm>
            <a:off x="3971925" y="0"/>
            <a:ext cx="3038475" cy="463550"/>
          </a:xfrm>
          <a:prstGeom prst="rect">
            <a:avLst/>
          </a:prstGeom>
          <a:noFill/>
        </p:spPr>
        <p:txBody>
          <a:bodyPr/>
          <a:lstStyle/>
          <a:p>
            <a:pPr defTabSz="931863"/>
            <a:fld id="{A68DD914-14BE-4096-ADEA-478A2ECFEE0D}" type="datetime1">
              <a:rPr lang="en-US" smtClean="0"/>
              <a:pPr defTabSz="931863"/>
              <a:t>9/22/2023</a:t>
            </a:fld>
            <a:endParaRPr lang="en-US" dirty="0"/>
          </a:p>
        </p:txBody>
      </p:sp>
      <p:sp>
        <p:nvSpPr>
          <p:cNvPr id="27653"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27654"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8BAFF86B-AABF-4EE3-AE98-220EB245BFD9}" type="slidenum">
              <a:rPr lang="en-US" smtClean="0"/>
              <a:pPr defTabSz="931863"/>
              <a:t>4</a:t>
            </a:fld>
            <a:endParaRPr lang="en-US" dirty="0"/>
          </a:p>
        </p:txBody>
      </p:sp>
    </p:spTree>
    <p:extLst>
      <p:ext uri="{BB962C8B-B14F-4D97-AF65-F5344CB8AC3E}">
        <p14:creationId xmlns:p14="http://schemas.microsoft.com/office/powerpoint/2010/main" val="192418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a:t>
            </a:r>
            <a:r>
              <a:rPr lang="en-US" sz="1200" kern="1200">
                <a:solidFill>
                  <a:schemeClr val="tx1"/>
                </a:solidFill>
                <a:effectLst/>
                <a:latin typeface="Times New Roman" pitchFamily="18" charset="0"/>
                <a:ea typeface="+mn-ea"/>
                <a:cs typeface="+mn-cs"/>
              </a:rPr>
              <a:t>this lesson, </a:t>
            </a:r>
            <a:r>
              <a:rPr lang="en-US" sz="1200" kern="1200" dirty="0">
                <a:solidFill>
                  <a:schemeClr val="tx1"/>
                </a:solidFill>
                <a:effectLst/>
                <a:latin typeface="Times New Roman" pitchFamily="18" charset="0"/>
                <a:ea typeface="+mn-ea"/>
                <a:cs typeface="+mn-cs"/>
              </a:rPr>
              <a:t>you discovered the power of the firewall to protect the Linux servers. The readings included a discussion on the best practices for securing the network with a firewall. You also learned that Security</a:t>
            </a:r>
            <a:r>
              <a:rPr lang="en-US" sz="1200" kern="1200" baseline="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Enhanced Linux (SELinux) is an access control system that adds a layer of protection to Red Hat systems when configured properly.</a:t>
            </a:r>
          </a:p>
          <a:p>
            <a:r>
              <a:rPr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In this lab, you will first review current host-based IP firewall services, flush the current firewall configuration, and then re-configure it with stringent permit/deny rule sets. You also will configure TCP Wrappers for unauthorized access controls and logging. Finally, you will configure SELinux for an additional layer of security. This lab has four parts which should be completed in the order specified."</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9770AD85-825A-4E83-BD31-330D91FA8961}"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CD382FCF-5327-4F2A-A477-267981554679}" type="slidenum">
              <a:rPr lang="en-US" smtClean="0"/>
              <a:pPr>
                <a:defRPr/>
              </a:pPr>
              <a:t>10</a:t>
            </a:fld>
            <a:endParaRPr lang="en-US" dirty="0"/>
          </a:p>
        </p:txBody>
      </p:sp>
    </p:spTree>
    <p:extLst>
      <p:ext uri="{BB962C8B-B14F-4D97-AF65-F5344CB8AC3E}">
        <p14:creationId xmlns:p14="http://schemas.microsoft.com/office/powerpoint/2010/main" val="49884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FD5A988B-099C-61D1-D389-9DAEF3C1D1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3BF767E8-19D3-4801-3106-54AE2DF8933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965960" cy="8109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15</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22531"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Hardening Security by Controlling Access </a:t>
            </a:r>
          </a:p>
        </p:txBody>
      </p:sp>
    </p:spTree>
    <p:extLst>
      <p:ext uri="{BB962C8B-B14F-4D97-AF65-F5344CB8AC3E}">
        <p14:creationId xmlns:p14="http://schemas.microsoft.com/office/powerpoint/2010/main" val="14333623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Modes of SELinux</a:t>
            </a:r>
          </a:p>
        </p:txBody>
      </p:sp>
      <p:sp>
        <p:nvSpPr>
          <p:cNvPr id="8195" name="Content Placeholder 2"/>
          <p:cNvSpPr>
            <a:spLocks noGrp="1"/>
          </p:cNvSpPr>
          <p:nvPr>
            <p:ph idx="1"/>
          </p:nvPr>
        </p:nvSpPr>
        <p:spPr>
          <a:xfrm>
            <a:off x="2476500" y="1686862"/>
            <a:ext cx="9959340" cy="5178757"/>
          </a:xfrm>
        </p:spPr>
        <p:txBody>
          <a:bodyPr/>
          <a:lstStyle/>
          <a:p>
            <a:r>
              <a:rPr lang="en-US" sz="3840" dirty="0"/>
              <a:t>Disabled</a:t>
            </a:r>
          </a:p>
          <a:p>
            <a:r>
              <a:rPr lang="en-US" sz="3840" dirty="0"/>
              <a:t>Permissive</a:t>
            </a:r>
          </a:p>
          <a:p>
            <a:r>
              <a:rPr lang="en-US" sz="3840" dirty="0"/>
              <a:t>Enforcing</a:t>
            </a:r>
          </a:p>
        </p:txBody>
      </p:sp>
    </p:spTree>
    <p:extLst>
      <p:ext uri="{BB962C8B-B14F-4D97-AF65-F5344CB8AC3E}">
        <p14:creationId xmlns:p14="http://schemas.microsoft.com/office/powerpoint/2010/main" val="214270727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SELinux Administration Tool</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32621" y="1808020"/>
            <a:ext cx="9188759" cy="5237017"/>
          </a:xfrm>
        </p:spPr>
      </p:pic>
    </p:spTree>
    <p:extLst>
      <p:ext uri="{BB962C8B-B14F-4D97-AF65-F5344CB8AC3E}">
        <p14:creationId xmlns:p14="http://schemas.microsoft.com/office/powerpoint/2010/main" val="12708186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Common SELinux Commands</a:t>
            </a:r>
          </a:p>
        </p:txBody>
      </p:sp>
      <p:sp>
        <p:nvSpPr>
          <p:cNvPr id="9219" name="Content Placeholder 2"/>
          <p:cNvSpPr>
            <a:spLocks noGrp="1"/>
          </p:cNvSpPr>
          <p:nvPr>
            <p:ph idx="1"/>
          </p:nvPr>
        </p:nvSpPr>
        <p:spPr>
          <a:xfrm>
            <a:off x="2476500" y="1523090"/>
            <a:ext cx="9959340" cy="5342530"/>
          </a:xfrm>
        </p:spPr>
        <p:txBody>
          <a:bodyPr>
            <a:normAutofit fontScale="92500"/>
          </a:bodyPr>
          <a:lstStyle/>
          <a:p>
            <a:pPr>
              <a:defRPr/>
            </a:pPr>
            <a:r>
              <a:rPr lang="en-US" sz="3840" dirty="0"/>
              <a:t>chcon: For changing the security context of a file or files</a:t>
            </a:r>
          </a:p>
          <a:p>
            <a:pPr>
              <a:defRPr/>
            </a:pPr>
            <a:r>
              <a:rPr lang="en-US" sz="3840" dirty="0"/>
              <a:t>Id -Z: To show the current user context</a:t>
            </a:r>
          </a:p>
          <a:p>
            <a:pPr>
              <a:defRPr/>
            </a:pPr>
            <a:r>
              <a:rPr lang="en-US" sz="3840" dirty="0"/>
              <a:t>ls -Z: To show the context of a file or files</a:t>
            </a:r>
          </a:p>
          <a:p>
            <a:pPr>
              <a:buFont typeface="Wingdings" pitchFamily="2" charset="2"/>
              <a:buNone/>
              <a:defRPr/>
            </a:pPr>
            <a:endParaRPr lang="en-US" sz="3840" dirty="0"/>
          </a:p>
          <a:p>
            <a:pPr marL="0" indent="0">
              <a:buNone/>
              <a:defRPr/>
            </a:pPr>
            <a:r>
              <a:rPr lang="en-US" sz="3840" dirty="0"/>
              <a:t>Refer to Table 7-2 on pages 203–204 of the textbook for other SELinux commands.</a:t>
            </a:r>
          </a:p>
        </p:txBody>
      </p:sp>
    </p:spTree>
    <p:extLst>
      <p:ext uri="{BB962C8B-B14F-4D97-AF65-F5344CB8AC3E}">
        <p14:creationId xmlns:p14="http://schemas.microsoft.com/office/powerpoint/2010/main" val="7560957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SELinux Troubleshooter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2697" y="2266712"/>
            <a:ext cx="8466379" cy="3992771"/>
          </a:xfrm>
          <a:prstGeom prst="rect">
            <a:avLst/>
          </a:prstGeom>
        </p:spPr>
      </p:pic>
    </p:spTree>
    <p:extLst>
      <p:ext uri="{BB962C8B-B14F-4D97-AF65-F5344CB8AC3E}">
        <p14:creationId xmlns:p14="http://schemas.microsoft.com/office/powerpoint/2010/main" val="10409007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normAutofit fontScale="90000"/>
          </a:bodyPr>
          <a:lstStyle/>
          <a:p>
            <a:r>
              <a:rPr lang="en-US" sz="4800" dirty="0">
                <a:ea typeface="ＭＳ Ｐゴシック" pitchFamily="106" charset="-128"/>
              </a:rPr>
              <a:t>An AppArmor Configuration Tool</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9977" y="1870365"/>
            <a:ext cx="8706803" cy="4788130"/>
          </a:xfrm>
          <a:prstGeom prst="rect">
            <a:avLst/>
          </a:prstGeom>
        </p:spPr>
      </p:pic>
    </p:spTree>
    <p:extLst>
      <p:ext uri="{BB962C8B-B14F-4D97-AF65-F5344CB8AC3E}">
        <p14:creationId xmlns:p14="http://schemas.microsoft.com/office/powerpoint/2010/main" val="10163604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476501" y="1554480"/>
          <a:ext cx="9959341" cy="5596128"/>
        </p:xfrm>
        <a:graphic>
          <a:graphicData uri="http://schemas.openxmlformats.org/drawingml/2006/table">
            <a:tbl>
              <a:tblPr firstRow="1" bandRow="1">
                <a:tableStyleId>{5C22544A-7EE6-4342-B048-85BDC9FD1C3A}</a:tableStyleId>
              </a:tblPr>
              <a:tblGrid>
                <a:gridCol w="3245874">
                  <a:extLst>
                    <a:ext uri="{9D8B030D-6E8A-4147-A177-3AD203B41FA5}">
                      <a16:colId xmlns:a16="http://schemas.microsoft.com/office/drawing/2014/main" val="20000"/>
                    </a:ext>
                  </a:extLst>
                </a:gridCol>
                <a:gridCol w="3539614">
                  <a:extLst>
                    <a:ext uri="{9D8B030D-6E8A-4147-A177-3AD203B41FA5}">
                      <a16:colId xmlns:a16="http://schemas.microsoft.com/office/drawing/2014/main" val="20001"/>
                    </a:ext>
                  </a:extLst>
                </a:gridCol>
                <a:gridCol w="3173854">
                  <a:extLst>
                    <a:ext uri="{9D8B030D-6E8A-4147-A177-3AD203B41FA5}">
                      <a16:colId xmlns:a16="http://schemas.microsoft.com/office/drawing/2014/main" val="20002"/>
                    </a:ext>
                  </a:extLst>
                </a:gridCol>
              </a:tblGrid>
              <a:tr h="548640">
                <a:tc>
                  <a:txBody>
                    <a:bodyPr/>
                    <a:lstStyle/>
                    <a:p>
                      <a:pPr algn="ctr"/>
                      <a:r>
                        <a:rPr lang="en-US" sz="2900" dirty="0"/>
                        <a:t>Firewall</a:t>
                      </a:r>
                    </a:p>
                  </a:txBody>
                  <a:tcPr marL="109728" marR="109728" marT="54864" marB="54864"/>
                </a:tc>
                <a:tc>
                  <a:txBody>
                    <a:bodyPr/>
                    <a:lstStyle/>
                    <a:p>
                      <a:pPr algn="ctr"/>
                      <a:r>
                        <a:rPr lang="en-US" sz="2900" dirty="0"/>
                        <a:t>TCP Wrapper</a:t>
                      </a:r>
                    </a:p>
                  </a:txBody>
                  <a:tcPr marL="109728" marR="109728" marT="54864" marB="54864"/>
                </a:tc>
                <a:tc>
                  <a:txBody>
                    <a:bodyPr/>
                    <a:lstStyle/>
                    <a:p>
                      <a:pPr algn="ctr"/>
                      <a:r>
                        <a:rPr lang="en-US" sz="2900" dirty="0"/>
                        <a:t>SELinux</a:t>
                      </a:r>
                    </a:p>
                  </a:txBody>
                  <a:tcPr marL="109728" marR="109728" marT="54864" marB="54864"/>
                </a:tc>
                <a:extLst>
                  <a:ext uri="{0D108BD9-81ED-4DB2-BD59-A6C34878D82A}">
                    <a16:rowId xmlns:a16="http://schemas.microsoft.com/office/drawing/2014/main" val="10000"/>
                  </a:ext>
                </a:extLst>
              </a:tr>
              <a:tr h="2926080">
                <a:tc>
                  <a:txBody>
                    <a:bodyPr/>
                    <a:lstStyle/>
                    <a:p>
                      <a:r>
                        <a:rPr lang="en-US" sz="2600" dirty="0"/>
                        <a:t>Protects against unauthorized traffic</a:t>
                      </a:r>
                    </a:p>
                  </a:txBody>
                  <a:tcPr marL="109728" marR="109728" marT="54864" marB="54864"/>
                </a:tc>
                <a:tc>
                  <a:txBody>
                    <a:bodyPr/>
                    <a:lstStyle/>
                    <a:p>
                      <a:r>
                        <a:rPr lang="en-US" sz="2600" dirty="0"/>
                        <a:t>Performs specific actions based on a network service running under the xinetd super server</a:t>
                      </a:r>
                    </a:p>
                  </a:txBody>
                  <a:tcPr marL="109728" marR="109728" marT="54864" marB="54864"/>
                </a:tc>
                <a:tc>
                  <a:txBody>
                    <a:bodyPr/>
                    <a:lstStyle/>
                    <a:p>
                      <a:r>
                        <a:rPr lang="en-US" sz="2600" dirty="0"/>
                        <a:t>Protects the network service from unauthorized access based on the subject, such as users, applications, or files </a:t>
                      </a:r>
                    </a:p>
                  </a:txBody>
                  <a:tcPr marL="109728" marR="109728" marT="54864" marB="54864"/>
                </a:tc>
                <a:extLst>
                  <a:ext uri="{0D108BD9-81ED-4DB2-BD59-A6C34878D82A}">
                    <a16:rowId xmlns:a16="http://schemas.microsoft.com/office/drawing/2014/main" val="10001"/>
                  </a:ext>
                </a:extLst>
              </a:tr>
              <a:tr h="2121408">
                <a:tc>
                  <a:txBody>
                    <a:bodyPr/>
                    <a:lstStyle/>
                    <a:p>
                      <a:r>
                        <a:rPr lang="en-US" sz="2600" dirty="0"/>
                        <a:t>Allows access to FTP from local traffic only</a:t>
                      </a:r>
                    </a:p>
                  </a:txBody>
                  <a:tcPr marL="109728" marR="109728" marT="54864" marB="54864"/>
                </a:tc>
                <a:tc>
                  <a:txBody>
                    <a:bodyPr/>
                    <a:lstStyle/>
                    <a:p>
                      <a:r>
                        <a:rPr lang="en-US" sz="2600" dirty="0"/>
                        <a:t>Sends an e-mail to the administrator when access is granted during non-business hours</a:t>
                      </a:r>
                    </a:p>
                  </a:txBody>
                  <a:tcPr marL="109728" marR="109728" marT="54864" marB="54864"/>
                </a:tc>
                <a:tc>
                  <a:txBody>
                    <a:bodyPr/>
                    <a:lstStyle/>
                    <a:p>
                      <a:r>
                        <a:rPr lang="en-US" sz="2600" dirty="0"/>
                        <a:t>Denies access to home directories to logged-in users </a:t>
                      </a:r>
                    </a:p>
                  </a:txBody>
                  <a:tcPr marL="109728" marR="109728" marT="54864" marB="54864"/>
                </a:tc>
                <a:extLst>
                  <a:ext uri="{0D108BD9-81ED-4DB2-BD59-A6C34878D82A}">
                    <a16:rowId xmlns:a16="http://schemas.microsoft.com/office/drawing/2014/main" val="10002"/>
                  </a:ext>
                </a:extLst>
              </a:tr>
            </a:tbl>
          </a:graphicData>
        </a:graphic>
      </p:graphicFrame>
      <p:sp>
        <p:nvSpPr>
          <p:cNvPr id="18452"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Layered Security for FTP Access</a:t>
            </a:r>
          </a:p>
        </p:txBody>
      </p:sp>
    </p:spTree>
    <p:extLst>
      <p:ext uri="{BB962C8B-B14F-4D97-AF65-F5344CB8AC3E}">
        <p14:creationId xmlns:p14="http://schemas.microsoft.com/office/powerpoint/2010/main" val="8855414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Summary</a:t>
            </a:r>
          </a:p>
        </p:txBody>
      </p:sp>
      <p:sp>
        <p:nvSpPr>
          <p:cNvPr id="22531" name="Content Placeholder 4"/>
          <p:cNvSpPr>
            <a:spLocks/>
          </p:cNvSpPr>
          <p:nvPr/>
        </p:nvSpPr>
        <p:spPr bwMode="auto">
          <a:xfrm>
            <a:off x="2476500" y="1686863"/>
            <a:ext cx="9959340" cy="5174947"/>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SELinux and its commands</a:t>
            </a:r>
          </a:p>
          <a:p>
            <a:pPr marL="283846" lvl="1" indent="-280036" eaLnBrk="0" hangingPunct="0">
              <a:spcBef>
                <a:spcPct val="20000"/>
              </a:spcBef>
              <a:buClr>
                <a:srgbClr val="ED6E2E"/>
              </a:buClr>
              <a:buFont typeface="Wingdings" pitchFamily="2" charset="2"/>
              <a:buChar char="§"/>
            </a:pPr>
            <a:r>
              <a:rPr lang="en-US" sz="3840" dirty="0"/>
              <a:t>Firewall and TCP Wrappers and their importance</a:t>
            </a:r>
          </a:p>
          <a:p>
            <a:pPr marL="283846" lvl="1" indent="-280036" eaLnBrk="0" hangingPunct="0">
              <a:spcBef>
                <a:spcPct val="20000"/>
              </a:spcBef>
              <a:buClr>
                <a:srgbClr val="ED6E2E"/>
              </a:buClr>
              <a:buFont typeface="Wingdings" pitchFamily="2" charset="2"/>
              <a:buChar char="§"/>
            </a:pPr>
            <a:r>
              <a:rPr lang="en-US" sz="3840" dirty="0"/>
              <a:t>Process of designing a firewall by using iptables and creating TCP Wrapper rules</a:t>
            </a:r>
          </a:p>
          <a:p>
            <a:pPr marL="283846" lvl="1" indent="-280036" eaLnBrk="0" hangingPunct="0">
              <a:spcBef>
                <a:spcPct val="20000"/>
              </a:spcBef>
              <a:buClr>
                <a:srgbClr val="ED6E2E"/>
              </a:buClr>
              <a:buFont typeface="Wingdings" pitchFamily="2" charset="2"/>
              <a:buChar char="§"/>
            </a:pPr>
            <a:r>
              <a:rPr lang="en-US" sz="3840" dirty="0"/>
              <a:t>Layered security for FTP access</a:t>
            </a:r>
          </a:p>
        </p:txBody>
      </p:sp>
    </p:spTree>
    <p:extLst>
      <p:ext uri="{BB962C8B-B14F-4D97-AF65-F5344CB8AC3E}">
        <p14:creationId xmlns:p14="http://schemas.microsoft.com/office/powerpoint/2010/main" val="1233863001"/>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TotalTime>
  <Words>416</Words>
  <Application>Microsoft Office PowerPoint</Application>
  <PresentationFormat>Custom</PresentationFormat>
  <Paragraphs>47</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Helvetica Neue</vt:lpstr>
      <vt:lpstr>Tahoma</vt:lpstr>
      <vt:lpstr>Times New Roman</vt:lpstr>
      <vt:lpstr>Wingdings</vt:lpstr>
      <vt:lpstr>Default</vt:lpstr>
      <vt:lpstr>Open Source Platform and Network Administration</vt:lpstr>
      <vt:lpstr>PowerPoint Presentation</vt:lpstr>
      <vt:lpstr>Modes of SELinux</vt:lpstr>
      <vt:lpstr>SELinux Administration Tool</vt:lpstr>
      <vt:lpstr>Common SELinux Commands</vt:lpstr>
      <vt:lpstr>SELinux Troubleshooter</vt:lpstr>
      <vt:lpstr>An AppArmor Configuration Tool</vt:lpstr>
      <vt:lpstr>Layered Security for FTP Access</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34</cp:revision>
  <dcterms:modified xsi:type="dcterms:W3CDTF">2023-09-22T08:54:12Z</dcterms:modified>
</cp:coreProperties>
</file>