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4630400" cy="8229600"/>
  <p:notesSz cx="6858000" cy="9144000"/>
  <p:defaultTextStyle>
    <a:lvl1pPr defTabSz="1306219">
      <a:defRPr sz="2600">
        <a:latin typeface="Tahoma"/>
        <a:ea typeface="Tahoma"/>
        <a:cs typeface="Tahoma"/>
        <a:sym typeface="Tahoma"/>
      </a:defRPr>
    </a:lvl1pPr>
    <a:lvl2pPr indent="653109" defTabSz="1306219">
      <a:defRPr sz="2600">
        <a:latin typeface="Tahoma"/>
        <a:ea typeface="Tahoma"/>
        <a:cs typeface="Tahoma"/>
        <a:sym typeface="Tahoma"/>
      </a:defRPr>
    </a:lvl2pPr>
    <a:lvl3pPr indent="1306219" defTabSz="1306219">
      <a:defRPr sz="2600">
        <a:latin typeface="Tahoma"/>
        <a:ea typeface="Tahoma"/>
        <a:cs typeface="Tahoma"/>
        <a:sym typeface="Tahoma"/>
      </a:defRPr>
    </a:lvl3pPr>
    <a:lvl4pPr indent="1959330" defTabSz="1306219">
      <a:defRPr sz="2600">
        <a:latin typeface="Tahoma"/>
        <a:ea typeface="Tahoma"/>
        <a:cs typeface="Tahoma"/>
        <a:sym typeface="Tahoma"/>
      </a:defRPr>
    </a:lvl4pPr>
    <a:lvl5pPr indent="2612440" defTabSz="1306219">
      <a:defRPr sz="2600">
        <a:latin typeface="Tahoma"/>
        <a:ea typeface="Tahoma"/>
        <a:cs typeface="Tahoma"/>
        <a:sym typeface="Tahoma"/>
      </a:defRPr>
    </a:lvl5pPr>
    <a:lvl6pPr indent="3265551" defTabSz="1306219">
      <a:defRPr sz="2600">
        <a:latin typeface="Tahoma"/>
        <a:ea typeface="Tahoma"/>
        <a:cs typeface="Tahoma"/>
        <a:sym typeface="Tahoma"/>
      </a:defRPr>
    </a:lvl6pPr>
    <a:lvl7pPr indent="3918660" defTabSz="1306219">
      <a:defRPr sz="2600">
        <a:latin typeface="Tahoma"/>
        <a:ea typeface="Tahoma"/>
        <a:cs typeface="Tahoma"/>
        <a:sym typeface="Tahoma"/>
      </a:defRPr>
    </a:lvl7pPr>
    <a:lvl8pPr indent="4571770" defTabSz="1306219">
      <a:defRPr sz="2600">
        <a:latin typeface="Tahoma"/>
        <a:ea typeface="Tahoma"/>
        <a:cs typeface="Tahoma"/>
        <a:sym typeface="Tahoma"/>
      </a:defRPr>
    </a:lvl8pPr>
    <a:lvl9pPr indent="5224881" defTabSz="1306219">
      <a:defRPr sz="2600">
        <a:latin typeface="Tahoma"/>
        <a:ea typeface="Tahoma"/>
        <a:cs typeface="Tahoma"/>
        <a:sym typeface="Tahom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Tahoma"/>
          <a:ea typeface="Tahoma"/>
          <a:cs typeface="Tahom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Tahoma"/>
          <a:ea typeface="Tahoma"/>
          <a:cs typeface="Tahom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Tahoma"/>
          <a:ea typeface="Tahoma"/>
          <a:cs typeface="Tahoma"/>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Tahoma"/>
          <a:ea typeface="Tahoma"/>
          <a:cs typeface="Tahoma"/>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673"/>
  </p:normalViewPr>
  <p:slideViewPr>
    <p:cSldViewPr snapToGrid="0" snapToObjects="1">
      <p:cViewPr varScale="1">
        <p:scale>
          <a:sx n="74" d="100"/>
          <a:sy n="74" d="100"/>
        </p:scale>
        <p:origin x="3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C6C8C9-FF48-40B3-BB7A-720813F39E8E}" type="doc">
      <dgm:prSet loTypeId="urn:microsoft.com/office/officeart/2005/8/layout/arrow1" loCatId="process" qsTypeId="urn:microsoft.com/office/officeart/2005/8/quickstyle/simple1" qsCatId="simple" csTypeId="urn:microsoft.com/office/officeart/2005/8/colors/accent1_3" csCatId="accent1" phldr="1"/>
      <dgm:spPr/>
      <dgm:t>
        <a:bodyPr/>
        <a:lstStyle/>
        <a:p>
          <a:endParaRPr lang="en-US"/>
        </a:p>
      </dgm:t>
    </dgm:pt>
    <dgm:pt modelId="{1160E2F8-EC6B-4406-AFFB-838D4191A32E}">
      <dgm:prSet phldrT="[Text]"/>
      <dgm:spPr/>
      <dgm:t>
        <a:bodyPr/>
        <a:lstStyle/>
        <a:p>
          <a:r>
            <a:rPr lang="en-US" dirty="0"/>
            <a:t>Red Hat Kernel Development Software</a:t>
          </a:r>
        </a:p>
      </dgm:t>
    </dgm:pt>
    <dgm:pt modelId="{3AD76BDD-B220-471C-BAB1-970029750E97}" type="parTrans" cxnId="{69AF63BD-CDE0-4C13-9643-601846905FCF}">
      <dgm:prSet/>
      <dgm:spPr/>
      <dgm:t>
        <a:bodyPr/>
        <a:lstStyle/>
        <a:p>
          <a:endParaRPr lang="en-US"/>
        </a:p>
      </dgm:t>
    </dgm:pt>
    <dgm:pt modelId="{D7D9ACC8-F96B-4580-8BA1-198BB4BC549C}" type="sibTrans" cxnId="{69AF63BD-CDE0-4C13-9643-601846905FCF}">
      <dgm:prSet/>
      <dgm:spPr/>
      <dgm:t>
        <a:bodyPr/>
        <a:lstStyle/>
        <a:p>
          <a:endParaRPr lang="en-US"/>
        </a:p>
      </dgm:t>
    </dgm:pt>
    <dgm:pt modelId="{5D035009-8F78-4019-B2DB-FE042F10FC63}">
      <dgm:prSet phldrT="[Text]"/>
      <dgm:spPr/>
      <dgm:t>
        <a:bodyPr/>
        <a:lstStyle/>
        <a:p>
          <a:r>
            <a:rPr lang="en-US" dirty="0"/>
            <a:t>Ubuntu Kernel Development Software</a:t>
          </a:r>
        </a:p>
      </dgm:t>
    </dgm:pt>
    <dgm:pt modelId="{96EB51F7-F220-4DA6-847F-642E36319176}" type="parTrans" cxnId="{E1F5C72E-B91D-47ED-AC1A-0354C6DB3007}">
      <dgm:prSet/>
      <dgm:spPr/>
      <dgm:t>
        <a:bodyPr/>
        <a:lstStyle/>
        <a:p>
          <a:endParaRPr lang="en-US"/>
        </a:p>
      </dgm:t>
    </dgm:pt>
    <dgm:pt modelId="{834F3125-8783-4ED5-BE4D-29E3EC87CE55}" type="sibTrans" cxnId="{E1F5C72E-B91D-47ED-AC1A-0354C6DB3007}">
      <dgm:prSet/>
      <dgm:spPr/>
      <dgm:t>
        <a:bodyPr/>
        <a:lstStyle/>
        <a:p>
          <a:endParaRPr lang="en-US"/>
        </a:p>
      </dgm:t>
    </dgm:pt>
    <dgm:pt modelId="{5DAA75B6-E160-4565-A759-4808FE0F4E46}" type="pres">
      <dgm:prSet presAssocID="{AEC6C8C9-FF48-40B3-BB7A-720813F39E8E}" presName="cycle" presStyleCnt="0">
        <dgm:presLayoutVars>
          <dgm:dir/>
          <dgm:resizeHandles val="exact"/>
        </dgm:presLayoutVars>
      </dgm:prSet>
      <dgm:spPr/>
    </dgm:pt>
    <dgm:pt modelId="{C0917AE3-B83F-4B32-B5B2-04B3D0419803}" type="pres">
      <dgm:prSet presAssocID="{1160E2F8-EC6B-4406-AFFB-838D4191A32E}" presName="arrow" presStyleLbl="node1" presStyleIdx="0" presStyleCnt="2">
        <dgm:presLayoutVars>
          <dgm:bulletEnabled val="1"/>
        </dgm:presLayoutVars>
      </dgm:prSet>
      <dgm:spPr/>
    </dgm:pt>
    <dgm:pt modelId="{1E6E74CB-1042-4B0E-975B-5057A18183ED}" type="pres">
      <dgm:prSet presAssocID="{5D035009-8F78-4019-B2DB-FE042F10FC63}" presName="arrow" presStyleLbl="node1" presStyleIdx="1" presStyleCnt="2">
        <dgm:presLayoutVars>
          <dgm:bulletEnabled val="1"/>
        </dgm:presLayoutVars>
      </dgm:prSet>
      <dgm:spPr/>
    </dgm:pt>
  </dgm:ptLst>
  <dgm:cxnLst>
    <dgm:cxn modelId="{F0733515-E3E4-4041-982B-02A3BDE75563}" type="presOf" srcId="{AEC6C8C9-FF48-40B3-BB7A-720813F39E8E}" destId="{5DAA75B6-E160-4565-A759-4808FE0F4E46}" srcOrd="0" destOrd="0" presId="urn:microsoft.com/office/officeart/2005/8/layout/arrow1"/>
    <dgm:cxn modelId="{CCA4A419-7070-DF4A-8774-AC8F9CE4D538}" type="presOf" srcId="{5D035009-8F78-4019-B2DB-FE042F10FC63}" destId="{1E6E74CB-1042-4B0E-975B-5057A18183ED}" srcOrd="0" destOrd="0" presId="urn:microsoft.com/office/officeart/2005/8/layout/arrow1"/>
    <dgm:cxn modelId="{E1F5C72E-B91D-47ED-AC1A-0354C6DB3007}" srcId="{AEC6C8C9-FF48-40B3-BB7A-720813F39E8E}" destId="{5D035009-8F78-4019-B2DB-FE042F10FC63}" srcOrd="1" destOrd="0" parTransId="{96EB51F7-F220-4DA6-847F-642E36319176}" sibTransId="{834F3125-8783-4ED5-BE4D-29E3EC87CE55}"/>
    <dgm:cxn modelId="{3ED31A75-F719-1C4F-83C6-8A30C4186757}" type="presOf" srcId="{1160E2F8-EC6B-4406-AFFB-838D4191A32E}" destId="{C0917AE3-B83F-4B32-B5B2-04B3D0419803}" srcOrd="0" destOrd="0" presId="urn:microsoft.com/office/officeart/2005/8/layout/arrow1"/>
    <dgm:cxn modelId="{69AF63BD-CDE0-4C13-9643-601846905FCF}" srcId="{AEC6C8C9-FF48-40B3-BB7A-720813F39E8E}" destId="{1160E2F8-EC6B-4406-AFFB-838D4191A32E}" srcOrd="0" destOrd="0" parTransId="{3AD76BDD-B220-471C-BAB1-970029750E97}" sibTransId="{D7D9ACC8-F96B-4580-8BA1-198BB4BC549C}"/>
    <dgm:cxn modelId="{3C280D61-27BA-B348-8591-CFF11B10AB54}" type="presParOf" srcId="{5DAA75B6-E160-4565-A759-4808FE0F4E46}" destId="{C0917AE3-B83F-4B32-B5B2-04B3D0419803}" srcOrd="0" destOrd="0" presId="urn:microsoft.com/office/officeart/2005/8/layout/arrow1"/>
    <dgm:cxn modelId="{531D66CC-DF7A-0245-ACB7-105DE63F76B6}" type="presParOf" srcId="{5DAA75B6-E160-4565-A759-4808FE0F4E46}" destId="{1E6E74CB-1042-4B0E-975B-5057A18183ED}" srcOrd="1" destOrd="0" presId="urn:microsoft.com/office/officeart/2005/8/layout/arrow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917AE3-B83F-4B32-B5B2-04B3D0419803}">
      <dsp:nvSpPr>
        <dsp:cNvPr id="0" name=""/>
        <dsp:cNvSpPr/>
      </dsp:nvSpPr>
      <dsp:spPr>
        <a:xfrm rot="16200000">
          <a:off x="413" y="324882"/>
          <a:ext cx="4741385" cy="4741385"/>
        </a:xfrm>
        <a:prstGeom prst="upArrow">
          <a:avLst>
            <a:gd name="adj1" fmla="val 50000"/>
            <a:gd name="adj2" fmla="val 35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en-US" sz="3800" kern="1200" dirty="0"/>
            <a:t>Red Hat Kernel Development Software</a:t>
          </a:r>
        </a:p>
      </dsp:txBody>
      <dsp:txXfrm rot="5400000">
        <a:off x="830155" y="1510228"/>
        <a:ext cx="3911643" cy="2370693"/>
      </dsp:txXfrm>
    </dsp:sp>
    <dsp:sp modelId="{1E6E74CB-1042-4B0E-975B-5057A18183ED}">
      <dsp:nvSpPr>
        <dsp:cNvPr id="0" name=""/>
        <dsp:cNvSpPr/>
      </dsp:nvSpPr>
      <dsp:spPr>
        <a:xfrm rot="5400000">
          <a:off x="5217541" y="324882"/>
          <a:ext cx="4741385" cy="4741385"/>
        </a:xfrm>
        <a:prstGeom prst="upArrow">
          <a:avLst>
            <a:gd name="adj1" fmla="val 50000"/>
            <a:gd name="adj2" fmla="val 35000"/>
          </a:avLst>
        </a:prstGeom>
        <a:solidFill>
          <a:schemeClr val="accent1">
            <a:shade val="80000"/>
            <a:hueOff val="306246"/>
            <a:satOff val="-4392"/>
            <a:lumOff val="25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en-US" sz="3800" kern="1200" dirty="0"/>
            <a:t>Ubuntu Kernel Development Software</a:t>
          </a:r>
        </a:p>
      </dsp:txBody>
      <dsp:txXfrm rot="-5400000">
        <a:off x="5217541" y="1510228"/>
        <a:ext cx="3911643" cy="2370693"/>
      </dsp:txXfrm>
    </dsp:sp>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6" name="Shape 4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599340708"/>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xfrm>
            <a:off x="381000" y="685800"/>
            <a:ext cx="6096000" cy="3429000"/>
          </a:xfrm>
          <a:ln/>
        </p:spPr>
      </p:sp>
      <p:sp>
        <p:nvSpPr>
          <p:cNvPr id="33795" name="Notes Placeholder 2"/>
          <p:cNvSpPr>
            <a:spLocks noGrp="1"/>
          </p:cNvSpPr>
          <p:nvPr>
            <p:ph type="body" idx="1"/>
          </p:nvPr>
        </p:nvSpPr>
        <p:spPr>
          <a:noFill/>
          <a:ln/>
        </p:spPr>
        <p:txBody>
          <a:bodyPr/>
          <a:lstStyle/>
          <a:p>
            <a:endParaRPr lang="en-US">
              <a:latin typeface="Arial" charset="0"/>
            </a:endParaRPr>
          </a:p>
        </p:txBody>
      </p:sp>
      <p:sp>
        <p:nvSpPr>
          <p:cNvPr id="33796" name="Slide Number Placeholder 3"/>
          <p:cNvSpPr>
            <a:spLocks noGrp="1"/>
          </p:cNvSpPr>
          <p:nvPr>
            <p:ph type="sldNum" sz="quarter" idx="5"/>
          </p:nvPr>
        </p:nvSpPr>
        <p:spPr>
          <a:xfrm>
            <a:off x="3971925" y="8832850"/>
            <a:ext cx="3038475" cy="463550"/>
          </a:xfrm>
          <a:prstGeom prst="rect">
            <a:avLst/>
          </a:prstGeom>
          <a:noFill/>
        </p:spPr>
        <p:txBody>
          <a:bodyPr/>
          <a:lstStyle/>
          <a:p>
            <a:pPr defTabSz="931863"/>
            <a:fld id="{D1C88B13-62C9-4E78-B787-3C64394F6601}" type="slidenum">
              <a:rPr lang="en-US" smtClean="0">
                <a:latin typeface="Arial" charset="0"/>
              </a:rPr>
              <a:pPr defTabSz="931863"/>
              <a:t>3</a:t>
            </a:fld>
            <a:endParaRPr lang="en-US">
              <a:latin typeface="Arial" charset="0"/>
            </a:endParaRPr>
          </a:p>
        </p:txBody>
      </p:sp>
    </p:spTree>
    <p:extLst>
      <p:ext uri="{BB962C8B-B14F-4D97-AF65-F5344CB8AC3E}">
        <p14:creationId xmlns:p14="http://schemas.microsoft.com/office/powerpoint/2010/main" val="1554708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381000" y="685800"/>
            <a:ext cx="6096000" cy="3429000"/>
          </a:xfrm>
          <a:ln/>
        </p:spPr>
      </p:sp>
      <p:sp>
        <p:nvSpPr>
          <p:cNvPr id="34819" name="Notes Placeholder 2"/>
          <p:cNvSpPr>
            <a:spLocks noGrp="1"/>
          </p:cNvSpPr>
          <p:nvPr>
            <p:ph type="body" idx="1"/>
          </p:nvPr>
        </p:nvSpPr>
        <p:spPr>
          <a:noFill/>
          <a:ln/>
        </p:spPr>
        <p:txBody>
          <a:bodyP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ea typeface="Lucida Sans Unicode" pitchFamily="32" charset="0"/>
                <a:cs typeface="Lucida Sans Unicode" pitchFamily="32" charset="0"/>
              </a:rPr>
              <a:t>Applying a patch to a custom kernel requires compiling the kernel again but this time with the new patch. The patch should be placed where the Linux source tree is located, which is usually in the /usr/src/linux directory.</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ea typeface="Lucida Sans Unicode" pitchFamily="32" charset="0"/>
              <a:cs typeface="Lucida Sans Unicode" pitchFamily="32" charset="0"/>
            </a:endParaRP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ea typeface="Lucida Sans Unicode" pitchFamily="32" charset="0"/>
                <a:cs typeface="Lucida Sans Unicode" pitchFamily="32" charset="0"/>
              </a:rPr>
              <a:t>Applying a kernel patch to a binary kernel that is part of a distribution</a:t>
            </a:r>
            <a:r>
              <a:rPr lang="en-US">
                <a:ea typeface="Lucida Sans Unicode" pitchFamily="32" charset="0"/>
                <a:cs typeface="Lucida Sans Unicode" pitchFamily="32" charset="0"/>
              </a:rPr>
              <a:t>:</a:t>
            </a:r>
            <a:r>
              <a:rPr lang="en-US" b="1">
                <a:ea typeface="Lucida Sans Unicode" pitchFamily="32" charset="0"/>
                <a:cs typeface="Lucida Sans Unicode" pitchFamily="32" charset="0"/>
              </a:rPr>
              <a:t> </a:t>
            </a:r>
            <a:r>
              <a:rPr lang="en-US">
                <a:ea typeface="Lucida Sans Unicode" pitchFamily="32" charset="0"/>
                <a:cs typeface="Lucida Sans Unicode" pitchFamily="32" charset="0"/>
              </a:rPr>
              <a:t>The package management software usually takes care of this process. Once the software applies and updates the patch, a new kernel version is placed in the /boot directory and an option to boot from it is added in the GRUB menu. The older kernel version is purposely left intact and should </a:t>
            </a:r>
            <a:r>
              <a:rPr lang="en-US" b="1">
                <a:ea typeface="Lucida Sans Unicode" pitchFamily="32" charset="0"/>
                <a:cs typeface="Lucida Sans Unicode" pitchFamily="32" charset="0"/>
              </a:rPr>
              <a:t>NOT</a:t>
            </a:r>
            <a:r>
              <a:rPr lang="en-US">
                <a:ea typeface="Lucida Sans Unicode" pitchFamily="32" charset="0"/>
                <a:cs typeface="Lucida Sans Unicode" pitchFamily="32" charset="0"/>
              </a:rPr>
              <a:t> be removed until the new patch starts working as expected, which could take several weeks or months.</a:t>
            </a:r>
          </a:p>
        </p:txBody>
      </p:sp>
      <p:sp>
        <p:nvSpPr>
          <p:cNvPr id="34820" name="Date Placeholder 3"/>
          <p:cNvSpPr>
            <a:spLocks noGrp="1"/>
          </p:cNvSpPr>
          <p:nvPr>
            <p:ph type="dt" sz="quarter" idx="1"/>
          </p:nvPr>
        </p:nvSpPr>
        <p:spPr>
          <a:xfrm>
            <a:off x="3971925" y="0"/>
            <a:ext cx="3038475" cy="463550"/>
          </a:xfrm>
          <a:prstGeom prst="rect">
            <a:avLst/>
          </a:prstGeom>
          <a:noFill/>
        </p:spPr>
        <p:txBody>
          <a:bodyPr/>
          <a:lstStyle/>
          <a:p>
            <a:pPr defTabSz="931863"/>
            <a:fld id="{79EDBCCC-7965-44FF-B497-789CEB12F56E}" type="datetime1">
              <a:rPr lang="en-US" smtClean="0"/>
              <a:pPr defTabSz="931863"/>
              <a:t>9/22/2023</a:t>
            </a:fld>
            <a:endParaRPr lang="en-US"/>
          </a:p>
        </p:txBody>
      </p:sp>
      <p:sp>
        <p:nvSpPr>
          <p:cNvPr id="34821" name="Footer Placeholder 4"/>
          <p:cNvSpPr>
            <a:spLocks noGrp="1"/>
          </p:cNvSpPr>
          <p:nvPr>
            <p:ph type="ftr" sz="quarter" idx="4"/>
          </p:nvPr>
        </p:nvSpPr>
        <p:spPr>
          <a:xfrm>
            <a:off x="0" y="8832850"/>
            <a:ext cx="3038475" cy="463550"/>
          </a:xfrm>
          <a:prstGeom prst="rect">
            <a:avLst/>
          </a:prstGeom>
          <a:noFill/>
        </p:spPr>
        <p:txBody>
          <a:bodyPr/>
          <a:lstStyle/>
          <a:p>
            <a:pPr defTabSz="931863"/>
            <a:endParaRPr lang="en-US"/>
          </a:p>
        </p:txBody>
      </p:sp>
      <p:sp>
        <p:nvSpPr>
          <p:cNvPr id="34822" name="Slide Number Placeholder 5"/>
          <p:cNvSpPr>
            <a:spLocks noGrp="1"/>
          </p:cNvSpPr>
          <p:nvPr>
            <p:ph type="sldNum" sz="quarter" idx="5"/>
          </p:nvPr>
        </p:nvSpPr>
        <p:spPr>
          <a:xfrm>
            <a:off x="3971925" y="8832850"/>
            <a:ext cx="3038475" cy="463550"/>
          </a:xfrm>
          <a:prstGeom prst="rect">
            <a:avLst/>
          </a:prstGeom>
          <a:noFill/>
        </p:spPr>
        <p:txBody>
          <a:bodyPr/>
          <a:lstStyle/>
          <a:p>
            <a:pPr defTabSz="931863"/>
            <a:fld id="{F5E04508-0A93-48B3-AD2F-8DF543795BDC}" type="slidenum">
              <a:rPr lang="en-US" smtClean="0"/>
              <a:pPr defTabSz="931863"/>
              <a:t>16</a:t>
            </a:fld>
            <a:endParaRPr lang="en-US"/>
          </a:p>
        </p:txBody>
      </p:sp>
    </p:spTree>
    <p:extLst>
      <p:ext uri="{BB962C8B-B14F-4D97-AF65-F5344CB8AC3E}">
        <p14:creationId xmlns:p14="http://schemas.microsoft.com/office/powerpoint/2010/main" val="784495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381000" y="685800"/>
            <a:ext cx="6096000" cy="3429000"/>
          </a:xfrm>
          <a:ln/>
        </p:spPr>
      </p:sp>
      <p:sp>
        <p:nvSpPr>
          <p:cNvPr id="35843" name="Notes Placeholder 2"/>
          <p:cNvSpPr>
            <a:spLocks noGrp="1"/>
          </p:cNvSpPr>
          <p:nvPr>
            <p:ph type="body" idx="1"/>
          </p:nvPr>
        </p:nvSpPr>
        <p:spPr>
          <a:noFill/>
          <a:ln/>
        </p:spPr>
        <p:txBody>
          <a:bodyPr/>
          <a:lstStyle/>
          <a:p>
            <a:pPr marL="0" lvl="2"/>
            <a:r>
              <a:rPr lang="en-US" sz="1600">
                <a:ea typeface="Lucida Sans Unicode" pitchFamily="32" charset="0"/>
                <a:cs typeface="Lucida Sans Unicode" pitchFamily="32" charset="0"/>
              </a:rPr>
              <a:t>If any errors occur when issuing the make menuconfig command, it probably means that the ncurses libraries are not installed on the computer system. </a:t>
            </a:r>
          </a:p>
        </p:txBody>
      </p:sp>
      <p:sp>
        <p:nvSpPr>
          <p:cNvPr id="35844" name="Date Placeholder 3"/>
          <p:cNvSpPr>
            <a:spLocks noGrp="1"/>
          </p:cNvSpPr>
          <p:nvPr>
            <p:ph type="dt" sz="quarter" idx="1"/>
          </p:nvPr>
        </p:nvSpPr>
        <p:spPr>
          <a:xfrm>
            <a:off x="3971925" y="0"/>
            <a:ext cx="3038475" cy="463550"/>
          </a:xfrm>
          <a:prstGeom prst="rect">
            <a:avLst/>
          </a:prstGeom>
          <a:noFill/>
        </p:spPr>
        <p:txBody>
          <a:bodyPr/>
          <a:lstStyle/>
          <a:p>
            <a:pPr defTabSz="931863"/>
            <a:fld id="{CAFE9DCA-A819-4507-A5D6-12283C7C455E}" type="datetime1">
              <a:rPr lang="en-US" smtClean="0"/>
              <a:pPr defTabSz="931863"/>
              <a:t>9/22/2023</a:t>
            </a:fld>
            <a:endParaRPr lang="en-US"/>
          </a:p>
        </p:txBody>
      </p:sp>
      <p:sp>
        <p:nvSpPr>
          <p:cNvPr id="35845" name="Footer Placeholder 4"/>
          <p:cNvSpPr>
            <a:spLocks noGrp="1"/>
          </p:cNvSpPr>
          <p:nvPr>
            <p:ph type="ftr" sz="quarter" idx="4"/>
          </p:nvPr>
        </p:nvSpPr>
        <p:spPr>
          <a:xfrm>
            <a:off x="0" y="8832850"/>
            <a:ext cx="3038475" cy="463550"/>
          </a:xfrm>
          <a:prstGeom prst="rect">
            <a:avLst/>
          </a:prstGeom>
          <a:noFill/>
        </p:spPr>
        <p:txBody>
          <a:bodyPr/>
          <a:lstStyle/>
          <a:p>
            <a:pPr defTabSz="931863"/>
            <a:endParaRPr lang="en-US"/>
          </a:p>
        </p:txBody>
      </p:sp>
      <p:sp>
        <p:nvSpPr>
          <p:cNvPr id="35846" name="Slide Number Placeholder 5"/>
          <p:cNvSpPr>
            <a:spLocks noGrp="1"/>
          </p:cNvSpPr>
          <p:nvPr>
            <p:ph type="sldNum" sz="quarter" idx="5"/>
          </p:nvPr>
        </p:nvSpPr>
        <p:spPr>
          <a:xfrm>
            <a:off x="3971925" y="8832850"/>
            <a:ext cx="3038475" cy="463550"/>
          </a:xfrm>
          <a:prstGeom prst="rect">
            <a:avLst/>
          </a:prstGeom>
          <a:noFill/>
        </p:spPr>
        <p:txBody>
          <a:bodyPr/>
          <a:lstStyle/>
          <a:p>
            <a:pPr defTabSz="931863"/>
            <a:fld id="{5119ABDC-C8FC-44C0-AC3C-75E5CA82071A}" type="slidenum">
              <a:rPr lang="en-US" smtClean="0"/>
              <a:pPr defTabSz="931863"/>
              <a:t>20</a:t>
            </a:fld>
            <a:endParaRPr lang="en-US"/>
          </a:p>
        </p:txBody>
      </p:sp>
    </p:spTree>
    <p:extLst>
      <p:ext uri="{BB962C8B-B14F-4D97-AF65-F5344CB8AC3E}">
        <p14:creationId xmlns:p14="http://schemas.microsoft.com/office/powerpoint/2010/main" val="366380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7" name="image1.png"/>
          <p:cNvPicPr/>
          <p:nvPr/>
        </p:nvPicPr>
        <p:blipFill>
          <a:blip r:embed="rId2"/>
          <a:stretch>
            <a:fillRect/>
          </a:stretch>
        </p:blipFill>
        <p:spPr>
          <a:xfrm>
            <a:off x="3962400" y="3296653"/>
            <a:ext cx="10668000" cy="4932949"/>
          </a:xfrm>
          <a:prstGeom prst="rect">
            <a:avLst/>
          </a:prstGeom>
          <a:ln w="12700">
            <a:miter lim="400000"/>
          </a:ln>
        </p:spPr>
      </p:pic>
      <p:sp>
        <p:nvSpPr>
          <p:cNvPr id="8" name="Shape 8"/>
          <p:cNvSpPr>
            <a:spLocks noGrp="1"/>
          </p:cNvSpPr>
          <p:nvPr>
            <p:ph type="title"/>
          </p:nvPr>
        </p:nvSpPr>
        <p:spPr>
          <a:xfrm>
            <a:off x="4343400" y="3641036"/>
            <a:ext cx="10073641" cy="2531164"/>
          </a:xfrm>
          <a:prstGeom prst="rect">
            <a:avLst/>
          </a:prstGeom>
        </p:spPr>
        <p:txBody>
          <a:bodyPr/>
          <a:lstStyle>
            <a:lvl1pPr>
              <a:defRPr sz="4800"/>
            </a:lvl1pPr>
          </a:lstStyle>
          <a:p>
            <a:pPr lvl="0">
              <a:defRPr sz="1800" b="0"/>
            </a:pPr>
            <a:r>
              <a:rPr sz="4800" b="1"/>
              <a:t>Title Text</a:t>
            </a:r>
          </a:p>
        </p:txBody>
      </p:sp>
      <p:sp>
        <p:nvSpPr>
          <p:cNvPr id="9" name="Shape 9"/>
          <p:cNvSpPr>
            <a:spLocks noGrp="1"/>
          </p:cNvSpPr>
          <p:nvPr>
            <p:ph type="body" idx="1"/>
          </p:nvPr>
        </p:nvSpPr>
        <p:spPr>
          <a:xfrm>
            <a:off x="4343400" y="6172200"/>
            <a:ext cx="10088881" cy="2057401"/>
          </a:xfrm>
          <a:prstGeom prst="rect">
            <a:avLst/>
          </a:prstGeom>
        </p:spPr>
        <p:txBody>
          <a:bodyPr/>
          <a:lstStyle>
            <a:lvl1pPr marL="0" indent="0" algn="ctr">
              <a:buSzTx/>
              <a:buFontTx/>
              <a:buNone/>
              <a:defRPr>
                <a:solidFill>
                  <a:srgbClr val="FFFFFF"/>
                </a:solidFill>
              </a:defRPr>
            </a:lvl1pPr>
            <a:lvl2pPr marL="0" indent="653109" algn="ctr">
              <a:buSzTx/>
              <a:buFontTx/>
              <a:buNone/>
              <a:defRPr>
                <a:solidFill>
                  <a:srgbClr val="FFFFFF"/>
                </a:solidFill>
              </a:defRPr>
            </a:lvl2pPr>
            <a:lvl3pPr marL="0" indent="1306219" algn="ctr">
              <a:buSzTx/>
              <a:buFontTx/>
              <a:buNone/>
              <a:defRPr>
                <a:solidFill>
                  <a:srgbClr val="FFFFFF"/>
                </a:solidFill>
              </a:defRPr>
            </a:lvl3pPr>
            <a:lvl4pPr marL="0" indent="1959330" algn="ctr">
              <a:buSzTx/>
              <a:buFontTx/>
              <a:buNone/>
              <a:defRPr>
                <a:solidFill>
                  <a:srgbClr val="FFFFFF"/>
                </a:solidFill>
              </a:defRPr>
            </a:lvl4pPr>
            <a:lvl5pPr marL="0" indent="2612440" algn="ctr">
              <a:buSzTx/>
              <a:buFontTx/>
              <a:buNone/>
              <a:defRPr>
                <a:solidFill>
                  <a:srgbClr val="FFFFFF"/>
                </a:solidFill>
              </a:defRPr>
            </a:lvl5pPr>
          </a:lstStyle>
          <a:p>
            <a:pPr lvl="0">
              <a:defRPr sz="1800" b="0">
                <a:solidFill>
                  <a:srgbClr val="000000"/>
                </a:solidFill>
              </a:defRPr>
            </a:pPr>
            <a:r>
              <a:rPr sz="3200" b="1">
                <a:solidFill>
                  <a:srgbClr val="FFFFFF"/>
                </a:solidFill>
              </a:rPr>
              <a:t>Body Level One</a:t>
            </a:r>
          </a:p>
          <a:p>
            <a:pPr lvl="1">
              <a:defRPr sz="1800" b="0">
                <a:solidFill>
                  <a:srgbClr val="000000"/>
                </a:solidFill>
              </a:defRPr>
            </a:pPr>
            <a:r>
              <a:rPr sz="3200" b="1">
                <a:solidFill>
                  <a:srgbClr val="FFFFFF"/>
                </a:solidFill>
              </a:rPr>
              <a:t>Body Level Two</a:t>
            </a:r>
          </a:p>
          <a:p>
            <a:pPr lvl="2">
              <a:defRPr sz="1800" b="0">
                <a:solidFill>
                  <a:srgbClr val="000000"/>
                </a:solidFill>
              </a:defRPr>
            </a:pPr>
            <a:r>
              <a:rPr sz="3200" b="1">
                <a:solidFill>
                  <a:srgbClr val="FFFFFF"/>
                </a:solidFill>
              </a:rPr>
              <a:t>Body Level Three</a:t>
            </a:r>
          </a:p>
          <a:p>
            <a:pPr lvl="3">
              <a:defRPr sz="1800" b="0">
                <a:solidFill>
                  <a:srgbClr val="000000"/>
                </a:solidFill>
              </a:defRPr>
            </a:pPr>
            <a:r>
              <a:rPr sz="3200" b="1">
                <a:solidFill>
                  <a:srgbClr val="FFFFFF"/>
                </a:solidFill>
              </a:rPr>
              <a:t>Body Level Four</a:t>
            </a:r>
          </a:p>
          <a:p>
            <a:pPr lvl="4">
              <a:defRPr sz="1800" b="0">
                <a:solidFill>
                  <a:srgbClr val="000000"/>
                </a:solidFill>
              </a:defRPr>
            </a:pPr>
            <a:r>
              <a:rPr sz="3200" b="1">
                <a:solidFill>
                  <a:srgbClr val="FFFFFF"/>
                </a:solidFill>
              </a:rPr>
              <a:t>Body Level Five</a:t>
            </a:r>
          </a:p>
        </p:txBody>
      </p:sp>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pic>
        <p:nvPicPr>
          <p:cNvPr id="2" name="Picture 1">
            <a:extLst>
              <a:ext uri="{FF2B5EF4-FFF2-40B4-BE49-F238E27FC236}">
                <a16:creationId xmlns:a16="http://schemas.microsoft.com/office/drawing/2014/main" id="{66C68DBA-FFF3-3385-FCA1-7628E46E6F5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3065928" cy="1264696"/>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3" name="Shape 13"/>
          <p:cNvSpPr>
            <a:spLocks noGrp="1"/>
          </p:cNvSpPr>
          <p:nvPr>
            <p:ph type="title"/>
          </p:nvPr>
        </p:nvSpPr>
        <p:spPr>
          <a:prstGeom prst="rect">
            <a:avLst/>
          </a:prstGeom>
        </p:spPr>
        <p:txBody>
          <a:bodyPr/>
          <a:lstStyle/>
          <a:p>
            <a:pPr lvl="0">
              <a:defRPr sz="1800" b="0"/>
            </a:pPr>
            <a:r>
              <a:rPr sz="4000" b="1"/>
              <a:t>Title Text</a:t>
            </a:r>
          </a:p>
        </p:txBody>
      </p:sp>
      <p:sp>
        <p:nvSpPr>
          <p:cNvPr id="14" name="Shape 14"/>
          <p:cNvSpPr>
            <a:spLocks noGrp="1"/>
          </p:cNvSpPr>
          <p:nvPr>
            <p:ph type="body" idx="1"/>
          </p:nvPr>
        </p:nvSpPr>
        <p:spPr>
          <a:prstGeom prst="rect">
            <a:avLst/>
          </a:prstGeom>
        </p:spPr>
        <p:txBody>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15" name="Shape 1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17" name="Shape 17"/>
          <p:cNvSpPr>
            <a:spLocks noGrp="1"/>
          </p:cNvSpPr>
          <p:nvPr>
            <p:ph type="title"/>
          </p:nvPr>
        </p:nvSpPr>
        <p:spPr>
          <a:xfrm>
            <a:off x="731519" y="110491"/>
            <a:ext cx="13167362" cy="1809750"/>
          </a:xfrm>
          <a:prstGeom prst="rect">
            <a:avLst/>
          </a:prstGeom>
        </p:spPr>
        <p:txBody>
          <a:bodyPr/>
          <a:lstStyle/>
          <a:p>
            <a:pPr lvl="0">
              <a:defRPr sz="1800" b="0"/>
            </a:pPr>
            <a:r>
              <a:rPr sz="4000" b="1"/>
              <a:t>Title Text</a:t>
            </a:r>
          </a:p>
        </p:txBody>
      </p:sp>
      <p:sp>
        <p:nvSpPr>
          <p:cNvPr id="18" name="Shape 18"/>
          <p:cNvSpPr>
            <a:spLocks noGrp="1"/>
          </p:cNvSpPr>
          <p:nvPr>
            <p:ph type="body" idx="1"/>
          </p:nvPr>
        </p:nvSpPr>
        <p:spPr>
          <a:xfrm>
            <a:off x="731519" y="1920239"/>
            <a:ext cx="6461761" cy="6309361"/>
          </a:xfrm>
          <a:prstGeom prst="rect">
            <a:avLst/>
          </a:prstGeom>
        </p:spPr>
        <p:txBody>
          <a:bodyPr/>
          <a:lstStyle>
            <a:lvl1pPr>
              <a:spcBef>
                <a:spcPts val="900"/>
              </a:spcBef>
              <a:defRPr sz="4000"/>
            </a:lvl1pPr>
            <a:lvl2pPr marL="1133338" indent="-480228">
              <a:spcBef>
                <a:spcPts val="900"/>
              </a:spcBef>
              <a:defRPr sz="4000"/>
            </a:lvl2pPr>
            <a:lvl3pPr marL="1756641" indent="-450420">
              <a:spcBef>
                <a:spcPts val="900"/>
              </a:spcBef>
              <a:defRPr sz="4000"/>
            </a:lvl3pPr>
            <a:lvl4pPr marL="2461723" indent="-502392">
              <a:spcBef>
                <a:spcPts val="900"/>
              </a:spcBef>
              <a:defRPr sz="4000"/>
            </a:lvl4pPr>
            <a:lvl5pPr marL="3114833" indent="-502392">
              <a:spcBef>
                <a:spcPts val="900"/>
              </a:spcBef>
              <a:defRPr sz="4000"/>
            </a:lvl5pPr>
          </a:lstStyle>
          <a:p>
            <a:pPr lvl="0">
              <a:defRPr sz="1800" b="0"/>
            </a:pPr>
            <a:r>
              <a:rPr sz="4000" b="1"/>
              <a:t>Body Level One</a:t>
            </a:r>
          </a:p>
          <a:p>
            <a:pPr lvl="1">
              <a:defRPr sz="1800" b="0"/>
            </a:pPr>
            <a:r>
              <a:rPr sz="4000" b="1"/>
              <a:t>Body Level Two</a:t>
            </a:r>
          </a:p>
          <a:p>
            <a:pPr lvl="2">
              <a:defRPr sz="1800" b="0"/>
            </a:pPr>
            <a:r>
              <a:rPr sz="4000" b="1"/>
              <a:t>Body Level Three</a:t>
            </a:r>
          </a:p>
          <a:p>
            <a:pPr lvl="3">
              <a:defRPr sz="1800" b="0"/>
            </a:pPr>
            <a:r>
              <a:rPr sz="4000" b="1"/>
              <a:t>Body Level Four</a:t>
            </a:r>
          </a:p>
          <a:p>
            <a:pPr lvl="4">
              <a:defRPr sz="1800" b="0"/>
            </a:pPr>
            <a:r>
              <a:rPr sz="4000" b="1"/>
              <a:t>Body Level Five</a:t>
            </a:r>
          </a:p>
        </p:txBody>
      </p:sp>
      <p:sp>
        <p:nvSpPr>
          <p:cNvPr id="19" name="Shape 1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25" name="Shape 25"/>
          <p:cNvSpPr>
            <a:spLocks noGrp="1"/>
          </p:cNvSpPr>
          <p:nvPr>
            <p:ph type="title"/>
          </p:nvPr>
        </p:nvSpPr>
        <p:spPr>
          <a:xfrm>
            <a:off x="731519" y="110491"/>
            <a:ext cx="13167362" cy="1809750"/>
          </a:xfrm>
          <a:prstGeom prst="rect">
            <a:avLst/>
          </a:prstGeom>
        </p:spPr>
        <p:txBody>
          <a:bodyPr/>
          <a:lstStyle/>
          <a:p>
            <a:pPr lvl="0">
              <a:defRPr sz="1800" b="0"/>
            </a:pPr>
            <a:r>
              <a:rPr sz="4000" b="1"/>
              <a:t>Title Text</a:t>
            </a:r>
          </a:p>
        </p:txBody>
      </p:sp>
      <p:sp>
        <p:nvSpPr>
          <p:cNvPr id="26" name="Shape 2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sp>
        <p:nvSpPr>
          <p:cNvPr id="38" name="Shape 38"/>
          <p:cNvSpPr>
            <a:spLocks noGrp="1"/>
          </p:cNvSpPr>
          <p:nvPr>
            <p:ph type="title"/>
          </p:nvPr>
        </p:nvSpPr>
        <p:spPr>
          <a:xfrm>
            <a:off x="731519" y="110491"/>
            <a:ext cx="13167362" cy="1809750"/>
          </a:xfrm>
          <a:prstGeom prst="rect">
            <a:avLst/>
          </a:prstGeom>
        </p:spPr>
        <p:txBody>
          <a:bodyPr/>
          <a:lstStyle/>
          <a:p>
            <a:pPr lvl="0">
              <a:defRPr sz="1800" b="0"/>
            </a:pPr>
            <a:r>
              <a:rPr sz="4000" b="1"/>
              <a:t>Title Text</a:t>
            </a:r>
          </a:p>
        </p:txBody>
      </p:sp>
      <p:sp>
        <p:nvSpPr>
          <p:cNvPr id="39" name="Shape 39"/>
          <p:cNvSpPr>
            <a:spLocks noGrp="1"/>
          </p:cNvSpPr>
          <p:nvPr>
            <p:ph type="body" idx="1"/>
          </p:nvPr>
        </p:nvSpPr>
        <p:spPr>
          <a:prstGeom prst="rect">
            <a:avLst/>
          </a:prstGeom>
        </p:spPr>
        <p:txBody>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40" name="Shape 4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42" name="Shape 42"/>
          <p:cNvSpPr>
            <a:spLocks noGrp="1"/>
          </p:cNvSpPr>
          <p:nvPr>
            <p:ph type="title"/>
          </p:nvPr>
        </p:nvSpPr>
        <p:spPr>
          <a:xfrm>
            <a:off x="10607040" y="0"/>
            <a:ext cx="3291841" cy="7680963"/>
          </a:xfrm>
          <a:prstGeom prst="rect">
            <a:avLst/>
          </a:prstGeom>
        </p:spPr>
        <p:txBody>
          <a:bodyPr/>
          <a:lstStyle/>
          <a:p>
            <a:pPr lvl="0">
              <a:defRPr sz="1800" b="0"/>
            </a:pPr>
            <a:r>
              <a:rPr sz="4000" b="1"/>
              <a:t>Title Text</a:t>
            </a:r>
          </a:p>
        </p:txBody>
      </p:sp>
      <p:sp>
        <p:nvSpPr>
          <p:cNvPr id="43" name="Shape 43"/>
          <p:cNvSpPr>
            <a:spLocks noGrp="1"/>
          </p:cNvSpPr>
          <p:nvPr>
            <p:ph type="body" idx="1"/>
          </p:nvPr>
        </p:nvSpPr>
        <p:spPr>
          <a:xfrm>
            <a:off x="731519" y="329566"/>
            <a:ext cx="9631682" cy="7900035"/>
          </a:xfrm>
          <a:prstGeom prst="rect">
            <a:avLst/>
          </a:prstGeom>
        </p:spPr>
        <p:txBody>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44" name="Shape 4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762000" y="0"/>
            <a:ext cx="13167361" cy="1812004"/>
          </a:xfrm>
          <a:prstGeom prst="rect">
            <a:avLst/>
          </a:prstGeom>
          <a:ln w="12700">
            <a:miter lim="400000"/>
          </a:ln>
          <a:extLst>
            <a:ext uri="{C572A759-6A51-4108-AA02-DFA0A04FC94B}">
              <ma14:wrappingTextBoxFlag xmlns:ma14="http://schemas.microsoft.com/office/mac/drawingml/2011/main" xmlns="" val="1"/>
            </a:ext>
          </a:extLst>
        </p:spPr>
        <p:txBody>
          <a:bodyPr lIns="65311" tIns="65311" rIns="65311" bIns="65311" anchor="ctr">
            <a:normAutofit/>
          </a:bodyPr>
          <a:lstStyle/>
          <a:p>
            <a:pPr lvl="0">
              <a:defRPr sz="1800" b="0"/>
            </a:pPr>
            <a:r>
              <a:rPr sz="4000" b="1"/>
              <a:t>Title Text</a:t>
            </a:r>
          </a:p>
        </p:txBody>
      </p:sp>
      <p:sp>
        <p:nvSpPr>
          <p:cNvPr id="3" name="Shape 3"/>
          <p:cNvSpPr>
            <a:spLocks noGrp="1"/>
          </p:cNvSpPr>
          <p:nvPr>
            <p:ph type="body" idx="1"/>
          </p:nvPr>
        </p:nvSpPr>
        <p:spPr>
          <a:xfrm>
            <a:off x="731519" y="1920239"/>
            <a:ext cx="13167362" cy="6309361"/>
          </a:xfrm>
          <a:prstGeom prst="rect">
            <a:avLst/>
          </a:prstGeom>
          <a:ln w="12700">
            <a:miter lim="400000"/>
          </a:ln>
          <a:extLst>
            <a:ext uri="{C572A759-6A51-4108-AA02-DFA0A04FC94B}">
              <ma14:wrappingTextBoxFlag xmlns:ma14="http://schemas.microsoft.com/office/mac/drawingml/2011/main" xmlns="" val="1"/>
            </a:ext>
          </a:extLst>
        </p:spPr>
        <p:txBody>
          <a:bodyPr lIns="65311" tIns="65311" rIns="65311" bIns="65311">
            <a:normAutofit/>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4" name="Shape 4"/>
          <p:cNvSpPr>
            <a:spLocks noGrp="1"/>
          </p:cNvSpPr>
          <p:nvPr>
            <p:ph type="sldNum" sz="quarter" idx="2"/>
          </p:nvPr>
        </p:nvSpPr>
        <p:spPr>
          <a:xfrm>
            <a:off x="13258800" y="7608028"/>
            <a:ext cx="716281" cy="397323"/>
          </a:xfrm>
          <a:prstGeom prst="rect">
            <a:avLst/>
          </a:prstGeom>
          <a:ln w="12700">
            <a:miter lim="400000"/>
          </a:ln>
        </p:spPr>
        <p:txBody>
          <a:bodyPr lIns="65311" tIns="65311" rIns="65311" bIns="65311" anchor="ctr">
            <a:spAutoFit/>
          </a:bodyPr>
          <a:lstStyle>
            <a:lvl1pPr algn="r">
              <a:defRPr sz="1700">
                <a:solidFill>
                  <a:srgbClr val="888888"/>
                </a:solidFill>
              </a:defRPr>
            </a:lvl1pPr>
          </a:lstStyle>
          <a:p>
            <a:pPr lvl="0"/>
            <a:fld id="{86CB4B4D-7CA3-9044-876B-883B54F8677D}" type="slidenum">
              <a:t>‹#›</a:t>
            </a:fld>
            <a:endParaRPr/>
          </a:p>
        </p:txBody>
      </p:sp>
      <p:pic>
        <p:nvPicPr>
          <p:cNvPr id="6" name="Picture 5">
            <a:extLst>
              <a:ext uri="{FF2B5EF4-FFF2-40B4-BE49-F238E27FC236}">
                <a16:creationId xmlns:a16="http://schemas.microsoft.com/office/drawing/2014/main" id="{F09F93E0-746D-A370-1319-705CEBB54AF7}"/>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2366010" cy="97598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7" r:id="rId5"/>
    <p:sldLayoutId id="2147483658" r:id="rId6"/>
  </p:sldLayoutIdLst>
  <p:transition spd="med"/>
  <p:txStyles>
    <p:titleStyle>
      <a:lvl1pPr algn="ctr" defTabSz="1306219">
        <a:defRPr sz="4000" b="1">
          <a:latin typeface="Tahoma"/>
          <a:ea typeface="Tahoma"/>
          <a:cs typeface="Tahoma"/>
          <a:sym typeface="Tahoma"/>
        </a:defRPr>
      </a:lvl1pPr>
      <a:lvl2pPr algn="ctr" defTabSz="1306219">
        <a:defRPr sz="4000" b="1">
          <a:latin typeface="Tahoma"/>
          <a:ea typeface="Tahoma"/>
          <a:cs typeface="Tahoma"/>
          <a:sym typeface="Tahoma"/>
        </a:defRPr>
      </a:lvl2pPr>
      <a:lvl3pPr algn="ctr" defTabSz="1306219">
        <a:defRPr sz="4000" b="1">
          <a:latin typeface="Tahoma"/>
          <a:ea typeface="Tahoma"/>
          <a:cs typeface="Tahoma"/>
          <a:sym typeface="Tahoma"/>
        </a:defRPr>
      </a:lvl3pPr>
      <a:lvl4pPr algn="ctr" defTabSz="1306219">
        <a:defRPr sz="4000" b="1">
          <a:latin typeface="Tahoma"/>
          <a:ea typeface="Tahoma"/>
          <a:cs typeface="Tahoma"/>
          <a:sym typeface="Tahoma"/>
        </a:defRPr>
      </a:lvl4pPr>
      <a:lvl5pPr algn="ctr" defTabSz="1306219">
        <a:defRPr sz="4000" b="1">
          <a:latin typeface="Tahoma"/>
          <a:ea typeface="Tahoma"/>
          <a:cs typeface="Tahoma"/>
          <a:sym typeface="Tahoma"/>
        </a:defRPr>
      </a:lvl5pPr>
      <a:lvl6pPr algn="ctr" defTabSz="1306219">
        <a:defRPr sz="4000" b="1">
          <a:latin typeface="Tahoma"/>
          <a:ea typeface="Tahoma"/>
          <a:cs typeface="Tahoma"/>
          <a:sym typeface="Tahoma"/>
        </a:defRPr>
      </a:lvl6pPr>
      <a:lvl7pPr algn="ctr" defTabSz="1306219">
        <a:defRPr sz="4000" b="1">
          <a:latin typeface="Tahoma"/>
          <a:ea typeface="Tahoma"/>
          <a:cs typeface="Tahoma"/>
          <a:sym typeface="Tahoma"/>
        </a:defRPr>
      </a:lvl7pPr>
      <a:lvl8pPr algn="ctr" defTabSz="1306219">
        <a:defRPr sz="4000" b="1">
          <a:latin typeface="Tahoma"/>
          <a:ea typeface="Tahoma"/>
          <a:cs typeface="Tahoma"/>
          <a:sym typeface="Tahoma"/>
        </a:defRPr>
      </a:lvl8pPr>
      <a:lvl9pPr algn="ctr" defTabSz="1306219">
        <a:defRPr sz="4000" b="1">
          <a:latin typeface="Tahoma"/>
          <a:ea typeface="Tahoma"/>
          <a:cs typeface="Tahoma"/>
          <a:sym typeface="Tahoma"/>
        </a:defRPr>
      </a:lvl9pPr>
    </p:titleStyle>
    <p:bodyStyle>
      <a:lvl1pPr marL="489832" indent="-489832" defTabSz="1306219">
        <a:spcBef>
          <a:spcPts val="700"/>
        </a:spcBef>
        <a:buSzPct val="100000"/>
        <a:buFont typeface="Arial"/>
        <a:buChar char="•"/>
        <a:defRPr sz="3200" b="1">
          <a:latin typeface="Tahoma"/>
          <a:ea typeface="Tahoma"/>
          <a:cs typeface="Tahoma"/>
          <a:sym typeface="Tahoma"/>
        </a:defRPr>
      </a:lvl1pPr>
      <a:lvl2pPr marL="1119617" indent="-466507" defTabSz="1306219">
        <a:spcBef>
          <a:spcPts val="700"/>
        </a:spcBef>
        <a:buSzPct val="100000"/>
        <a:buFont typeface="Arial"/>
        <a:buChar char="–"/>
        <a:defRPr sz="3200" b="1">
          <a:latin typeface="Tahoma"/>
          <a:ea typeface="Tahoma"/>
          <a:cs typeface="Tahoma"/>
          <a:sym typeface="Tahoma"/>
        </a:defRPr>
      </a:lvl2pPr>
      <a:lvl3pPr marL="1679426" indent="-373205" defTabSz="1306219">
        <a:spcBef>
          <a:spcPts val="700"/>
        </a:spcBef>
        <a:buSzPct val="100000"/>
        <a:buFont typeface="Arial"/>
        <a:buChar char="•"/>
        <a:defRPr sz="3200" b="1">
          <a:latin typeface="Tahoma"/>
          <a:ea typeface="Tahoma"/>
          <a:cs typeface="Tahoma"/>
          <a:sym typeface="Tahoma"/>
        </a:defRPr>
      </a:lvl3pPr>
      <a:lvl4pPr marL="2332536" indent="-373205" defTabSz="1306219">
        <a:spcBef>
          <a:spcPts val="700"/>
        </a:spcBef>
        <a:buSzPct val="100000"/>
        <a:buFont typeface="Arial"/>
        <a:buChar char="–"/>
        <a:defRPr sz="3200" b="1">
          <a:latin typeface="Tahoma"/>
          <a:ea typeface="Tahoma"/>
          <a:cs typeface="Tahoma"/>
          <a:sym typeface="Tahoma"/>
        </a:defRPr>
      </a:lvl4pPr>
      <a:lvl5pPr marL="2985646" indent="-373205" defTabSz="1306219">
        <a:spcBef>
          <a:spcPts val="700"/>
        </a:spcBef>
        <a:buSzPct val="100000"/>
        <a:buFont typeface="Arial"/>
        <a:buChar char="»"/>
        <a:defRPr sz="3200" b="1">
          <a:latin typeface="Tahoma"/>
          <a:ea typeface="Tahoma"/>
          <a:cs typeface="Tahoma"/>
          <a:sym typeface="Tahoma"/>
        </a:defRPr>
      </a:lvl5pPr>
      <a:lvl6pPr marL="3625887" indent="-360336" defTabSz="1306219">
        <a:spcBef>
          <a:spcPts val="700"/>
        </a:spcBef>
        <a:buSzPct val="100000"/>
        <a:buFont typeface="Arial"/>
        <a:buChar char="•"/>
        <a:defRPr sz="3200" b="1">
          <a:latin typeface="Tahoma"/>
          <a:ea typeface="Tahoma"/>
          <a:cs typeface="Tahoma"/>
          <a:sym typeface="Tahoma"/>
        </a:defRPr>
      </a:lvl6pPr>
      <a:lvl7pPr marL="4278997" indent="-360336" defTabSz="1306219">
        <a:spcBef>
          <a:spcPts val="700"/>
        </a:spcBef>
        <a:buSzPct val="100000"/>
        <a:buFont typeface="Arial"/>
        <a:buChar char="•"/>
        <a:defRPr sz="3200" b="1">
          <a:latin typeface="Tahoma"/>
          <a:ea typeface="Tahoma"/>
          <a:cs typeface="Tahoma"/>
          <a:sym typeface="Tahoma"/>
        </a:defRPr>
      </a:lvl7pPr>
      <a:lvl8pPr marL="4932108" indent="-360336" defTabSz="1306219">
        <a:spcBef>
          <a:spcPts val="700"/>
        </a:spcBef>
        <a:buSzPct val="100000"/>
        <a:buFont typeface="Arial"/>
        <a:buChar char="•"/>
        <a:defRPr sz="3200" b="1">
          <a:latin typeface="Tahoma"/>
          <a:ea typeface="Tahoma"/>
          <a:cs typeface="Tahoma"/>
          <a:sym typeface="Tahoma"/>
        </a:defRPr>
      </a:lvl8pPr>
      <a:lvl9pPr marL="5585218" indent="-360336" defTabSz="1306219">
        <a:spcBef>
          <a:spcPts val="700"/>
        </a:spcBef>
        <a:buSzPct val="100000"/>
        <a:buFont typeface="Arial"/>
        <a:buChar char="•"/>
        <a:defRPr sz="3200" b="1">
          <a:latin typeface="Tahoma"/>
          <a:ea typeface="Tahoma"/>
          <a:cs typeface="Tahoma"/>
          <a:sym typeface="Tahoma"/>
        </a:defRPr>
      </a:lvl9pPr>
    </p:bodyStyle>
    <p:otherStyle>
      <a:lvl1pPr algn="r" defTabSz="1306219">
        <a:defRPr sz="1700">
          <a:solidFill>
            <a:schemeClr val="tx1"/>
          </a:solidFill>
          <a:latin typeface="+mn-lt"/>
          <a:ea typeface="+mn-ea"/>
          <a:cs typeface="+mn-cs"/>
          <a:sym typeface="Tahoma"/>
        </a:defRPr>
      </a:lvl1pPr>
      <a:lvl2pPr indent="653109" algn="r" defTabSz="1306219">
        <a:defRPr sz="1700">
          <a:solidFill>
            <a:schemeClr val="tx1"/>
          </a:solidFill>
          <a:latin typeface="+mn-lt"/>
          <a:ea typeface="+mn-ea"/>
          <a:cs typeface="+mn-cs"/>
          <a:sym typeface="Tahoma"/>
        </a:defRPr>
      </a:lvl2pPr>
      <a:lvl3pPr indent="1306219" algn="r" defTabSz="1306219">
        <a:defRPr sz="1700">
          <a:solidFill>
            <a:schemeClr val="tx1"/>
          </a:solidFill>
          <a:latin typeface="+mn-lt"/>
          <a:ea typeface="+mn-ea"/>
          <a:cs typeface="+mn-cs"/>
          <a:sym typeface="Tahoma"/>
        </a:defRPr>
      </a:lvl3pPr>
      <a:lvl4pPr indent="1959330" algn="r" defTabSz="1306219">
        <a:defRPr sz="1700">
          <a:solidFill>
            <a:schemeClr val="tx1"/>
          </a:solidFill>
          <a:latin typeface="+mn-lt"/>
          <a:ea typeface="+mn-ea"/>
          <a:cs typeface="+mn-cs"/>
          <a:sym typeface="Tahoma"/>
        </a:defRPr>
      </a:lvl4pPr>
      <a:lvl5pPr indent="2612440" algn="r" defTabSz="1306219">
        <a:defRPr sz="1700">
          <a:solidFill>
            <a:schemeClr val="tx1"/>
          </a:solidFill>
          <a:latin typeface="+mn-lt"/>
          <a:ea typeface="+mn-ea"/>
          <a:cs typeface="+mn-cs"/>
          <a:sym typeface="Tahoma"/>
        </a:defRPr>
      </a:lvl5pPr>
      <a:lvl6pPr indent="3265551" algn="r" defTabSz="1306219">
        <a:defRPr sz="1700">
          <a:solidFill>
            <a:schemeClr val="tx1"/>
          </a:solidFill>
          <a:latin typeface="+mn-lt"/>
          <a:ea typeface="+mn-ea"/>
          <a:cs typeface="+mn-cs"/>
          <a:sym typeface="Tahoma"/>
        </a:defRPr>
      </a:lvl6pPr>
      <a:lvl7pPr indent="3918660" algn="r" defTabSz="1306219">
        <a:defRPr sz="1700">
          <a:solidFill>
            <a:schemeClr val="tx1"/>
          </a:solidFill>
          <a:latin typeface="+mn-lt"/>
          <a:ea typeface="+mn-ea"/>
          <a:cs typeface="+mn-cs"/>
          <a:sym typeface="Tahoma"/>
        </a:defRPr>
      </a:lvl7pPr>
      <a:lvl8pPr indent="4571770" algn="r" defTabSz="1306219">
        <a:defRPr sz="1700">
          <a:solidFill>
            <a:schemeClr val="tx1"/>
          </a:solidFill>
          <a:latin typeface="+mn-lt"/>
          <a:ea typeface="+mn-ea"/>
          <a:cs typeface="+mn-cs"/>
          <a:sym typeface="Tahoma"/>
        </a:defRPr>
      </a:lvl8pPr>
      <a:lvl9pPr indent="5224881" algn="r" defTabSz="1306219">
        <a:defRPr sz="1700">
          <a:solidFill>
            <a:schemeClr val="tx1"/>
          </a:solidFill>
          <a:latin typeface="+mn-lt"/>
          <a:ea typeface="+mn-ea"/>
          <a:cs typeface="+mn-cs"/>
          <a:sym typeface="Tahom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a:spLocks noGrp="1"/>
          </p:cNvSpPr>
          <p:nvPr>
            <p:ph type="title"/>
          </p:nvPr>
        </p:nvSpPr>
        <p:spPr>
          <a:xfrm>
            <a:off x="4343400" y="3809998"/>
            <a:ext cx="10073641" cy="2193240"/>
          </a:xfrm>
          <a:prstGeom prst="rect">
            <a:avLst/>
          </a:prstGeom>
        </p:spPr>
        <p:txBody>
          <a:bodyPr>
            <a:normAutofit/>
          </a:bodyPr>
          <a:lstStyle/>
          <a:p>
            <a:pPr lvl="0">
              <a:defRPr sz="1800" b="0"/>
            </a:pPr>
            <a:r>
              <a:rPr lang="en-US" sz="5400" dirty="0">
                <a:solidFill>
                  <a:schemeClr val="tx1"/>
                </a:solidFill>
              </a:rPr>
              <a:t>Open Source Platform and Network Administration</a:t>
            </a:r>
            <a:endParaRPr sz="5400" dirty="0">
              <a:solidFill>
                <a:schemeClr val="tx1"/>
              </a:solidFill>
            </a:endParaRPr>
          </a:p>
        </p:txBody>
      </p:sp>
      <p:sp>
        <p:nvSpPr>
          <p:cNvPr id="49" name="Shape 49"/>
          <p:cNvSpPr>
            <a:spLocks noGrp="1"/>
          </p:cNvSpPr>
          <p:nvPr>
            <p:ph type="body" idx="1"/>
          </p:nvPr>
        </p:nvSpPr>
        <p:spPr>
          <a:xfrm>
            <a:off x="4343400" y="6172200"/>
            <a:ext cx="10088881" cy="1188720"/>
          </a:xfrm>
          <a:prstGeom prst="rect">
            <a:avLst/>
          </a:prstGeom>
        </p:spPr>
        <p:txBody>
          <a:bodyPr/>
          <a:lstStyle/>
          <a:p>
            <a:pPr lvl="0">
              <a:defRPr sz="1800" b="0">
                <a:solidFill>
                  <a:srgbClr val="000000"/>
                </a:solidFill>
              </a:defRPr>
            </a:pPr>
            <a:r>
              <a:rPr sz="3200" b="1" dirty="0">
                <a:solidFill>
                  <a:srgbClr val="FFFFFF"/>
                </a:solidFill>
              </a:rPr>
              <a:t>Lesson </a:t>
            </a:r>
            <a:r>
              <a:rPr lang="vi-VN" sz="3200" b="1" dirty="0">
                <a:solidFill>
                  <a:srgbClr val="FFFFFF"/>
                </a:solidFill>
              </a:rPr>
              <a:t>20</a:t>
            </a:r>
            <a:endParaRPr sz="3200" b="1" dirty="0">
              <a:solidFill>
                <a:srgbClr val="FFFFFF"/>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476500" y="365759"/>
            <a:ext cx="9959340" cy="1466850"/>
          </a:xfrm>
        </p:spPr>
        <p:txBody>
          <a:bodyPr/>
          <a:lstStyle/>
          <a:p>
            <a:r>
              <a:rPr lang="en-US" sz="4800" dirty="0">
                <a:solidFill>
                  <a:schemeClr val="tx2"/>
                </a:solidFill>
              </a:rPr>
              <a:t>Linux Kernel Architecture </a:t>
            </a:r>
            <a:r>
              <a:rPr lang="en-US" sz="3840" dirty="0">
                <a:solidFill>
                  <a:schemeClr val="tx2"/>
                </a:solidFill>
              </a:rPr>
              <a:t>(Continued)</a:t>
            </a:r>
          </a:p>
        </p:txBody>
      </p:sp>
      <p:sp>
        <p:nvSpPr>
          <p:cNvPr id="11267" name="Content Placeholder 2"/>
          <p:cNvSpPr>
            <a:spLocks noGrp="1"/>
          </p:cNvSpPr>
          <p:nvPr>
            <p:ph idx="1"/>
          </p:nvPr>
        </p:nvSpPr>
        <p:spPr>
          <a:xfrm>
            <a:off x="2476500" y="1832610"/>
            <a:ext cx="9959340" cy="5577840"/>
          </a:xfrm>
        </p:spPr>
        <p:txBody>
          <a:bodyPr/>
          <a:lstStyle/>
          <a:p>
            <a:pPr>
              <a:buFont typeface="Wingdings" pitchFamily="2" charset="2"/>
              <a:buNone/>
            </a:pPr>
            <a:r>
              <a:rPr lang="en-US" sz="3840" dirty="0">
                <a:solidFill>
                  <a:srgbClr val="000000"/>
                </a:solidFill>
              </a:rPr>
              <a:t>Network Interface</a:t>
            </a:r>
          </a:p>
          <a:p>
            <a:pPr marL="280036" lvl="1" indent="-280036">
              <a:buSzTx/>
              <a:buFont typeface="Wingdings" pitchFamily="2" charset="2"/>
              <a:buChar char="§"/>
            </a:pPr>
            <a:r>
              <a:rPr lang="en-US" sz="3360" dirty="0"/>
              <a:t>Allows Linux to access other networks</a:t>
            </a:r>
          </a:p>
          <a:p>
            <a:pPr marL="280036" lvl="1" indent="-280036">
              <a:buSzTx/>
              <a:buFont typeface="Wingdings" pitchFamily="2" charset="2"/>
              <a:buChar char="§"/>
            </a:pPr>
            <a:r>
              <a:rPr lang="en-US" sz="3360" dirty="0"/>
              <a:t>Supports many network cards and protocols</a:t>
            </a:r>
          </a:p>
          <a:p>
            <a:pPr marL="280036" lvl="1" indent="-280036">
              <a:buSzTx/>
              <a:buFont typeface="Wingdings" pitchFamily="2" charset="2"/>
              <a:buChar char="§"/>
            </a:pPr>
            <a:r>
              <a:rPr lang="en-US" sz="3360" dirty="0"/>
              <a:t>Provides a common interface from the hardware to other subsystems</a:t>
            </a:r>
          </a:p>
          <a:p>
            <a:pPr marL="280036" lvl="1" indent="-280036">
              <a:buSzTx/>
              <a:buFont typeface="Wingdings" pitchFamily="2" charset="2"/>
              <a:buChar char="§"/>
            </a:pPr>
            <a:r>
              <a:rPr lang="en-US" sz="3360" dirty="0"/>
              <a:t>Allows a network card to interface with software and hardware</a:t>
            </a:r>
          </a:p>
          <a:p>
            <a:pPr marL="280036" lvl="1" indent="-280036">
              <a:buSzTx/>
              <a:buFont typeface="Wingdings" pitchFamily="2" charset="2"/>
              <a:buChar char="§"/>
            </a:pPr>
            <a:r>
              <a:rPr lang="en-US" sz="3360" dirty="0"/>
              <a:t>Interacts with the VFS and process scheduler subsystems</a:t>
            </a:r>
          </a:p>
          <a:p>
            <a:pPr marL="280036" lvl="1" indent="-280036">
              <a:buSzTx/>
              <a:buFont typeface="Wingdings" pitchFamily="2" charset="2"/>
              <a:buChar char="§"/>
            </a:pPr>
            <a:endParaRPr lang="en-US" sz="3840" dirty="0"/>
          </a:p>
        </p:txBody>
      </p:sp>
    </p:spTree>
    <p:extLst>
      <p:ext uri="{BB962C8B-B14F-4D97-AF65-F5344CB8AC3E}">
        <p14:creationId xmlns:p14="http://schemas.microsoft.com/office/powerpoint/2010/main" val="67829677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476500" y="365760"/>
            <a:ext cx="9959340" cy="571500"/>
          </a:xfrm>
        </p:spPr>
        <p:txBody>
          <a:bodyPr>
            <a:normAutofit fontScale="90000"/>
          </a:bodyPr>
          <a:lstStyle/>
          <a:p>
            <a:r>
              <a:rPr lang="en-US" sz="4800" dirty="0">
                <a:solidFill>
                  <a:schemeClr val="tx2"/>
                </a:solidFill>
              </a:rPr>
              <a:t>Kernel Networking Options</a:t>
            </a: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24844" y="2014322"/>
            <a:ext cx="7798429" cy="4519482"/>
          </a:xfrm>
        </p:spPr>
      </p:pic>
    </p:spTree>
    <p:extLst>
      <p:ext uri="{BB962C8B-B14F-4D97-AF65-F5344CB8AC3E}">
        <p14:creationId xmlns:p14="http://schemas.microsoft.com/office/powerpoint/2010/main" val="129066553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476500" y="365759"/>
            <a:ext cx="9959340" cy="1466850"/>
          </a:xfrm>
        </p:spPr>
        <p:txBody>
          <a:bodyPr/>
          <a:lstStyle/>
          <a:p>
            <a:r>
              <a:rPr lang="en-US" sz="4800" dirty="0">
                <a:solidFill>
                  <a:schemeClr val="tx2"/>
                </a:solidFill>
              </a:rPr>
              <a:t>Linux Kernel Architecture </a:t>
            </a:r>
            <a:r>
              <a:rPr lang="en-US" sz="3840" dirty="0">
                <a:solidFill>
                  <a:schemeClr val="tx2"/>
                </a:solidFill>
              </a:rPr>
              <a:t>(Continued)</a:t>
            </a:r>
          </a:p>
        </p:txBody>
      </p:sp>
      <p:sp>
        <p:nvSpPr>
          <p:cNvPr id="6147" name="Content Placeholder 2"/>
          <p:cNvSpPr>
            <a:spLocks noGrp="1"/>
          </p:cNvSpPr>
          <p:nvPr>
            <p:ph idx="1"/>
          </p:nvPr>
        </p:nvSpPr>
        <p:spPr>
          <a:xfrm>
            <a:off x="2476500" y="2145428"/>
            <a:ext cx="9959340" cy="5265022"/>
          </a:xfrm>
        </p:spPr>
        <p:txBody>
          <a:bodyPr/>
          <a:lstStyle/>
          <a:p>
            <a:pPr>
              <a:buFont typeface="Wingdings" pitchFamily="2" charset="2"/>
              <a:buNone/>
              <a:defRPr/>
            </a:pPr>
            <a:r>
              <a:rPr lang="en-US" sz="3840" dirty="0">
                <a:solidFill>
                  <a:srgbClr val="000000"/>
                </a:solidFill>
              </a:rPr>
              <a:t>IPC</a:t>
            </a:r>
          </a:p>
          <a:p>
            <a:pPr marL="280036" lvl="1" indent="-280036">
              <a:buSzTx/>
              <a:buFont typeface="Wingdings" pitchFamily="2" charset="2"/>
              <a:buChar char="§"/>
              <a:defRPr/>
            </a:pPr>
            <a:r>
              <a:rPr lang="en-US" sz="3840" dirty="0"/>
              <a:t>Sends signals to processes</a:t>
            </a:r>
          </a:p>
          <a:p>
            <a:pPr marL="280036" lvl="1" indent="-280036">
              <a:buSzTx/>
              <a:buFont typeface="Wingdings" pitchFamily="2" charset="2"/>
              <a:buChar char="§"/>
              <a:defRPr/>
            </a:pPr>
            <a:r>
              <a:rPr lang="en-US" sz="3840" dirty="0"/>
              <a:t>Sends signals in the following ways:</a:t>
            </a:r>
          </a:p>
          <a:p>
            <a:pPr lvl="1">
              <a:tabLst>
                <a:tab pos="0" algn="l"/>
                <a:tab pos="548640" algn="l"/>
                <a:tab pos="1097280" algn="l"/>
                <a:tab pos="1645920" algn="l"/>
                <a:tab pos="2194560" algn="l"/>
                <a:tab pos="2743200" algn="l"/>
                <a:tab pos="3291840" algn="l"/>
                <a:tab pos="3840480" algn="l"/>
                <a:tab pos="4389120" algn="l"/>
                <a:tab pos="4937760" algn="l"/>
                <a:tab pos="5486400" algn="l"/>
                <a:tab pos="6035040" algn="l"/>
                <a:tab pos="6583680" algn="l"/>
                <a:tab pos="7132320" algn="l"/>
                <a:tab pos="7680960" algn="l"/>
                <a:tab pos="8229600" algn="l"/>
                <a:tab pos="8778240" algn="l"/>
                <a:tab pos="9326880" algn="l"/>
                <a:tab pos="9875520" algn="l"/>
                <a:tab pos="10424160" algn="l"/>
                <a:tab pos="10972800" algn="l"/>
              </a:tabLst>
              <a:defRPr/>
            </a:pPr>
            <a:r>
              <a:rPr lang="en-US" sz="3360" dirty="0"/>
              <a:t>Message queues</a:t>
            </a:r>
          </a:p>
          <a:p>
            <a:pPr lvl="1">
              <a:tabLst>
                <a:tab pos="0" algn="l"/>
                <a:tab pos="548640" algn="l"/>
                <a:tab pos="1097280" algn="l"/>
                <a:tab pos="1645920" algn="l"/>
                <a:tab pos="2194560" algn="l"/>
                <a:tab pos="2743200" algn="l"/>
                <a:tab pos="3291840" algn="l"/>
                <a:tab pos="3840480" algn="l"/>
                <a:tab pos="4389120" algn="l"/>
                <a:tab pos="4937760" algn="l"/>
                <a:tab pos="5486400" algn="l"/>
                <a:tab pos="6035040" algn="l"/>
                <a:tab pos="6583680" algn="l"/>
                <a:tab pos="7132320" algn="l"/>
                <a:tab pos="7680960" algn="l"/>
                <a:tab pos="8229600" algn="l"/>
                <a:tab pos="8778240" algn="l"/>
                <a:tab pos="9326880" algn="l"/>
                <a:tab pos="9875520" algn="l"/>
                <a:tab pos="10424160" algn="l"/>
                <a:tab pos="10972800" algn="l"/>
              </a:tabLst>
              <a:defRPr/>
            </a:pPr>
            <a:r>
              <a:rPr lang="en-US" sz="3360" dirty="0"/>
              <a:t>Semaphores </a:t>
            </a:r>
          </a:p>
          <a:p>
            <a:pPr lvl="1">
              <a:tabLst>
                <a:tab pos="0" algn="l"/>
                <a:tab pos="548640" algn="l"/>
                <a:tab pos="1097280" algn="l"/>
                <a:tab pos="1645920" algn="l"/>
                <a:tab pos="2194560" algn="l"/>
                <a:tab pos="2743200" algn="l"/>
                <a:tab pos="3291840" algn="l"/>
                <a:tab pos="3840480" algn="l"/>
                <a:tab pos="4389120" algn="l"/>
                <a:tab pos="4937760" algn="l"/>
                <a:tab pos="5486400" algn="l"/>
                <a:tab pos="6035040" algn="l"/>
                <a:tab pos="6583680" algn="l"/>
                <a:tab pos="7132320" algn="l"/>
                <a:tab pos="7680960" algn="l"/>
                <a:tab pos="8229600" algn="l"/>
                <a:tab pos="8778240" algn="l"/>
                <a:tab pos="9326880" algn="l"/>
                <a:tab pos="9875520" algn="l"/>
                <a:tab pos="10424160" algn="l"/>
                <a:tab pos="10972800" algn="l"/>
              </a:tabLst>
              <a:defRPr/>
            </a:pPr>
            <a:r>
              <a:rPr lang="en-US" sz="3360" dirty="0"/>
              <a:t>Shared memory</a:t>
            </a:r>
          </a:p>
        </p:txBody>
      </p:sp>
    </p:spTree>
    <p:extLst>
      <p:ext uri="{BB962C8B-B14F-4D97-AF65-F5344CB8AC3E}">
        <p14:creationId xmlns:p14="http://schemas.microsoft.com/office/powerpoint/2010/main" val="48332839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476500" y="365760"/>
            <a:ext cx="9959340" cy="571500"/>
          </a:xfrm>
        </p:spPr>
        <p:txBody>
          <a:bodyPr>
            <a:normAutofit fontScale="90000"/>
          </a:bodyPr>
          <a:lstStyle/>
          <a:p>
            <a:r>
              <a:rPr lang="en-US" sz="4800" dirty="0">
                <a:solidFill>
                  <a:schemeClr val="tx2"/>
                </a:solidFill>
              </a:rPr>
              <a:t>Linux Kernel Architecture</a:t>
            </a:r>
            <a:br>
              <a:rPr lang="en-US" sz="4800" dirty="0">
                <a:solidFill>
                  <a:schemeClr val="tx2"/>
                </a:solidFill>
              </a:rPr>
            </a:br>
            <a:r>
              <a:rPr lang="en-US" sz="3840" dirty="0">
                <a:solidFill>
                  <a:schemeClr val="tx2"/>
                </a:solidFill>
              </a:rPr>
              <a:t>(Continued)</a:t>
            </a:r>
            <a:endParaRPr lang="en-US" sz="4800" dirty="0">
              <a:solidFill>
                <a:schemeClr val="tx2"/>
              </a:solidFill>
            </a:endParaRPr>
          </a:p>
        </p:txBody>
      </p:sp>
      <p:sp>
        <p:nvSpPr>
          <p:cNvPr id="26627" name="Content Placeholder 2"/>
          <p:cNvSpPr>
            <a:spLocks noGrp="1"/>
          </p:cNvSpPr>
          <p:nvPr>
            <p:ph idx="1"/>
          </p:nvPr>
        </p:nvSpPr>
        <p:spPr>
          <a:xfrm>
            <a:off x="2476500" y="1752600"/>
            <a:ext cx="9959340" cy="5577840"/>
          </a:xfrm>
        </p:spPr>
        <p:txBody>
          <a:bodyPr>
            <a:normAutofit fontScale="92500" lnSpcReduction="10000"/>
          </a:bodyPr>
          <a:lstStyle/>
          <a:p>
            <a:pPr marL="0" indent="0">
              <a:buNone/>
            </a:pPr>
            <a:r>
              <a:rPr lang="en-US" sz="3840" dirty="0">
                <a:solidFill>
                  <a:srgbClr val="000000"/>
                </a:solidFill>
              </a:rPr>
              <a:t>Assessing the Linux kernel architecture helps to:</a:t>
            </a:r>
            <a:endParaRPr lang="en-US" sz="3840" dirty="0"/>
          </a:p>
          <a:p>
            <a:pPr marL="280036" lvl="1" indent="-280036">
              <a:buSzTx/>
              <a:buFont typeface="Wingdings" pitchFamily="2" charset="2"/>
              <a:buChar char="§"/>
            </a:pPr>
            <a:r>
              <a:rPr lang="en-US" sz="3120" dirty="0"/>
              <a:t>Examine how memory and swap space are managed</a:t>
            </a:r>
          </a:p>
          <a:p>
            <a:pPr marL="280036" lvl="1" indent="-280036">
              <a:buSzTx/>
              <a:buFont typeface="Wingdings" pitchFamily="2" charset="2"/>
              <a:buChar char="§"/>
            </a:pPr>
            <a:r>
              <a:rPr lang="en-US" sz="3120" dirty="0"/>
              <a:t>Examine how modules interact with the kernel</a:t>
            </a:r>
          </a:p>
          <a:p>
            <a:pPr marL="280036" lvl="1" indent="-280036">
              <a:buSzTx/>
              <a:buFont typeface="Wingdings" pitchFamily="2" charset="2"/>
              <a:buChar char="§"/>
            </a:pPr>
            <a:r>
              <a:rPr lang="en-US" sz="3120" dirty="0"/>
              <a:t>Analyze the risks involved when adding new modules</a:t>
            </a:r>
          </a:p>
          <a:p>
            <a:pPr marL="280036" lvl="1" indent="-280036">
              <a:buSzTx/>
              <a:buFont typeface="Wingdings" pitchFamily="2" charset="2"/>
              <a:buChar char="§"/>
            </a:pPr>
            <a:r>
              <a:rPr lang="en-US" sz="3120" dirty="0"/>
              <a:t>Explore how networks interact with the kernel and the drivers and protocols that are available for use</a:t>
            </a:r>
          </a:p>
          <a:p>
            <a:pPr marL="280036" lvl="1" indent="-280036">
              <a:buSzTx/>
              <a:buFont typeface="Wingdings" pitchFamily="2" charset="2"/>
              <a:buChar char="§"/>
            </a:pPr>
            <a:r>
              <a:rPr lang="en-US" sz="3120" dirty="0"/>
              <a:t>Understand how </a:t>
            </a:r>
            <a:r>
              <a:rPr lang="en-US" sz="3120" dirty="0" err="1"/>
              <a:t>filesystems</a:t>
            </a:r>
            <a:r>
              <a:rPr lang="en-US" sz="3120" dirty="0"/>
              <a:t> are mounted and managed</a:t>
            </a:r>
          </a:p>
          <a:p>
            <a:pPr marL="280036" lvl="1" indent="-280036">
              <a:buSzTx/>
              <a:buFont typeface="Wingdings" pitchFamily="2" charset="2"/>
              <a:buChar char="§"/>
            </a:pPr>
            <a:endParaRPr lang="en-US" sz="3360" dirty="0"/>
          </a:p>
        </p:txBody>
      </p:sp>
    </p:spTree>
    <p:extLst>
      <p:ext uri="{BB962C8B-B14F-4D97-AF65-F5344CB8AC3E}">
        <p14:creationId xmlns:p14="http://schemas.microsoft.com/office/powerpoint/2010/main" val="151723223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476500" y="365759"/>
            <a:ext cx="9959340" cy="1517632"/>
          </a:xfrm>
        </p:spPr>
        <p:txBody>
          <a:bodyPr>
            <a:normAutofit fontScale="90000"/>
          </a:bodyPr>
          <a:lstStyle/>
          <a:p>
            <a:r>
              <a:rPr lang="en-US" sz="4800" dirty="0">
                <a:solidFill>
                  <a:schemeClr val="tx2"/>
                </a:solidFill>
              </a:rPr>
              <a:t>Use of LKM in Securing Linux System</a:t>
            </a:r>
          </a:p>
        </p:txBody>
      </p:sp>
      <p:sp>
        <p:nvSpPr>
          <p:cNvPr id="23555" name="Content Placeholder 2"/>
          <p:cNvSpPr>
            <a:spLocks noGrp="1"/>
          </p:cNvSpPr>
          <p:nvPr>
            <p:ph idx="1"/>
          </p:nvPr>
        </p:nvSpPr>
        <p:spPr>
          <a:xfrm>
            <a:off x="2476500" y="2112673"/>
            <a:ext cx="9959340" cy="5297777"/>
          </a:xfrm>
        </p:spPr>
        <p:txBody>
          <a:bodyPr>
            <a:normAutofit lnSpcReduction="10000"/>
          </a:bodyPr>
          <a:lstStyle/>
          <a:p>
            <a:pPr>
              <a:buFont typeface="Wingdings" pitchFamily="2" charset="2"/>
              <a:buNone/>
            </a:pPr>
            <a:r>
              <a:rPr lang="en-US" sz="3840" dirty="0"/>
              <a:t>Advantages</a:t>
            </a:r>
          </a:p>
          <a:p>
            <a:r>
              <a:rPr lang="en-US" sz="3840" dirty="0"/>
              <a:t>Allows Linux to be a monolithic kernel</a:t>
            </a:r>
          </a:p>
          <a:p>
            <a:r>
              <a:rPr lang="en-US" sz="3840" dirty="0"/>
              <a:t>Loads modules as needed</a:t>
            </a:r>
          </a:p>
          <a:p>
            <a:r>
              <a:rPr lang="en-US" sz="3840" dirty="0"/>
              <a:t>Removes or unloads unneeded modules</a:t>
            </a:r>
          </a:p>
          <a:p>
            <a:r>
              <a:rPr lang="en-US" sz="3840" dirty="0"/>
              <a:t>Performs changes in hardware or any new module without recompiling the kernel</a:t>
            </a:r>
            <a:endParaRPr lang="en-US" sz="2400" dirty="0"/>
          </a:p>
        </p:txBody>
      </p:sp>
    </p:spTree>
    <p:extLst>
      <p:ext uri="{BB962C8B-B14F-4D97-AF65-F5344CB8AC3E}">
        <p14:creationId xmlns:p14="http://schemas.microsoft.com/office/powerpoint/2010/main" val="90129874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476500" y="365760"/>
            <a:ext cx="9959340" cy="1566763"/>
          </a:xfrm>
        </p:spPr>
        <p:txBody>
          <a:bodyPr>
            <a:normAutofit fontScale="90000"/>
          </a:bodyPr>
          <a:lstStyle/>
          <a:p>
            <a:r>
              <a:rPr lang="en-US" sz="4800" dirty="0">
                <a:solidFill>
                  <a:schemeClr val="tx2"/>
                </a:solidFill>
              </a:rPr>
              <a:t>Use of LKM in Securing Linux System </a:t>
            </a:r>
            <a:r>
              <a:rPr lang="en-US" sz="3840" dirty="0">
                <a:solidFill>
                  <a:schemeClr val="tx2"/>
                </a:solidFill>
              </a:rPr>
              <a:t>(Continued)</a:t>
            </a:r>
          </a:p>
        </p:txBody>
      </p:sp>
      <p:sp>
        <p:nvSpPr>
          <p:cNvPr id="24579" name="Content Placeholder 2"/>
          <p:cNvSpPr>
            <a:spLocks noGrp="1"/>
          </p:cNvSpPr>
          <p:nvPr>
            <p:ph idx="1"/>
          </p:nvPr>
        </p:nvSpPr>
        <p:spPr>
          <a:xfrm>
            <a:off x="2476500" y="2145428"/>
            <a:ext cx="9959340" cy="5265022"/>
          </a:xfrm>
        </p:spPr>
        <p:txBody>
          <a:bodyPr/>
          <a:lstStyle/>
          <a:p>
            <a:pPr>
              <a:buFont typeface="Wingdings" pitchFamily="2" charset="2"/>
              <a:buNone/>
            </a:pPr>
            <a:r>
              <a:rPr lang="en-US" sz="3840" dirty="0">
                <a:solidFill>
                  <a:srgbClr val="000000"/>
                </a:solidFill>
              </a:rPr>
              <a:t>Disadvantages</a:t>
            </a:r>
            <a:endParaRPr lang="en-US" sz="3840" dirty="0"/>
          </a:p>
          <a:p>
            <a:r>
              <a:rPr lang="en-US" sz="3840" dirty="0"/>
              <a:t>Has access to kernel space and a poorly written LKM can impact the performance of the operating system</a:t>
            </a:r>
          </a:p>
          <a:p>
            <a:r>
              <a:rPr lang="en-US" sz="3840" dirty="0"/>
              <a:t>Is a source of rootkits and other malicious software that could gain access to kernel space</a:t>
            </a:r>
            <a:endParaRPr lang="en-US" sz="2400" dirty="0"/>
          </a:p>
        </p:txBody>
      </p:sp>
    </p:spTree>
    <p:extLst>
      <p:ext uri="{BB962C8B-B14F-4D97-AF65-F5344CB8AC3E}">
        <p14:creationId xmlns:p14="http://schemas.microsoft.com/office/powerpoint/2010/main" val="192586173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476500" y="365760"/>
            <a:ext cx="9959340" cy="571500"/>
          </a:xfrm>
        </p:spPr>
        <p:txBody>
          <a:bodyPr>
            <a:normAutofit fontScale="90000"/>
          </a:bodyPr>
          <a:lstStyle/>
          <a:p>
            <a:r>
              <a:rPr lang="en-US" sz="4800">
                <a:solidFill>
                  <a:schemeClr val="tx2"/>
                </a:solidFill>
              </a:rPr>
              <a:t>Patching the Linux Kernel (Version 2.6.35.4 )</a:t>
            </a:r>
          </a:p>
        </p:txBody>
      </p:sp>
      <p:grpSp>
        <p:nvGrpSpPr>
          <p:cNvPr id="14339" name="Group 3"/>
          <p:cNvGrpSpPr>
            <a:grpSpLocks/>
          </p:cNvGrpSpPr>
          <p:nvPr/>
        </p:nvGrpSpPr>
        <p:grpSpPr bwMode="auto">
          <a:xfrm>
            <a:off x="2476500" y="1996441"/>
            <a:ext cx="9959340" cy="5246370"/>
            <a:chOff x="539750" y="1528358"/>
            <a:chExt cx="8299450" cy="4645578"/>
          </a:xfrm>
        </p:grpSpPr>
        <p:sp>
          <p:nvSpPr>
            <p:cNvPr id="5" name="Freeform 4"/>
            <p:cNvSpPr/>
            <p:nvPr/>
          </p:nvSpPr>
          <p:spPr>
            <a:xfrm>
              <a:off x="539750" y="1528358"/>
              <a:ext cx="1725613" cy="2464485"/>
            </a:xfrm>
            <a:custGeom>
              <a:avLst/>
              <a:gdLst>
                <a:gd name="connsiteX0" fmla="*/ 0 w 2464816"/>
                <a:gd name="connsiteY0" fmla="*/ 0 h 1725371"/>
                <a:gd name="connsiteX1" fmla="*/ 1602131 w 2464816"/>
                <a:gd name="connsiteY1" fmla="*/ 0 h 1725371"/>
                <a:gd name="connsiteX2" fmla="*/ 2464816 w 2464816"/>
                <a:gd name="connsiteY2" fmla="*/ 862686 h 1725371"/>
                <a:gd name="connsiteX3" fmla="*/ 1602131 w 2464816"/>
                <a:gd name="connsiteY3" fmla="*/ 1725371 h 1725371"/>
                <a:gd name="connsiteX4" fmla="*/ 0 w 2464816"/>
                <a:gd name="connsiteY4" fmla="*/ 1725371 h 1725371"/>
                <a:gd name="connsiteX5" fmla="*/ 862686 w 2464816"/>
                <a:gd name="connsiteY5" fmla="*/ 862686 h 1725371"/>
                <a:gd name="connsiteX6" fmla="*/ 0 w 2464816"/>
                <a:gd name="connsiteY6" fmla="*/ 0 h 172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4816" h="1725371">
                  <a:moveTo>
                    <a:pt x="2464815" y="0"/>
                  </a:moveTo>
                  <a:lnTo>
                    <a:pt x="2464815" y="1121491"/>
                  </a:lnTo>
                  <a:lnTo>
                    <a:pt x="1232407" y="1725371"/>
                  </a:lnTo>
                  <a:lnTo>
                    <a:pt x="1" y="1121491"/>
                  </a:lnTo>
                  <a:lnTo>
                    <a:pt x="1" y="0"/>
                  </a:lnTo>
                  <a:lnTo>
                    <a:pt x="1232407" y="603880"/>
                  </a:lnTo>
                  <a:lnTo>
                    <a:pt x="2464815"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4291" tIns="1069514" rIns="34290" bIns="1069512" spcCol="1270" anchor="ctr"/>
            <a:lstStyle/>
            <a:p>
              <a:pPr algn="ctr" defTabSz="2400300">
                <a:lnSpc>
                  <a:spcPct val="90000"/>
                </a:lnSpc>
                <a:spcAft>
                  <a:spcPct val="35000"/>
                </a:spcAft>
                <a:defRPr/>
              </a:pPr>
              <a:r>
                <a:rPr lang="en-US" sz="3840" dirty="0"/>
                <a:t>Step 1</a:t>
              </a:r>
            </a:p>
          </p:txBody>
        </p:sp>
        <p:sp>
          <p:nvSpPr>
            <p:cNvPr id="6" name="Freeform 5"/>
            <p:cNvSpPr/>
            <p:nvPr/>
          </p:nvSpPr>
          <p:spPr>
            <a:xfrm>
              <a:off x="2265363" y="1528358"/>
              <a:ext cx="6573837" cy="1602505"/>
            </a:xfrm>
            <a:custGeom>
              <a:avLst/>
              <a:gdLst>
                <a:gd name="connsiteX0" fmla="*/ 267027 w 1602131"/>
                <a:gd name="connsiteY0" fmla="*/ 0 h 6574078"/>
                <a:gd name="connsiteX1" fmla="*/ 1335104 w 1602131"/>
                <a:gd name="connsiteY1" fmla="*/ 0 h 6574078"/>
                <a:gd name="connsiteX2" fmla="*/ 1523921 w 1602131"/>
                <a:gd name="connsiteY2" fmla="*/ 78211 h 6574078"/>
                <a:gd name="connsiteX3" fmla="*/ 1602131 w 1602131"/>
                <a:gd name="connsiteY3" fmla="*/ 267028 h 6574078"/>
                <a:gd name="connsiteX4" fmla="*/ 1602131 w 1602131"/>
                <a:gd name="connsiteY4" fmla="*/ 6574078 h 6574078"/>
                <a:gd name="connsiteX5" fmla="*/ 1602131 w 1602131"/>
                <a:gd name="connsiteY5" fmla="*/ 6574078 h 6574078"/>
                <a:gd name="connsiteX6" fmla="*/ 1602131 w 1602131"/>
                <a:gd name="connsiteY6" fmla="*/ 6574078 h 6574078"/>
                <a:gd name="connsiteX7" fmla="*/ 0 w 1602131"/>
                <a:gd name="connsiteY7" fmla="*/ 6574078 h 6574078"/>
                <a:gd name="connsiteX8" fmla="*/ 0 w 1602131"/>
                <a:gd name="connsiteY8" fmla="*/ 6574078 h 6574078"/>
                <a:gd name="connsiteX9" fmla="*/ 0 w 1602131"/>
                <a:gd name="connsiteY9" fmla="*/ 6574078 h 6574078"/>
                <a:gd name="connsiteX10" fmla="*/ 0 w 1602131"/>
                <a:gd name="connsiteY10" fmla="*/ 267027 h 6574078"/>
                <a:gd name="connsiteX11" fmla="*/ 78211 w 1602131"/>
                <a:gd name="connsiteY11" fmla="*/ 78210 h 6574078"/>
                <a:gd name="connsiteX12" fmla="*/ 267028 w 1602131"/>
                <a:gd name="connsiteY12" fmla="*/ 0 h 6574078"/>
                <a:gd name="connsiteX13" fmla="*/ 267027 w 1602131"/>
                <a:gd name="connsiteY13" fmla="*/ 0 h 6574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2131" h="6574078">
                  <a:moveTo>
                    <a:pt x="1602131" y="1095702"/>
                  </a:moveTo>
                  <a:lnTo>
                    <a:pt x="1602131" y="5478376"/>
                  </a:lnTo>
                  <a:cubicBezTo>
                    <a:pt x="1602131" y="5768974"/>
                    <a:pt x="1595275" y="6047668"/>
                    <a:pt x="1583071" y="6253154"/>
                  </a:cubicBezTo>
                  <a:cubicBezTo>
                    <a:pt x="1570867" y="6458637"/>
                    <a:pt x="1554314" y="6574076"/>
                    <a:pt x="1537055" y="6574076"/>
                  </a:cubicBezTo>
                  <a:lnTo>
                    <a:pt x="0" y="6574076"/>
                  </a:lnTo>
                  <a:lnTo>
                    <a:pt x="0" y="6574076"/>
                  </a:lnTo>
                  <a:lnTo>
                    <a:pt x="0" y="6574076"/>
                  </a:lnTo>
                  <a:lnTo>
                    <a:pt x="0" y="2"/>
                  </a:lnTo>
                  <a:lnTo>
                    <a:pt x="0" y="2"/>
                  </a:lnTo>
                  <a:lnTo>
                    <a:pt x="0" y="2"/>
                  </a:lnTo>
                  <a:lnTo>
                    <a:pt x="1537055" y="2"/>
                  </a:lnTo>
                  <a:cubicBezTo>
                    <a:pt x="1554314" y="2"/>
                    <a:pt x="1570867" y="115441"/>
                    <a:pt x="1583071" y="320928"/>
                  </a:cubicBezTo>
                  <a:cubicBezTo>
                    <a:pt x="1595275" y="526410"/>
                    <a:pt x="1602131" y="805108"/>
                    <a:pt x="1602131" y="1095706"/>
                  </a:cubicBezTo>
                  <a:lnTo>
                    <a:pt x="1602131" y="109570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36552" tIns="106044" rIns="106044" bIns="106045" spcCol="1270" anchor="ctr"/>
            <a:lstStyle/>
            <a:p>
              <a:pPr lvl="1" defTabSz="853440">
                <a:lnSpc>
                  <a:spcPct val="90000"/>
                </a:lnSpc>
                <a:spcAft>
                  <a:spcPct val="15000"/>
                </a:spcAft>
                <a:defRPr/>
              </a:pPr>
              <a:r>
                <a:rPr lang="en-US" sz="2400" dirty="0">
                  <a:solidFill>
                    <a:srgbClr val="000000"/>
                  </a:solidFill>
                </a:rPr>
                <a:t>From the source tree (/</a:t>
              </a:r>
              <a:r>
                <a:rPr lang="en-US" sz="2400" dirty="0" err="1">
                  <a:solidFill>
                    <a:srgbClr val="000000"/>
                  </a:solidFill>
                </a:rPr>
                <a:t>usr</a:t>
              </a:r>
              <a:r>
                <a:rPr lang="en-US" sz="2400" dirty="0">
                  <a:solidFill>
                    <a:srgbClr val="000000"/>
                  </a:solidFill>
                </a:rPr>
                <a:t>/</a:t>
              </a:r>
              <a:r>
                <a:rPr lang="en-US" sz="2400" dirty="0" err="1">
                  <a:solidFill>
                    <a:srgbClr val="000000"/>
                  </a:solidFill>
                </a:rPr>
                <a:t>src</a:t>
              </a:r>
              <a:r>
                <a:rPr lang="en-US" sz="2400" dirty="0">
                  <a:solidFill>
                    <a:srgbClr val="000000"/>
                  </a:solidFill>
                </a:rPr>
                <a:t>/</a:t>
              </a:r>
              <a:r>
                <a:rPr lang="en-US" sz="2400" dirty="0" err="1">
                  <a:solidFill>
                    <a:srgbClr val="000000"/>
                  </a:solidFill>
                </a:rPr>
                <a:t>linux</a:t>
              </a:r>
              <a:r>
                <a:rPr lang="en-US" sz="2400" dirty="0">
                  <a:solidFill>
                    <a:srgbClr val="000000"/>
                  </a:solidFill>
                </a:rPr>
                <a:t>), download the patch from the Internet using the following command:</a:t>
              </a:r>
              <a:endParaRPr lang="en-US" sz="2400" dirty="0"/>
            </a:p>
            <a:p>
              <a:pPr lvl="1" defTabSz="853440">
                <a:lnSpc>
                  <a:spcPct val="90000"/>
                </a:lnSpc>
                <a:spcAft>
                  <a:spcPct val="15000"/>
                </a:spcAft>
                <a:defRPr/>
              </a:pPr>
              <a:r>
                <a:rPr lang="en-US" sz="2400" dirty="0">
                  <a:solidFill>
                    <a:srgbClr val="000000"/>
                  </a:solidFill>
                </a:rPr>
                <a:t>[root@is418 </a:t>
              </a:r>
              <a:r>
                <a:rPr lang="en-US" sz="2400" dirty="0" err="1">
                  <a:solidFill>
                    <a:srgbClr val="000000"/>
                  </a:solidFill>
                </a:rPr>
                <a:t>linux</a:t>
              </a:r>
              <a:r>
                <a:rPr lang="en-US" sz="2400" dirty="0">
                  <a:solidFill>
                    <a:srgbClr val="000000"/>
                  </a:solidFill>
                </a:rPr>
                <a:t>]# </a:t>
              </a:r>
              <a:r>
                <a:rPr lang="en-US" sz="2400" dirty="0" err="1">
                  <a:solidFill>
                    <a:srgbClr val="000000"/>
                  </a:solidFill>
                </a:rPr>
                <a:t>wget</a:t>
              </a:r>
              <a:r>
                <a:rPr lang="en-US" sz="2400" dirty="0">
                  <a:solidFill>
                    <a:srgbClr val="000000"/>
                  </a:solidFill>
                </a:rPr>
                <a:t> http://www.kernel.org/pub/linux/kernel/v2.6/patch-2.6.35.4.bz2</a:t>
              </a:r>
            </a:p>
          </p:txBody>
        </p:sp>
        <p:sp>
          <p:nvSpPr>
            <p:cNvPr id="7" name="Freeform 6"/>
            <p:cNvSpPr/>
            <p:nvPr/>
          </p:nvSpPr>
          <p:spPr>
            <a:xfrm>
              <a:off x="539750" y="3709452"/>
              <a:ext cx="1725613" cy="2464484"/>
            </a:xfrm>
            <a:custGeom>
              <a:avLst/>
              <a:gdLst>
                <a:gd name="connsiteX0" fmla="*/ 0 w 2464816"/>
                <a:gd name="connsiteY0" fmla="*/ 0 h 1725371"/>
                <a:gd name="connsiteX1" fmla="*/ 1602131 w 2464816"/>
                <a:gd name="connsiteY1" fmla="*/ 0 h 1725371"/>
                <a:gd name="connsiteX2" fmla="*/ 2464816 w 2464816"/>
                <a:gd name="connsiteY2" fmla="*/ 862686 h 1725371"/>
                <a:gd name="connsiteX3" fmla="*/ 1602131 w 2464816"/>
                <a:gd name="connsiteY3" fmla="*/ 1725371 h 1725371"/>
                <a:gd name="connsiteX4" fmla="*/ 0 w 2464816"/>
                <a:gd name="connsiteY4" fmla="*/ 1725371 h 1725371"/>
                <a:gd name="connsiteX5" fmla="*/ 862686 w 2464816"/>
                <a:gd name="connsiteY5" fmla="*/ 862686 h 1725371"/>
                <a:gd name="connsiteX6" fmla="*/ 0 w 2464816"/>
                <a:gd name="connsiteY6" fmla="*/ 0 h 172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4816" h="1725371">
                  <a:moveTo>
                    <a:pt x="2464815" y="0"/>
                  </a:moveTo>
                  <a:lnTo>
                    <a:pt x="2464815" y="1121491"/>
                  </a:lnTo>
                  <a:lnTo>
                    <a:pt x="1232407" y="1725371"/>
                  </a:lnTo>
                  <a:lnTo>
                    <a:pt x="1" y="1121491"/>
                  </a:lnTo>
                  <a:lnTo>
                    <a:pt x="1" y="0"/>
                  </a:lnTo>
                  <a:lnTo>
                    <a:pt x="1232407" y="603880"/>
                  </a:lnTo>
                  <a:lnTo>
                    <a:pt x="2464815"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4291" tIns="1069514" rIns="34290" bIns="1069512" spcCol="1270" anchor="ctr"/>
            <a:lstStyle/>
            <a:p>
              <a:pPr algn="ctr" defTabSz="2400300">
                <a:lnSpc>
                  <a:spcPct val="90000"/>
                </a:lnSpc>
                <a:spcAft>
                  <a:spcPct val="35000"/>
                </a:spcAft>
                <a:defRPr/>
              </a:pPr>
              <a:r>
                <a:rPr lang="en-US" sz="3840" dirty="0"/>
                <a:t>Step 2</a:t>
              </a:r>
            </a:p>
          </p:txBody>
        </p:sp>
        <p:sp>
          <p:nvSpPr>
            <p:cNvPr id="8" name="Freeform 7"/>
            <p:cNvSpPr/>
            <p:nvPr/>
          </p:nvSpPr>
          <p:spPr>
            <a:xfrm>
              <a:off x="2265363" y="3709452"/>
              <a:ext cx="6573837" cy="1602505"/>
            </a:xfrm>
            <a:custGeom>
              <a:avLst/>
              <a:gdLst>
                <a:gd name="connsiteX0" fmla="*/ 267027 w 1602131"/>
                <a:gd name="connsiteY0" fmla="*/ 0 h 6574078"/>
                <a:gd name="connsiteX1" fmla="*/ 1335104 w 1602131"/>
                <a:gd name="connsiteY1" fmla="*/ 0 h 6574078"/>
                <a:gd name="connsiteX2" fmla="*/ 1523921 w 1602131"/>
                <a:gd name="connsiteY2" fmla="*/ 78211 h 6574078"/>
                <a:gd name="connsiteX3" fmla="*/ 1602131 w 1602131"/>
                <a:gd name="connsiteY3" fmla="*/ 267028 h 6574078"/>
                <a:gd name="connsiteX4" fmla="*/ 1602131 w 1602131"/>
                <a:gd name="connsiteY4" fmla="*/ 6574078 h 6574078"/>
                <a:gd name="connsiteX5" fmla="*/ 1602131 w 1602131"/>
                <a:gd name="connsiteY5" fmla="*/ 6574078 h 6574078"/>
                <a:gd name="connsiteX6" fmla="*/ 1602131 w 1602131"/>
                <a:gd name="connsiteY6" fmla="*/ 6574078 h 6574078"/>
                <a:gd name="connsiteX7" fmla="*/ 0 w 1602131"/>
                <a:gd name="connsiteY7" fmla="*/ 6574078 h 6574078"/>
                <a:gd name="connsiteX8" fmla="*/ 0 w 1602131"/>
                <a:gd name="connsiteY8" fmla="*/ 6574078 h 6574078"/>
                <a:gd name="connsiteX9" fmla="*/ 0 w 1602131"/>
                <a:gd name="connsiteY9" fmla="*/ 6574078 h 6574078"/>
                <a:gd name="connsiteX10" fmla="*/ 0 w 1602131"/>
                <a:gd name="connsiteY10" fmla="*/ 267027 h 6574078"/>
                <a:gd name="connsiteX11" fmla="*/ 78211 w 1602131"/>
                <a:gd name="connsiteY11" fmla="*/ 78210 h 6574078"/>
                <a:gd name="connsiteX12" fmla="*/ 267028 w 1602131"/>
                <a:gd name="connsiteY12" fmla="*/ 0 h 6574078"/>
                <a:gd name="connsiteX13" fmla="*/ 267027 w 1602131"/>
                <a:gd name="connsiteY13" fmla="*/ 0 h 6574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2131" h="6574078">
                  <a:moveTo>
                    <a:pt x="1602131" y="1095702"/>
                  </a:moveTo>
                  <a:lnTo>
                    <a:pt x="1602131" y="5478376"/>
                  </a:lnTo>
                  <a:cubicBezTo>
                    <a:pt x="1602131" y="5768974"/>
                    <a:pt x="1595275" y="6047668"/>
                    <a:pt x="1583071" y="6253154"/>
                  </a:cubicBezTo>
                  <a:cubicBezTo>
                    <a:pt x="1570867" y="6458637"/>
                    <a:pt x="1554314" y="6574076"/>
                    <a:pt x="1537055" y="6574076"/>
                  </a:cubicBezTo>
                  <a:lnTo>
                    <a:pt x="0" y="6574076"/>
                  </a:lnTo>
                  <a:lnTo>
                    <a:pt x="0" y="6574076"/>
                  </a:lnTo>
                  <a:lnTo>
                    <a:pt x="0" y="6574076"/>
                  </a:lnTo>
                  <a:lnTo>
                    <a:pt x="0" y="2"/>
                  </a:lnTo>
                  <a:lnTo>
                    <a:pt x="0" y="2"/>
                  </a:lnTo>
                  <a:lnTo>
                    <a:pt x="0" y="2"/>
                  </a:lnTo>
                  <a:lnTo>
                    <a:pt x="1537055" y="2"/>
                  </a:lnTo>
                  <a:cubicBezTo>
                    <a:pt x="1554314" y="2"/>
                    <a:pt x="1570867" y="115441"/>
                    <a:pt x="1583071" y="320928"/>
                  </a:cubicBezTo>
                  <a:cubicBezTo>
                    <a:pt x="1595275" y="526410"/>
                    <a:pt x="1602131" y="805108"/>
                    <a:pt x="1602131" y="1095706"/>
                  </a:cubicBezTo>
                  <a:lnTo>
                    <a:pt x="1602131" y="109570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36552" tIns="106044" rIns="106044" bIns="106045" spcCol="1270" anchor="ctr"/>
            <a:lstStyle/>
            <a:p>
              <a:pPr lvl="1" defTabSz="853440">
                <a:lnSpc>
                  <a:spcPct val="90000"/>
                </a:lnSpc>
                <a:spcAft>
                  <a:spcPct val="15000"/>
                </a:spcAft>
                <a:defRPr/>
              </a:pPr>
              <a:r>
                <a:rPr lang="en-US" sz="2400" dirty="0">
                  <a:solidFill>
                    <a:srgbClr val="000000"/>
                  </a:solidFill>
                </a:rPr>
                <a:t>Extract the file in the source tree using the following command:</a:t>
              </a:r>
              <a:endParaRPr lang="en-US" sz="2400" dirty="0"/>
            </a:p>
            <a:p>
              <a:pPr lvl="1" defTabSz="853440">
                <a:lnSpc>
                  <a:spcPct val="90000"/>
                </a:lnSpc>
                <a:spcAft>
                  <a:spcPct val="15000"/>
                </a:spcAft>
                <a:defRPr/>
              </a:pPr>
              <a:r>
                <a:rPr lang="en-US" sz="2400" dirty="0">
                  <a:solidFill>
                    <a:srgbClr val="000000"/>
                  </a:solidFill>
                </a:rPr>
                <a:t>[root@is418 </a:t>
              </a:r>
              <a:r>
                <a:rPr lang="en-US" sz="2400" dirty="0" err="1">
                  <a:solidFill>
                    <a:srgbClr val="000000"/>
                  </a:solidFill>
                </a:rPr>
                <a:t>linux</a:t>
              </a:r>
              <a:r>
                <a:rPr lang="en-US" sz="2400" dirty="0">
                  <a:solidFill>
                    <a:srgbClr val="000000"/>
                  </a:solidFill>
                </a:rPr>
                <a:t>]# bunzip2 patch-2.6.35.4.bz2</a:t>
              </a:r>
            </a:p>
          </p:txBody>
        </p:sp>
      </p:grpSp>
    </p:spTree>
    <p:extLst>
      <p:ext uri="{BB962C8B-B14F-4D97-AF65-F5344CB8AC3E}">
        <p14:creationId xmlns:p14="http://schemas.microsoft.com/office/powerpoint/2010/main" val="108458533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476500" y="365760"/>
            <a:ext cx="9959340" cy="571500"/>
          </a:xfrm>
        </p:spPr>
        <p:txBody>
          <a:bodyPr>
            <a:normAutofit fontScale="90000"/>
          </a:bodyPr>
          <a:lstStyle/>
          <a:p>
            <a:r>
              <a:rPr lang="en-US" sz="4800" dirty="0">
                <a:solidFill>
                  <a:schemeClr val="tx2"/>
                </a:solidFill>
              </a:rPr>
              <a:t>Patching the Linux Kernel (Version 2.6.35.4 ) </a:t>
            </a:r>
            <a:r>
              <a:rPr lang="en-US" sz="3840" dirty="0">
                <a:solidFill>
                  <a:schemeClr val="tx2"/>
                </a:solidFill>
              </a:rPr>
              <a:t>(Continued)</a:t>
            </a:r>
          </a:p>
        </p:txBody>
      </p:sp>
      <p:grpSp>
        <p:nvGrpSpPr>
          <p:cNvPr id="15363" name="Group 3"/>
          <p:cNvGrpSpPr>
            <a:grpSpLocks/>
          </p:cNvGrpSpPr>
          <p:nvPr/>
        </p:nvGrpSpPr>
        <p:grpSpPr bwMode="auto">
          <a:xfrm>
            <a:off x="2476500" y="1992631"/>
            <a:ext cx="9959340" cy="5246370"/>
            <a:chOff x="539750" y="1528358"/>
            <a:chExt cx="8299450" cy="4645578"/>
          </a:xfrm>
        </p:grpSpPr>
        <p:sp>
          <p:nvSpPr>
            <p:cNvPr id="5" name="Freeform 4"/>
            <p:cNvSpPr/>
            <p:nvPr/>
          </p:nvSpPr>
          <p:spPr>
            <a:xfrm>
              <a:off x="539750" y="1528358"/>
              <a:ext cx="1725613" cy="2464485"/>
            </a:xfrm>
            <a:custGeom>
              <a:avLst/>
              <a:gdLst>
                <a:gd name="connsiteX0" fmla="*/ 0 w 2464816"/>
                <a:gd name="connsiteY0" fmla="*/ 0 h 1725371"/>
                <a:gd name="connsiteX1" fmla="*/ 1602131 w 2464816"/>
                <a:gd name="connsiteY1" fmla="*/ 0 h 1725371"/>
                <a:gd name="connsiteX2" fmla="*/ 2464816 w 2464816"/>
                <a:gd name="connsiteY2" fmla="*/ 862686 h 1725371"/>
                <a:gd name="connsiteX3" fmla="*/ 1602131 w 2464816"/>
                <a:gd name="connsiteY3" fmla="*/ 1725371 h 1725371"/>
                <a:gd name="connsiteX4" fmla="*/ 0 w 2464816"/>
                <a:gd name="connsiteY4" fmla="*/ 1725371 h 1725371"/>
                <a:gd name="connsiteX5" fmla="*/ 862686 w 2464816"/>
                <a:gd name="connsiteY5" fmla="*/ 862686 h 1725371"/>
                <a:gd name="connsiteX6" fmla="*/ 0 w 2464816"/>
                <a:gd name="connsiteY6" fmla="*/ 0 h 172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4816" h="1725371">
                  <a:moveTo>
                    <a:pt x="2464815" y="0"/>
                  </a:moveTo>
                  <a:lnTo>
                    <a:pt x="2464815" y="1121491"/>
                  </a:lnTo>
                  <a:lnTo>
                    <a:pt x="1232407" y="1725371"/>
                  </a:lnTo>
                  <a:lnTo>
                    <a:pt x="1" y="1121491"/>
                  </a:lnTo>
                  <a:lnTo>
                    <a:pt x="1" y="0"/>
                  </a:lnTo>
                  <a:lnTo>
                    <a:pt x="1232407" y="603880"/>
                  </a:lnTo>
                  <a:lnTo>
                    <a:pt x="2464815"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4291" tIns="1069514" rIns="34290" bIns="1069512" spcCol="1270" anchor="ctr"/>
            <a:lstStyle/>
            <a:p>
              <a:pPr algn="ctr" defTabSz="2400300">
                <a:lnSpc>
                  <a:spcPct val="90000"/>
                </a:lnSpc>
                <a:spcAft>
                  <a:spcPct val="35000"/>
                </a:spcAft>
                <a:defRPr/>
              </a:pPr>
              <a:r>
                <a:rPr lang="en-US" sz="3840" dirty="0"/>
                <a:t>Step 3</a:t>
              </a:r>
            </a:p>
          </p:txBody>
        </p:sp>
        <p:sp>
          <p:nvSpPr>
            <p:cNvPr id="6" name="Freeform 5"/>
            <p:cNvSpPr/>
            <p:nvPr/>
          </p:nvSpPr>
          <p:spPr>
            <a:xfrm>
              <a:off x="2265363" y="1528358"/>
              <a:ext cx="6573837" cy="1602505"/>
            </a:xfrm>
            <a:custGeom>
              <a:avLst/>
              <a:gdLst>
                <a:gd name="connsiteX0" fmla="*/ 267027 w 1602131"/>
                <a:gd name="connsiteY0" fmla="*/ 0 h 6574078"/>
                <a:gd name="connsiteX1" fmla="*/ 1335104 w 1602131"/>
                <a:gd name="connsiteY1" fmla="*/ 0 h 6574078"/>
                <a:gd name="connsiteX2" fmla="*/ 1523921 w 1602131"/>
                <a:gd name="connsiteY2" fmla="*/ 78211 h 6574078"/>
                <a:gd name="connsiteX3" fmla="*/ 1602131 w 1602131"/>
                <a:gd name="connsiteY3" fmla="*/ 267028 h 6574078"/>
                <a:gd name="connsiteX4" fmla="*/ 1602131 w 1602131"/>
                <a:gd name="connsiteY4" fmla="*/ 6574078 h 6574078"/>
                <a:gd name="connsiteX5" fmla="*/ 1602131 w 1602131"/>
                <a:gd name="connsiteY5" fmla="*/ 6574078 h 6574078"/>
                <a:gd name="connsiteX6" fmla="*/ 1602131 w 1602131"/>
                <a:gd name="connsiteY6" fmla="*/ 6574078 h 6574078"/>
                <a:gd name="connsiteX7" fmla="*/ 0 w 1602131"/>
                <a:gd name="connsiteY7" fmla="*/ 6574078 h 6574078"/>
                <a:gd name="connsiteX8" fmla="*/ 0 w 1602131"/>
                <a:gd name="connsiteY8" fmla="*/ 6574078 h 6574078"/>
                <a:gd name="connsiteX9" fmla="*/ 0 w 1602131"/>
                <a:gd name="connsiteY9" fmla="*/ 6574078 h 6574078"/>
                <a:gd name="connsiteX10" fmla="*/ 0 w 1602131"/>
                <a:gd name="connsiteY10" fmla="*/ 267027 h 6574078"/>
                <a:gd name="connsiteX11" fmla="*/ 78211 w 1602131"/>
                <a:gd name="connsiteY11" fmla="*/ 78210 h 6574078"/>
                <a:gd name="connsiteX12" fmla="*/ 267028 w 1602131"/>
                <a:gd name="connsiteY12" fmla="*/ 0 h 6574078"/>
                <a:gd name="connsiteX13" fmla="*/ 267027 w 1602131"/>
                <a:gd name="connsiteY13" fmla="*/ 0 h 6574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2131" h="6574078">
                  <a:moveTo>
                    <a:pt x="1602131" y="1095702"/>
                  </a:moveTo>
                  <a:lnTo>
                    <a:pt x="1602131" y="5478376"/>
                  </a:lnTo>
                  <a:cubicBezTo>
                    <a:pt x="1602131" y="5768974"/>
                    <a:pt x="1595275" y="6047668"/>
                    <a:pt x="1583071" y="6253154"/>
                  </a:cubicBezTo>
                  <a:cubicBezTo>
                    <a:pt x="1570867" y="6458637"/>
                    <a:pt x="1554314" y="6574076"/>
                    <a:pt x="1537055" y="6574076"/>
                  </a:cubicBezTo>
                  <a:lnTo>
                    <a:pt x="0" y="6574076"/>
                  </a:lnTo>
                  <a:lnTo>
                    <a:pt x="0" y="6574076"/>
                  </a:lnTo>
                  <a:lnTo>
                    <a:pt x="0" y="6574076"/>
                  </a:lnTo>
                  <a:lnTo>
                    <a:pt x="0" y="2"/>
                  </a:lnTo>
                  <a:lnTo>
                    <a:pt x="0" y="2"/>
                  </a:lnTo>
                  <a:lnTo>
                    <a:pt x="0" y="2"/>
                  </a:lnTo>
                  <a:lnTo>
                    <a:pt x="1537055" y="2"/>
                  </a:lnTo>
                  <a:cubicBezTo>
                    <a:pt x="1554314" y="2"/>
                    <a:pt x="1570867" y="115441"/>
                    <a:pt x="1583071" y="320928"/>
                  </a:cubicBezTo>
                  <a:cubicBezTo>
                    <a:pt x="1595275" y="526410"/>
                    <a:pt x="1602131" y="805108"/>
                    <a:pt x="1602131" y="1095706"/>
                  </a:cubicBezTo>
                  <a:lnTo>
                    <a:pt x="1602131" y="109570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13361" tIns="112902" rIns="112902" bIns="112903" spcCol="1270" anchor="ctr"/>
            <a:lstStyle/>
            <a:p>
              <a:pPr lvl="1" defTabSz="1333500">
                <a:lnSpc>
                  <a:spcPct val="90000"/>
                </a:lnSpc>
                <a:spcAft>
                  <a:spcPct val="15000"/>
                </a:spcAft>
                <a:defRPr/>
              </a:pPr>
              <a:r>
                <a:rPr lang="en-US" sz="3120" dirty="0">
                  <a:solidFill>
                    <a:srgbClr val="000000"/>
                  </a:solidFill>
                </a:rPr>
                <a:t>Apply the patch using the following command:</a:t>
              </a:r>
              <a:endParaRPr lang="en-US" sz="3120" dirty="0"/>
            </a:p>
            <a:p>
              <a:pPr lvl="1" defTabSz="1333500">
                <a:lnSpc>
                  <a:spcPct val="90000"/>
                </a:lnSpc>
                <a:spcAft>
                  <a:spcPct val="15000"/>
                </a:spcAft>
                <a:defRPr/>
              </a:pPr>
              <a:r>
                <a:rPr lang="en-US" sz="3120" dirty="0">
                  <a:solidFill>
                    <a:srgbClr val="000000"/>
                  </a:solidFill>
                </a:rPr>
                <a:t>root@is418 </a:t>
              </a:r>
              <a:r>
                <a:rPr lang="en-US" sz="3120" dirty="0" err="1">
                  <a:solidFill>
                    <a:srgbClr val="000000"/>
                  </a:solidFill>
                </a:rPr>
                <a:t>linux</a:t>
              </a:r>
              <a:r>
                <a:rPr lang="en-US" sz="3120" dirty="0">
                  <a:solidFill>
                    <a:srgbClr val="000000"/>
                  </a:solidFill>
                </a:rPr>
                <a:t>]#patch -p1 &lt; patch-2.6.35.4</a:t>
              </a:r>
            </a:p>
          </p:txBody>
        </p:sp>
        <p:sp>
          <p:nvSpPr>
            <p:cNvPr id="7" name="Freeform 6"/>
            <p:cNvSpPr/>
            <p:nvPr/>
          </p:nvSpPr>
          <p:spPr>
            <a:xfrm>
              <a:off x="539750" y="3709452"/>
              <a:ext cx="1725613" cy="2464484"/>
            </a:xfrm>
            <a:custGeom>
              <a:avLst/>
              <a:gdLst>
                <a:gd name="connsiteX0" fmla="*/ 0 w 2464816"/>
                <a:gd name="connsiteY0" fmla="*/ 0 h 1725371"/>
                <a:gd name="connsiteX1" fmla="*/ 1602131 w 2464816"/>
                <a:gd name="connsiteY1" fmla="*/ 0 h 1725371"/>
                <a:gd name="connsiteX2" fmla="*/ 2464816 w 2464816"/>
                <a:gd name="connsiteY2" fmla="*/ 862686 h 1725371"/>
                <a:gd name="connsiteX3" fmla="*/ 1602131 w 2464816"/>
                <a:gd name="connsiteY3" fmla="*/ 1725371 h 1725371"/>
                <a:gd name="connsiteX4" fmla="*/ 0 w 2464816"/>
                <a:gd name="connsiteY4" fmla="*/ 1725371 h 1725371"/>
                <a:gd name="connsiteX5" fmla="*/ 862686 w 2464816"/>
                <a:gd name="connsiteY5" fmla="*/ 862686 h 1725371"/>
                <a:gd name="connsiteX6" fmla="*/ 0 w 2464816"/>
                <a:gd name="connsiteY6" fmla="*/ 0 h 172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4816" h="1725371">
                  <a:moveTo>
                    <a:pt x="2464815" y="0"/>
                  </a:moveTo>
                  <a:lnTo>
                    <a:pt x="2464815" y="1121491"/>
                  </a:lnTo>
                  <a:lnTo>
                    <a:pt x="1232407" y="1725371"/>
                  </a:lnTo>
                  <a:lnTo>
                    <a:pt x="1" y="1121491"/>
                  </a:lnTo>
                  <a:lnTo>
                    <a:pt x="1" y="0"/>
                  </a:lnTo>
                  <a:lnTo>
                    <a:pt x="1232407" y="603880"/>
                  </a:lnTo>
                  <a:lnTo>
                    <a:pt x="2464815"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4291" tIns="1069514" rIns="34290" bIns="1069512" spcCol="1270" anchor="ctr"/>
            <a:lstStyle/>
            <a:p>
              <a:pPr algn="ctr" defTabSz="2400300">
                <a:lnSpc>
                  <a:spcPct val="90000"/>
                </a:lnSpc>
                <a:spcAft>
                  <a:spcPct val="35000"/>
                </a:spcAft>
                <a:defRPr/>
              </a:pPr>
              <a:r>
                <a:rPr lang="en-US" sz="3840" dirty="0"/>
                <a:t>Step 4</a:t>
              </a:r>
            </a:p>
          </p:txBody>
        </p:sp>
        <p:sp>
          <p:nvSpPr>
            <p:cNvPr id="8" name="Freeform 7"/>
            <p:cNvSpPr/>
            <p:nvPr/>
          </p:nvSpPr>
          <p:spPr>
            <a:xfrm>
              <a:off x="2265363" y="3709452"/>
              <a:ext cx="6573837" cy="1602505"/>
            </a:xfrm>
            <a:custGeom>
              <a:avLst/>
              <a:gdLst>
                <a:gd name="connsiteX0" fmla="*/ 267027 w 1602131"/>
                <a:gd name="connsiteY0" fmla="*/ 0 h 6574078"/>
                <a:gd name="connsiteX1" fmla="*/ 1335104 w 1602131"/>
                <a:gd name="connsiteY1" fmla="*/ 0 h 6574078"/>
                <a:gd name="connsiteX2" fmla="*/ 1523921 w 1602131"/>
                <a:gd name="connsiteY2" fmla="*/ 78211 h 6574078"/>
                <a:gd name="connsiteX3" fmla="*/ 1602131 w 1602131"/>
                <a:gd name="connsiteY3" fmla="*/ 267028 h 6574078"/>
                <a:gd name="connsiteX4" fmla="*/ 1602131 w 1602131"/>
                <a:gd name="connsiteY4" fmla="*/ 6574078 h 6574078"/>
                <a:gd name="connsiteX5" fmla="*/ 1602131 w 1602131"/>
                <a:gd name="connsiteY5" fmla="*/ 6574078 h 6574078"/>
                <a:gd name="connsiteX6" fmla="*/ 1602131 w 1602131"/>
                <a:gd name="connsiteY6" fmla="*/ 6574078 h 6574078"/>
                <a:gd name="connsiteX7" fmla="*/ 0 w 1602131"/>
                <a:gd name="connsiteY7" fmla="*/ 6574078 h 6574078"/>
                <a:gd name="connsiteX8" fmla="*/ 0 w 1602131"/>
                <a:gd name="connsiteY8" fmla="*/ 6574078 h 6574078"/>
                <a:gd name="connsiteX9" fmla="*/ 0 w 1602131"/>
                <a:gd name="connsiteY9" fmla="*/ 6574078 h 6574078"/>
                <a:gd name="connsiteX10" fmla="*/ 0 w 1602131"/>
                <a:gd name="connsiteY10" fmla="*/ 267027 h 6574078"/>
                <a:gd name="connsiteX11" fmla="*/ 78211 w 1602131"/>
                <a:gd name="connsiteY11" fmla="*/ 78210 h 6574078"/>
                <a:gd name="connsiteX12" fmla="*/ 267028 w 1602131"/>
                <a:gd name="connsiteY12" fmla="*/ 0 h 6574078"/>
                <a:gd name="connsiteX13" fmla="*/ 267027 w 1602131"/>
                <a:gd name="connsiteY13" fmla="*/ 0 h 6574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2131" h="6574078">
                  <a:moveTo>
                    <a:pt x="1602131" y="1095702"/>
                  </a:moveTo>
                  <a:lnTo>
                    <a:pt x="1602131" y="5478376"/>
                  </a:lnTo>
                  <a:cubicBezTo>
                    <a:pt x="1602131" y="5768974"/>
                    <a:pt x="1595275" y="6047668"/>
                    <a:pt x="1583071" y="6253154"/>
                  </a:cubicBezTo>
                  <a:cubicBezTo>
                    <a:pt x="1570867" y="6458637"/>
                    <a:pt x="1554314" y="6574076"/>
                    <a:pt x="1537055" y="6574076"/>
                  </a:cubicBezTo>
                  <a:lnTo>
                    <a:pt x="0" y="6574076"/>
                  </a:lnTo>
                  <a:lnTo>
                    <a:pt x="0" y="6574076"/>
                  </a:lnTo>
                  <a:lnTo>
                    <a:pt x="0" y="6574076"/>
                  </a:lnTo>
                  <a:lnTo>
                    <a:pt x="0" y="2"/>
                  </a:lnTo>
                  <a:lnTo>
                    <a:pt x="0" y="2"/>
                  </a:lnTo>
                  <a:lnTo>
                    <a:pt x="0" y="2"/>
                  </a:lnTo>
                  <a:lnTo>
                    <a:pt x="1537055" y="2"/>
                  </a:lnTo>
                  <a:cubicBezTo>
                    <a:pt x="1554314" y="2"/>
                    <a:pt x="1570867" y="115441"/>
                    <a:pt x="1583071" y="320928"/>
                  </a:cubicBezTo>
                  <a:cubicBezTo>
                    <a:pt x="1595275" y="526410"/>
                    <a:pt x="1602131" y="805108"/>
                    <a:pt x="1602131" y="1095706"/>
                  </a:cubicBezTo>
                  <a:lnTo>
                    <a:pt x="1602131" y="109570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13361" tIns="112902" rIns="112902" bIns="112903" spcCol="1270" anchor="ctr"/>
            <a:lstStyle/>
            <a:p>
              <a:pPr lvl="1" defTabSz="1333500">
                <a:lnSpc>
                  <a:spcPct val="90000"/>
                </a:lnSpc>
                <a:spcAft>
                  <a:spcPct val="15000"/>
                </a:spcAft>
                <a:defRPr/>
              </a:pPr>
              <a:r>
                <a:rPr lang="en-US" sz="3120" dirty="0">
                  <a:solidFill>
                    <a:srgbClr val="000000"/>
                  </a:solidFill>
                </a:rPr>
                <a:t>Proceed to build the kernel as described in the textbook.</a:t>
              </a:r>
            </a:p>
          </p:txBody>
        </p:sp>
      </p:grpSp>
    </p:spTree>
    <p:extLst>
      <p:ext uri="{BB962C8B-B14F-4D97-AF65-F5344CB8AC3E}">
        <p14:creationId xmlns:p14="http://schemas.microsoft.com/office/powerpoint/2010/main" val="162207903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476500" y="365760"/>
            <a:ext cx="9959340" cy="571500"/>
          </a:xfrm>
        </p:spPr>
        <p:txBody>
          <a:bodyPr>
            <a:normAutofit fontScale="90000"/>
          </a:bodyPr>
          <a:lstStyle/>
          <a:p>
            <a:r>
              <a:rPr lang="en-US" sz="4800">
                <a:solidFill>
                  <a:schemeClr val="tx2"/>
                </a:solidFill>
              </a:rPr>
              <a:t>Persisting a Kernel Parameter Change</a:t>
            </a:r>
          </a:p>
        </p:txBody>
      </p:sp>
      <p:grpSp>
        <p:nvGrpSpPr>
          <p:cNvPr id="16387" name="Group 3"/>
          <p:cNvGrpSpPr>
            <a:grpSpLocks/>
          </p:cNvGrpSpPr>
          <p:nvPr/>
        </p:nvGrpSpPr>
        <p:grpSpPr bwMode="auto">
          <a:xfrm>
            <a:off x="2476500" y="1992631"/>
            <a:ext cx="9959340" cy="5246370"/>
            <a:chOff x="539750" y="1528358"/>
            <a:chExt cx="8299450" cy="4645578"/>
          </a:xfrm>
        </p:grpSpPr>
        <p:sp>
          <p:nvSpPr>
            <p:cNvPr id="5" name="Freeform 4"/>
            <p:cNvSpPr/>
            <p:nvPr/>
          </p:nvSpPr>
          <p:spPr>
            <a:xfrm>
              <a:off x="539750" y="1528358"/>
              <a:ext cx="1725613" cy="2464485"/>
            </a:xfrm>
            <a:custGeom>
              <a:avLst/>
              <a:gdLst>
                <a:gd name="connsiteX0" fmla="*/ 0 w 2464816"/>
                <a:gd name="connsiteY0" fmla="*/ 0 h 1725371"/>
                <a:gd name="connsiteX1" fmla="*/ 1602131 w 2464816"/>
                <a:gd name="connsiteY1" fmla="*/ 0 h 1725371"/>
                <a:gd name="connsiteX2" fmla="*/ 2464816 w 2464816"/>
                <a:gd name="connsiteY2" fmla="*/ 862686 h 1725371"/>
                <a:gd name="connsiteX3" fmla="*/ 1602131 w 2464816"/>
                <a:gd name="connsiteY3" fmla="*/ 1725371 h 1725371"/>
                <a:gd name="connsiteX4" fmla="*/ 0 w 2464816"/>
                <a:gd name="connsiteY4" fmla="*/ 1725371 h 1725371"/>
                <a:gd name="connsiteX5" fmla="*/ 862686 w 2464816"/>
                <a:gd name="connsiteY5" fmla="*/ 862686 h 1725371"/>
                <a:gd name="connsiteX6" fmla="*/ 0 w 2464816"/>
                <a:gd name="connsiteY6" fmla="*/ 0 h 172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4816" h="1725371">
                  <a:moveTo>
                    <a:pt x="2464815" y="0"/>
                  </a:moveTo>
                  <a:lnTo>
                    <a:pt x="2464815" y="1121491"/>
                  </a:lnTo>
                  <a:lnTo>
                    <a:pt x="1232407" y="1725371"/>
                  </a:lnTo>
                  <a:lnTo>
                    <a:pt x="1" y="1121491"/>
                  </a:lnTo>
                  <a:lnTo>
                    <a:pt x="1" y="0"/>
                  </a:lnTo>
                  <a:lnTo>
                    <a:pt x="1232407" y="603880"/>
                  </a:lnTo>
                  <a:lnTo>
                    <a:pt x="2464815"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4291" tIns="1069514" rIns="34290" bIns="1069512" spcCol="1270" anchor="ctr"/>
            <a:lstStyle/>
            <a:p>
              <a:pPr algn="ctr" defTabSz="2400300">
                <a:lnSpc>
                  <a:spcPct val="90000"/>
                </a:lnSpc>
                <a:spcAft>
                  <a:spcPct val="35000"/>
                </a:spcAft>
                <a:defRPr/>
              </a:pPr>
              <a:r>
                <a:rPr lang="en-US" sz="3840" dirty="0"/>
                <a:t>Step 1</a:t>
              </a:r>
            </a:p>
          </p:txBody>
        </p:sp>
        <p:sp>
          <p:nvSpPr>
            <p:cNvPr id="6" name="Freeform 5"/>
            <p:cNvSpPr/>
            <p:nvPr/>
          </p:nvSpPr>
          <p:spPr>
            <a:xfrm>
              <a:off x="2265363" y="1528358"/>
              <a:ext cx="6573837" cy="1602505"/>
            </a:xfrm>
            <a:custGeom>
              <a:avLst/>
              <a:gdLst>
                <a:gd name="connsiteX0" fmla="*/ 267027 w 1602131"/>
                <a:gd name="connsiteY0" fmla="*/ 0 h 6574078"/>
                <a:gd name="connsiteX1" fmla="*/ 1335104 w 1602131"/>
                <a:gd name="connsiteY1" fmla="*/ 0 h 6574078"/>
                <a:gd name="connsiteX2" fmla="*/ 1523921 w 1602131"/>
                <a:gd name="connsiteY2" fmla="*/ 78211 h 6574078"/>
                <a:gd name="connsiteX3" fmla="*/ 1602131 w 1602131"/>
                <a:gd name="connsiteY3" fmla="*/ 267028 h 6574078"/>
                <a:gd name="connsiteX4" fmla="*/ 1602131 w 1602131"/>
                <a:gd name="connsiteY4" fmla="*/ 6574078 h 6574078"/>
                <a:gd name="connsiteX5" fmla="*/ 1602131 w 1602131"/>
                <a:gd name="connsiteY5" fmla="*/ 6574078 h 6574078"/>
                <a:gd name="connsiteX6" fmla="*/ 1602131 w 1602131"/>
                <a:gd name="connsiteY6" fmla="*/ 6574078 h 6574078"/>
                <a:gd name="connsiteX7" fmla="*/ 0 w 1602131"/>
                <a:gd name="connsiteY7" fmla="*/ 6574078 h 6574078"/>
                <a:gd name="connsiteX8" fmla="*/ 0 w 1602131"/>
                <a:gd name="connsiteY8" fmla="*/ 6574078 h 6574078"/>
                <a:gd name="connsiteX9" fmla="*/ 0 w 1602131"/>
                <a:gd name="connsiteY9" fmla="*/ 6574078 h 6574078"/>
                <a:gd name="connsiteX10" fmla="*/ 0 w 1602131"/>
                <a:gd name="connsiteY10" fmla="*/ 267027 h 6574078"/>
                <a:gd name="connsiteX11" fmla="*/ 78211 w 1602131"/>
                <a:gd name="connsiteY11" fmla="*/ 78210 h 6574078"/>
                <a:gd name="connsiteX12" fmla="*/ 267028 w 1602131"/>
                <a:gd name="connsiteY12" fmla="*/ 0 h 6574078"/>
                <a:gd name="connsiteX13" fmla="*/ 267027 w 1602131"/>
                <a:gd name="connsiteY13" fmla="*/ 0 h 6574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2131" h="6574078">
                  <a:moveTo>
                    <a:pt x="1602131" y="1095702"/>
                  </a:moveTo>
                  <a:lnTo>
                    <a:pt x="1602131" y="5478376"/>
                  </a:lnTo>
                  <a:cubicBezTo>
                    <a:pt x="1602131" y="5768974"/>
                    <a:pt x="1595275" y="6047668"/>
                    <a:pt x="1583071" y="6253154"/>
                  </a:cubicBezTo>
                  <a:cubicBezTo>
                    <a:pt x="1570867" y="6458637"/>
                    <a:pt x="1554314" y="6574076"/>
                    <a:pt x="1537055" y="6574076"/>
                  </a:cubicBezTo>
                  <a:lnTo>
                    <a:pt x="0" y="6574076"/>
                  </a:lnTo>
                  <a:lnTo>
                    <a:pt x="0" y="6574076"/>
                  </a:lnTo>
                  <a:lnTo>
                    <a:pt x="0" y="6574076"/>
                  </a:lnTo>
                  <a:lnTo>
                    <a:pt x="0" y="2"/>
                  </a:lnTo>
                  <a:lnTo>
                    <a:pt x="0" y="2"/>
                  </a:lnTo>
                  <a:lnTo>
                    <a:pt x="0" y="2"/>
                  </a:lnTo>
                  <a:lnTo>
                    <a:pt x="1537055" y="2"/>
                  </a:lnTo>
                  <a:cubicBezTo>
                    <a:pt x="1554314" y="2"/>
                    <a:pt x="1570867" y="115441"/>
                    <a:pt x="1583071" y="320928"/>
                  </a:cubicBezTo>
                  <a:cubicBezTo>
                    <a:pt x="1595275" y="526410"/>
                    <a:pt x="1602131" y="805108"/>
                    <a:pt x="1602131" y="1095706"/>
                  </a:cubicBezTo>
                  <a:lnTo>
                    <a:pt x="1602131" y="109570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13361" tIns="112902" rIns="112902" bIns="112903" spcCol="1270" anchor="ctr"/>
            <a:lstStyle/>
            <a:p>
              <a:pPr lvl="1" defTabSz="1333500">
                <a:lnSpc>
                  <a:spcPct val="90000"/>
                </a:lnSpc>
                <a:spcAft>
                  <a:spcPct val="15000"/>
                </a:spcAft>
                <a:defRPr/>
              </a:pPr>
              <a:r>
                <a:rPr lang="en-US" sz="3120" dirty="0">
                  <a:solidFill>
                    <a:srgbClr val="000000"/>
                  </a:solidFill>
                </a:rPr>
                <a:t>Open the /etc/</a:t>
              </a:r>
              <a:r>
                <a:rPr lang="en-US" sz="3120" dirty="0" err="1">
                  <a:solidFill>
                    <a:srgbClr val="000000"/>
                  </a:solidFill>
                </a:rPr>
                <a:t>sysctl.conf</a:t>
              </a:r>
              <a:r>
                <a:rPr lang="en-US" sz="3120" dirty="0">
                  <a:solidFill>
                    <a:srgbClr val="000000"/>
                  </a:solidFill>
                </a:rPr>
                <a:t> file in a text editor.</a:t>
              </a:r>
            </a:p>
          </p:txBody>
        </p:sp>
        <p:sp>
          <p:nvSpPr>
            <p:cNvPr id="7" name="Freeform 6"/>
            <p:cNvSpPr/>
            <p:nvPr/>
          </p:nvSpPr>
          <p:spPr>
            <a:xfrm>
              <a:off x="539750" y="3709452"/>
              <a:ext cx="1725613" cy="2464484"/>
            </a:xfrm>
            <a:custGeom>
              <a:avLst/>
              <a:gdLst>
                <a:gd name="connsiteX0" fmla="*/ 0 w 2464816"/>
                <a:gd name="connsiteY0" fmla="*/ 0 h 1725371"/>
                <a:gd name="connsiteX1" fmla="*/ 1602131 w 2464816"/>
                <a:gd name="connsiteY1" fmla="*/ 0 h 1725371"/>
                <a:gd name="connsiteX2" fmla="*/ 2464816 w 2464816"/>
                <a:gd name="connsiteY2" fmla="*/ 862686 h 1725371"/>
                <a:gd name="connsiteX3" fmla="*/ 1602131 w 2464816"/>
                <a:gd name="connsiteY3" fmla="*/ 1725371 h 1725371"/>
                <a:gd name="connsiteX4" fmla="*/ 0 w 2464816"/>
                <a:gd name="connsiteY4" fmla="*/ 1725371 h 1725371"/>
                <a:gd name="connsiteX5" fmla="*/ 862686 w 2464816"/>
                <a:gd name="connsiteY5" fmla="*/ 862686 h 1725371"/>
                <a:gd name="connsiteX6" fmla="*/ 0 w 2464816"/>
                <a:gd name="connsiteY6" fmla="*/ 0 h 172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4816" h="1725371">
                  <a:moveTo>
                    <a:pt x="2464815" y="0"/>
                  </a:moveTo>
                  <a:lnTo>
                    <a:pt x="2464815" y="1121491"/>
                  </a:lnTo>
                  <a:lnTo>
                    <a:pt x="1232407" y="1725371"/>
                  </a:lnTo>
                  <a:lnTo>
                    <a:pt x="1" y="1121491"/>
                  </a:lnTo>
                  <a:lnTo>
                    <a:pt x="1" y="0"/>
                  </a:lnTo>
                  <a:lnTo>
                    <a:pt x="1232407" y="603880"/>
                  </a:lnTo>
                  <a:lnTo>
                    <a:pt x="2464815"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4291" tIns="1069514" rIns="34290" bIns="1069512" spcCol="1270" anchor="ctr"/>
            <a:lstStyle/>
            <a:p>
              <a:pPr algn="ctr" defTabSz="2400300">
                <a:lnSpc>
                  <a:spcPct val="90000"/>
                </a:lnSpc>
                <a:spcAft>
                  <a:spcPct val="35000"/>
                </a:spcAft>
                <a:defRPr/>
              </a:pPr>
              <a:r>
                <a:rPr lang="en-US" sz="3840" dirty="0"/>
                <a:t>Step 2</a:t>
              </a:r>
            </a:p>
          </p:txBody>
        </p:sp>
        <p:sp>
          <p:nvSpPr>
            <p:cNvPr id="8" name="Freeform 7"/>
            <p:cNvSpPr/>
            <p:nvPr/>
          </p:nvSpPr>
          <p:spPr>
            <a:xfrm>
              <a:off x="2265363" y="3709452"/>
              <a:ext cx="6573837" cy="1602505"/>
            </a:xfrm>
            <a:custGeom>
              <a:avLst/>
              <a:gdLst>
                <a:gd name="connsiteX0" fmla="*/ 267027 w 1602131"/>
                <a:gd name="connsiteY0" fmla="*/ 0 h 6574078"/>
                <a:gd name="connsiteX1" fmla="*/ 1335104 w 1602131"/>
                <a:gd name="connsiteY1" fmla="*/ 0 h 6574078"/>
                <a:gd name="connsiteX2" fmla="*/ 1523921 w 1602131"/>
                <a:gd name="connsiteY2" fmla="*/ 78211 h 6574078"/>
                <a:gd name="connsiteX3" fmla="*/ 1602131 w 1602131"/>
                <a:gd name="connsiteY3" fmla="*/ 267028 h 6574078"/>
                <a:gd name="connsiteX4" fmla="*/ 1602131 w 1602131"/>
                <a:gd name="connsiteY4" fmla="*/ 6574078 h 6574078"/>
                <a:gd name="connsiteX5" fmla="*/ 1602131 w 1602131"/>
                <a:gd name="connsiteY5" fmla="*/ 6574078 h 6574078"/>
                <a:gd name="connsiteX6" fmla="*/ 1602131 w 1602131"/>
                <a:gd name="connsiteY6" fmla="*/ 6574078 h 6574078"/>
                <a:gd name="connsiteX7" fmla="*/ 0 w 1602131"/>
                <a:gd name="connsiteY7" fmla="*/ 6574078 h 6574078"/>
                <a:gd name="connsiteX8" fmla="*/ 0 w 1602131"/>
                <a:gd name="connsiteY8" fmla="*/ 6574078 h 6574078"/>
                <a:gd name="connsiteX9" fmla="*/ 0 w 1602131"/>
                <a:gd name="connsiteY9" fmla="*/ 6574078 h 6574078"/>
                <a:gd name="connsiteX10" fmla="*/ 0 w 1602131"/>
                <a:gd name="connsiteY10" fmla="*/ 267027 h 6574078"/>
                <a:gd name="connsiteX11" fmla="*/ 78211 w 1602131"/>
                <a:gd name="connsiteY11" fmla="*/ 78210 h 6574078"/>
                <a:gd name="connsiteX12" fmla="*/ 267028 w 1602131"/>
                <a:gd name="connsiteY12" fmla="*/ 0 h 6574078"/>
                <a:gd name="connsiteX13" fmla="*/ 267027 w 1602131"/>
                <a:gd name="connsiteY13" fmla="*/ 0 h 6574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2131" h="6574078">
                  <a:moveTo>
                    <a:pt x="1602131" y="1095702"/>
                  </a:moveTo>
                  <a:lnTo>
                    <a:pt x="1602131" y="5478376"/>
                  </a:lnTo>
                  <a:cubicBezTo>
                    <a:pt x="1602131" y="5768974"/>
                    <a:pt x="1595275" y="6047668"/>
                    <a:pt x="1583071" y="6253154"/>
                  </a:cubicBezTo>
                  <a:cubicBezTo>
                    <a:pt x="1570867" y="6458637"/>
                    <a:pt x="1554314" y="6574076"/>
                    <a:pt x="1537055" y="6574076"/>
                  </a:cubicBezTo>
                  <a:lnTo>
                    <a:pt x="0" y="6574076"/>
                  </a:lnTo>
                  <a:lnTo>
                    <a:pt x="0" y="6574076"/>
                  </a:lnTo>
                  <a:lnTo>
                    <a:pt x="0" y="6574076"/>
                  </a:lnTo>
                  <a:lnTo>
                    <a:pt x="0" y="2"/>
                  </a:lnTo>
                  <a:lnTo>
                    <a:pt x="0" y="2"/>
                  </a:lnTo>
                  <a:lnTo>
                    <a:pt x="0" y="2"/>
                  </a:lnTo>
                  <a:lnTo>
                    <a:pt x="1537055" y="2"/>
                  </a:lnTo>
                  <a:cubicBezTo>
                    <a:pt x="1554314" y="2"/>
                    <a:pt x="1570867" y="115441"/>
                    <a:pt x="1583071" y="320928"/>
                  </a:cubicBezTo>
                  <a:cubicBezTo>
                    <a:pt x="1595275" y="526410"/>
                    <a:pt x="1602131" y="805108"/>
                    <a:pt x="1602131" y="1095706"/>
                  </a:cubicBezTo>
                  <a:lnTo>
                    <a:pt x="1602131" y="109570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13361" tIns="112902" rIns="112902" bIns="112903" spcCol="1270" anchor="ctr"/>
            <a:lstStyle/>
            <a:p>
              <a:pPr lvl="1" defTabSz="1333500">
                <a:lnSpc>
                  <a:spcPct val="90000"/>
                </a:lnSpc>
                <a:spcAft>
                  <a:spcPct val="15000"/>
                </a:spcAft>
                <a:defRPr/>
              </a:pPr>
              <a:r>
                <a:rPr lang="en-US" sz="3120" dirty="0">
                  <a:solidFill>
                    <a:srgbClr val="000000"/>
                  </a:solidFill>
                </a:rPr>
                <a:t>Find the directive net.ipv4.tcp_syncookies by using the directive net.ipv4.tcp_syncookies = 0</a:t>
              </a:r>
            </a:p>
          </p:txBody>
        </p:sp>
      </p:grpSp>
    </p:spTree>
    <p:extLst>
      <p:ext uri="{BB962C8B-B14F-4D97-AF65-F5344CB8AC3E}">
        <p14:creationId xmlns:p14="http://schemas.microsoft.com/office/powerpoint/2010/main" val="212487580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476500" y="365760"/>
            <a:ext cx="9959340" cy="571500"/>
          </a:xfrm>
        </p:spPr>
        <p:txBody>
          <a:bodyPr>
            <a:normAutofit fontScale="90000"/>
          </a:bodyPr>
          <a:lstStyle/>
          <a:p>
            <a:r>
              <a:rPr lang="en-US" sz="4800" dirty="0">
                <a:solidFill>
                  <a:schemeClr val="tx2"/>
                </a:solidFill>
              </a:rPr>
              <a:t>Persisting a Kernel Parameter Change </a:t>
            </a:r>
            <a:r>
              <a:rPr lang="en-US" sz="3840" dirty="0">
                <a:solidFill>
                  <a:schemeClr val="tx2"/>
                </a:solidFill>
              </a:rPr>
              <a:t>(Continued)</a:t>
            </a:r>
          </a:p>
        </p:txBody>
      </p:sp>
      <p:grpSp>
        <p:nvGrpSpPr>
          <p:cNvPr id="17411" name="Group 3"/>
          <p:cNvGrpSpPr>
            <a:grpSpLocks/>
          </p:cNvGrpSpPr>
          <p:nvPr/>
        </p:nvGrpSpPr>
        <p:grpSpPr bwMode="auto">
          <a:xfrm>
            <a:off x="2476500" y="1992631"/>
            <a:ext cx="9959340" cy="5246370"/>
            <a:chOff x="539750" y="1528358"/>
            <a:chExt cx="8299450" cy="4645578"/>
          </a:xfrm>
        </p:grpSpPr>
        <p:sp>
          <p:nvSpPr>
            <p:cNvPr id="5" name="Freeform 4"/>
            <p:cNvSpPr/>
            <p:nvPr/>
          </p:nvSpPr>
          <p:spPr>
            <a:xfrm>
              <a:off x="539750" y="1528358"/>
              <a:ext cx="1725613" cy="2464485"/>
            </a:xfrm>
            <a:custGeom>
              <a:avLst/>
              <a:gdLst>
                <a:gd name="connsiteX0" fmla="*/ 0 w 2464816"/>
                <a:gd name="connsiteY0" fmla="*/ 0 h 1725371"/>
                <a:gd name="connsiteX1" fmla="*/ 1602131 w 2464816"/>
                <a:gd name="connsiteY1" fmla="*/ 0 h 1725371"/>
                <a:gd name="connsiteX2" fmla="*/ 2464816 w 2464816"/>
                <a:gd name="connsiteY2" fmla="*/ 862686 h 1725371"/>
                <a:gd name="connsiteX3" fmla="*/ 1602131 w 2464816"/>
                <a:gd name="connsiteY3" fmla="*/ 1725371 h 1725371"/>
                <a:gd name="connsiteX4" fmla="*/ 0 w 2464816"/>
                <a:gd name="connsiteY4" fmla="*/ 1725371 h 1725371"/>
                <a:gd name="connsiteX5" fmla="*/ 862686 w 2464816"/>
                <a:gd name="connsiteY5" fmla="*/ 862686 h 1725371"/>
                <a:gd name="connsiteX6" fmla="*/ 0 w 2464816"/>
                <a:gd name="connsiteY6" fmla="*/ 0 h 172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4816" h="1725371">
                  <a:moveTo>
                    <a:pt x="2464815" y="0"/>
                  </a:moveTo>
                  <a:lnTo>
                    <a:pt x="2464815" y="1121491"/>
                  </a:lnTo>
                  <a:lnTo>
                    <a:pt x="1232407" y="1725371"/>
                  </a:lnTo>
                  <a:lnTo>
                    <a:pt x="1" y="1121491"/>
                  </a:lnTo>
                  <a:lnTo>
                    <a:pt x="1" y="0"/>
                  </a:lnTo>
                  <a:lnTo>
                    <a:pt x="1232407" y="603880"/>
                  </a:lnTo>
                  <a:lnTo>
                    <a:pt x="2464815"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4291" tIns="1069514" rIns="34290" bIns="1069512" spcCol="1270" anchor="ctr"/>
            <a:lstStyle/>
            <a:p>
              <a:pPr algn="ctr" defTabSz="2400300">
                <a:lnSpc>
                  <a:spcPct val="90000"/>
                </a:lnSpc>
                <a:spcAft>
                  <a:spcPct val="35000"/>
                </a:spcAft>
                <a:defRPr/>
              </a:pPr>
              <a:r>
                <a:rPr lang="en-US" sz="3840" dirty="0"/>
                <a:t>Step 3</a:t>
              </a:r>
            </a:p>
          </p:txBody>
        </p:sp>
        <p:sp>
          <p:nvSpPr>
            <p:cNvPr id="6" name="Freeform 5"/>
            <p:cNvSpPr/>
            <p:nvPr/>
          </p:nvSpPr>
          <p:spPr>
            <a:xfrm>
              <a:off x="2265363" y="1528358"/>
              <a:ext cx="6573837" cy="1602505"/>
            </a:xfrm>
            <a:custGeom>
              <a:avLst/>
              <a:gdLst>
                <a:gd name="connsiteX0" fmla="*/ 267027 w 1602131"/>
                <a:gd name="connsiteY0" fmla="*/ 0 h 6574078"/>
                <a:gd name="connsiteX1" fmla="*/ 1335104 w 1602131"/>
                <a:gd name="connsiteY1" fmla="*/ 0 h 6574078"/>
                <a:gd name="connsiteX2" fmla="*/ 1523921 w 1602131"/>
                <a:gd name="connsiteY2" fmla="*/ 78211 h 6574078"/>
                <a:gd name="connsiteX3" fmla="*/ 1602131 w 1602131"/>
                <a:gd name="connsiteY3" fmla="*/ 267028 h 6574078"/>
                <a:gd name="connsiteX4" fmla="*/ 1602131 w 1602131"/>
                <a:gd name="connsiteY4" fmla="*/ 6574078 h 6574078"/>
                <a:gd name="connsiteX5" fmla="*/ 1602131 w 1602131"/>
                <a:gd name="connsiteY5" fmla="*/ 6574078 h 6574078"/>
                <a:gd name="connsiteX6" fmla="*/ 1602131 w 1602131"/>
                <a:gd name="connsiteY6" fmla="*/ 6574078 h 6574078"/>
                <a:gd name="connsiteX7" fmla="*/ 0 w 1602131"/>
                <a:gd name="connsiteY7" fmla="*/ 6574078 h 6574078"/>
                <a:gd name="connsiteX8" fmla="*/ 0 w 1602131"/>
                <a:gd name="connsiteY8" fmla="*/ 6574078 h 6574078"/>
                <a:gd name="connsiteX9" fmla="*/ 0 w 1602131"/>
                <a:gd name="connsiteY9" fmla="*/ 6574078 h 6574078"/>
                <a:gd name="connsiteX10" fmla="*/ 0 w 1602131"/>
                <a:gd name="connsiteY10" fmla="*/ 267027 h 6574078"/>
                <a:gd name="connsiteX11" fmla="*/ 78211 w 1602131"/>
                <a:gd name="connsiteY11" fmla="*/ 78210 h 6574078"/>
                <a:gd name="connsiteX12" fmla="*/ 267028 w 1602131"/>
                <a:gd name="connsiteY12" fmla="*/ 0 h 6574078"/>
                <a:gd name="connsiteX13" fmla="*/ 267027 w 1602131"/>
                <a:gd name="connsiteY13" fmla="*/ 0 h 6574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2131" h="6574078">
                  <a:moveTo>
                    <a:pt x="1602131" y="1095702"/>
                  </a:moveTo>
                  <a:lnTo>
                    <a:pt x="1602131" y="5478376"/>
                  </a:lnTo>
                  <a:cubicBezTo>
                    <a:pt x="1602131" y="5768974"/>
                    <a:pt x="1595275" y="6047668"/>
                    <a:pt x="1583071" y="6253154"/>
                  </a:cubicBezTo>
                  <a:cubicBezTo>
                    <a:pt x="1570867" y="6458637"/>
                    <a:pt x="1554314" y="6574076"/>
                    <a:pt x="1537055" y="6574076"/>
                  </a:cubicBezTo>
                  <a:lnTo>
                    <a:pt x="0" y="6574076"/>
                  </a:lnTo>
                  <a:lnTo>
                    <a:pt x="0" y="6574076"/>
                  </a:lnTo>
                  <a:lnTo>
                    <a:pt x="0" y="6574076"/>
                  </a:lnTo>
                  <a:lnTo>
                    <a:pt x="0" y="2"/>
                  </a:lnTo>
                  <a:lnTo>
                    <a:pt x="0" y="2"/>
                  </a:lnTo>
                  <a:lnTo>
                    <a:pt x="0" y="2"/>
                  </a:lnTo>
                  <a:lnTo>
                    <a:pt x="1537055" y="2"/>
                  </a:lnTo>
                  <a:cubicBezTo>
                    <a:pt x="1554314" y="2"/>
                    <a:pt x="1570867" y="115441"/>
                    <a:pt x="1583071" y="320928"/>
                  </a:cubicBezTo>
                  <a:cubicBezTo>
                    <a:pt x="1595275" y="526410"/>
                    <a:pt x="1602131" y="805108"/>
                    <a:pt x="1602131" y="1095706"/>
                  </a:cubicBezTo>
                  <a:lnTo>
                    <a:pt x="1602131" y="109570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13361" tIns="112902" rIns="112902" bIns="112903" spcCol="1270" anchor="ctr"/>
            <a:lstStyle/>
            <a:p>
              <a:pPr lvl="1" defTabSz="1333500">
                <a:lnSpc>
                  <a:spcPct val="90000"/>
                </a:lnSpc>
                <a:spcAft>
                  <a:spcPct val="15000"/>
                </a:spcAft>
                <a:defRPr/>
              </a:pPr>
              <a:r>
                <a:rPr lang="en-US" sz="3120" dirty="0">
                  <a:solidFill>
                    <a:srgbClr val="000000"/>
                  </a:solidFill>
                </a:rPr>
                <a:t>Change the directive's value by using the directive net.ipv4.tcp_syncookies = 1</a:t>
              </a:r>
            </a:p>
          </p:txBody>
        </p:sp>
        <p:sp>
          <p:nvSpPr>
            <p:cNvPr id="7" name="Freeform 6"/>
            <p:cNvSpPr/>
            <p:nvPr/>
          </p:nvSpPr>
          <p:spPr>
            <a:xfrm>
              <a:off x="539750" y="3709452"/>
              <a:ext cx="1725613" cy="2464484"/>
            </a:xfrm>
            <a:custGeom>
              <a:avLst/>
              <a:gdLst>
                <a:gd name="connsiteX0" fmla="*/ 0 w 2464816"/>
                <a:gd name="connsiteY0" fmla="*/ 0 h 1725371"/>
                <a:gd name="connsiteX1" fmla="*/ 1602131 w 2464816"/>
                <a:gd name="connsiteY1" fmla="*/ 0 h 1725371"/>
                <a:gd name="connsiteX2" fmla="*/ 2464816 w 2464816"/>
                <a:gd name="connsiteY2" fmla="*/ 862686 h 1725371"/>
                <a:gd name="connsiteX3" fmla="*/ 1602131 w 2464816"/>
                <a:gd name="connsiteY3" fmla="*/ 1725371 h 1725371"/>
                <a:gd name="connsiteX4" fmla="*/ 0 w 2464816"/>
                <a:gd name="connsiteY4" fmla="*/ 1725371 h 1725371"/>
                <a:gd name="connsiteX5" fmla="*/ 862686 w 2464816"/>
                <a:gd name="connsiteY5" fmla="*/ 862686 h 1725371"/>
                <a:gd name="connsiteX6" fmla="*/ 0 w 2464816"/>
                <a:gd name="connsiteY6" fmla="*/ 0 h 172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4816" h="1725371">
                  <a:moveTo>
                    <a:pt x="2464815" y="0"/>
                  </a:moveTo>
                  <a:lnTo>
                    <a:pt x="2464815" y="1121491"/>
                  </a:lnTo>
                  <a:lnTo>
                    <a:pt x="1232407" y="1725371"/>
                  </a:lnTo>
                  <a:lnTo>
                    <a:pt x="1" y="1121491"/>
                  </a:lnTo>
                  <a:lnTo>
                    <a:pt x="1" y="0"/>
                  </a:lnTo>
                  <a:lnTo>
                    <a:pt x="1232407" y="603880"/>
                  </a:lnTo>
                  <a:lnTo>
                    <a:pt x="2464815"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4291" tIns="1069514" rIns="34290" bIns="1069512" spcCol="1270" anchor="ctr"/>
            <a:lstStyle/>
            <a:p>
              <a:pPr algn="ctr" defTabSz="2400300">
                <a:lnSpc>
                  <a:spcPct val="90000"/>
                </a:lnSpc>
                <a:spcAft>
                  <a:spcPct val="35000"/>
                </a:spcAft>
                <a:defRPr/>
              </a:pPr>
              <a:r>
                <a:rPr lang="en-US" sz="3840" dirty="0"/>
                <a:t>Step 4</a:t>
              </a:r>
            </a:p>
          </p:txBody>
        </p:sp>
        <p:sp>
          <p:nvSpPr>
            <p:cNvPr id="8" name="Freeform 7"/>
            <p:cNvSpPr/>
            <p:nvPr/>
          </p:nvSpPr>
          <p:spPr>
            <a:xfrm>
              <a:off x="2265363" y="3709452"/>
              <a:ext cx="6573837" cy="1602505"/>
            </a:xfrm>
            <a:custGeom>
              <a:avLst/>
              <a:gdLst>
                <a:gd name="connsiteX0" fmla="*/ 267027 w 1602131"/>
                <a:gd name="connsiteY0" fmla="*/ 0 h 6574078"/>
                <a:gd name="connsiteX1" fmla="*/ 1335104 w 1602131"/>
                <a:gd name="connsiteY1" fmla="*/ 0 h 6574078"/>
                <a:gd name="connsiteX2" fmla="*/ 1523921 w 1602131"/>
                <a:gd name="connsiteY2" fmla="*/ 78211 h 6574078"/>
                <a:gd name="connsiteX3" fmla="*/ 1602131 w 1602131"/>
                <a:gd name="connsiteY3" fmla="*/ 267028 h 6574078"/>
                <a:gd name="connsiteX4" fmla="*/ 1602131 w 1602131"/>
                <a:gd name="connsiteY4" fmla="*/ 6574078 h 6574078"/>
                <a:gd name="connsiteX5" fmla="*/ 1602131 w 1602131"/>
                <a:gd name="connsiteY5" fmla="*/ 6574078 h 6574078"/>
                <a:gd name="connsiteX6" fmla="*/ 1602131 w 1602131"/>
                <a:gd name="connsiteY6" fmla="*/ 6574078 h 6574078"/>
                <a:gd name="connsiteX7" fmla="*/ 0 w 1602131"/>
                <a:gd name="connsiteY7" fmla="*/ 6574078 h 6574078"/>
                <a:gd name="connsiteX8" fmla="*/ 0 w 1602131"/>
                <a:gd name="connsiteY8" fmla="*/ 6574078 h 6574078"/>
                <a:gd name="connsiteX9" fmla="*/ 0 w 1602131"/>
                <a:gd name="connsiteY9" fmla="*/ 6574078 h 6574078"/>
                <a:gd name="connsiteX10" fmla="*/ 0 w 1602131"/>
                <a:gd name="connsiteY10" fmla="*/ 267027 h 6574078"/>
                <a:gd name="connsiteX11" fmla="*/ 78211 w 1602131"/>
                <a:gd name="connsiteY11" fmla="*/ 78210 h 6574078"/>
                <a:gd name="connsiteX12" fmla="*/ 267028 w 1602131"/>
                <a:gd name="connsiteY12" fmla="*/ 0 h 6574078"/>
                <a:gd name="connsiteX13" fmla="*/ 267027 w 1602131"/>
                <a:gd name="connsiteY13" fmla="*/ 0 h 6574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2131" h="6574078">
                  <a:moveTo>
                    <a:pt x="1602131" y="1095702"/>
                  </a:moveTo>
                  <a:lnTo>
                    <a:pt x="1602131" y="5478376"/>
                  </a:lnTo>
                  <a:cubicBezTo>
                    <a:pt x="1602131" y="5768974"/>
                    <a:pt x="1595275" y="6047668"/>
                    <a:pt x="1583071" y="6253154"/>
                  </a:cubicBezTo>
                  <a:cubicBezTo>
                    <a:pt x="1570867" y="6458637"/>
                    <a:pt x="1554314" y="6574076"/>
                    <a:pt x="1537055" y="6574076"/>
                  </a:cubicBezTo>
                  <a:lnTo>
                    <a:pt x="0" y="6574076"/>
                  </a:lnTo>
                  <a:lnTo>
                    <a:pt x="0" y="6574076"/>
                  </a:lnTo>
                  <a:lnTo>
                    <a:pt x="0" y="6574076"/>
                  </a:lnTo>
                  <a:lnTo>
                    <a:pt x="0" y="2"/>
                  </a:lnTo>
                  <a:lnTo>
                    <a:pt x="0" y="2"/>
                  </a:lnTo>
                  <a:lnTo>
                    <a:pt x="0" y="2"/>
                  </a:lnTo>
                  <a:lnTo>
                    <a:pt x="1537055" y="2"/>
                  </a:lnTo>
                  <a:cubicBezTo>
                    <a:pt x="1554314" y="2"/>
                    <a:pt x="1570867" y="115441"/>
                    <a:pt x="1583071" y="320928"/>
                  </a:cubicBezTo>
                  <a:cubicBezTo>
                    <a:pt x="1595275" y="526410"/>
                    <a:pt x="1602131" y="805108"/>
                    <a:pt x="1602131" y="1095706"/>
                  </a:cubicBezTo>
                  <a:lnTo>
                    <a:pt x="1602131" y="109570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13361" tIns="112902" rIns="112902" bIns="112903" spcCol="1270" anchor="ctr"/>
            <a:lstStyle/>
            <a:p>
              <a:pPr lvl="1" defTabSz="1333500">
                <a:lnSpc>
                  <a:spcPct val="90000"/>
                </a:lnSpc>
                <a:spcAft>
                  <a:spcPct val="15000"/>
                </a:spcAft>
                <a:defRPr/>
              </a:pPr>
              <a:r>
                <a:rPr lang="en-US" sz="3000" dirty="0">
                  <a:solidFill>
                    <a:srgbClr val="000000"/>
                  </a:solidFill>
                </a:rPr>
                <a:t> </a:t>
              </a:r>
              <a:r>
                <a:rPr lang="en-US" sz="3120" dirty="0">
                  <a:solidFill>
                    <a:srgbClr val="000000"/>
                  </a:solidFill>
                </a:rPr>
                <a:t>Save and exit.</a:t>
              </a:r>
            </a:p>
          </p:txBody>
        </p:sp>
      </p:grpSp>
    </p:spTree>
    <p:extLst>
      <p:ext uri="{BB962C8B-B14F-4D97-AF65-F5344CB8AC3E}">
        <p14:creationId xmlns:p14="http://schemas.microsoft.com/office/powerpoint/2010/main" val="13462183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958363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476500" y="365760"/>
            <a:ext cx="9959340" cy="571500"/>
          </a:xfrm>
        </p:spPr>
        <p:txBody>
          <a:bodyPr>
            <a:normAutofit fontScale="90000"/>
          </a:bodyPr>
          <a:lstStyle/>
          <a:p>
            <a:r>
              <a:rPr lang="en-US" sz="4800">
                <a:solidFill>
                  <a:schemeClr val="tx2"/>
                </a:solidFill>
              </a:rPr>
              <a:t>Kernel </a:t>
            </a:r>
            <a:r>
              <a:rPr lang="en-US" sz="4800" dirty="0">
                <a:solidFill>
                  <a:schemeClr val="tx2"/>
                </a:solidFill>
              </a:rPr>
              <a:t>Development Software</a:t>
            </a:r>
          </a:p>
        </p:txBody>
      </p:sp>
      <p:graphicFrame>
        <p:nvGraphicFramePr>
          <p:cNvPr id="2" name="Content Placeholder 1"/>
          <p:cNvGraphicFramePr>
            <a:graphicFrameLocks noGrp="1"/>
          </p:cNvGraphicFramePr>
          <p:nvPr>
            <p:ph idx="1"/>
          </p:nvPr>
        </p:nvGraphicFramePr>
        <p:xfrm>
          <a:off x="2476500" y="1474471"/>
          <a:ext cx="9959340" cy="5391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885013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4800"/>
              <a:t>Learning Objective and Key Concepts</a:t>
            </a:r>
          </a:p>
        </p:txBody>
      </p:sp>
      <p:sp>
        <p:nvSpPr>
          <p:cNvPr id="4099" name="Content Placeholder 2"/>
          <p:cNvSpPr>
            <a:spLocks noGrp="1"/>
          </p:cNvSpPr>
          <p:nvPr>
            <p:ph idx="1"/>
          </p:nvPr>
        </p:nvSpPr>
        <p:spPr>
          <a:xfrm>
            <a:off x="2476500" y="1965276"/>
            <a:ext cx="9959340" cy="5437270"/>
          </a:xfrm>
        </p:spPr>
        <p:txBody>
          <a:bodyPr>
            <a:normAutofit fontScale="92500" lnSpcReduction="10000"/>
          </a:bodyPr>
          <a:lstStyle/>
          <a:p>
            <a:pPr>
              <a:buFont typeface="Wingdings" pitchFamily="2" charset="2"/>
              <a:buNone/>
            </a:pPr>
            <a:r>
              <a:rPr lang="en-US" sz="3600" dirty="0"/>
              <a:t>Learning Objective</a:t>
            </a:r>
          </a:p>
          <a:p>
            <a:r>
              <a:rPr lang="en-US" sz="3360" dirty="0">
                <a:solidFill>
                  <a:srgbClr val="000000"/>
                </a:solidFill>
              </a:rPr>
              <a:t>Assess the architecture of the Linux kernel and techniques used to enact a more secure kernel.</a:t>
            </a:r>
            <a:endParaRPr lang="en-US" sz="3360" dirty="0"/>
          </a:p>
          <a:p>
            <a:pPr>
              <a:buFont typeface="Wingdings" pitchFamily="2" charset="2"/>
              <a:buNone/>
            </a:pPr>
            <a:r>
              <a:rPr lang="en-US" sz="3600" dirty="0"/>
              <a:t>Key Concepts</a:t>
            </a:r>
          </a:p>
          <a:p>
            <a:r>
              <a:rPr lang="en-US" sz="3360" dirty="0"/>
              <a:t>Linux kernel architecture</a:t>
            </a:r>
          </a:p>
          <a:p>
            <a:r>
              <a:rPr lang="en-US" sz="3360" dirty="0"/>
              <a:t>Tuning, installing, and upgrading the Linux kernel </a:t>
            </a:r>
          </a:p>
          <a:p>
            <a:r>
              <a:rPr lang="en-US" sz="3360" dirty="0"/>
              <a:t>Options to consider in a stock versus custom kernel scenario</a:t>
            </a:r>
          </a:p>
          <a:p>
            <a:r>
              <a:rPr lang="en-US" sz="3360" dirty="0"/>
              <a:t>Steps to compile a custom kernel</a:t>
            </a:r>
          </a:p>
        </p:txBody>
      </p:sp>
    </p:spTree>
    <p:extLst>
      <p:ext uri="{BB962C8B-B14F-4D97-AF65-F5344CB8AC3E}">
        <p14:creationId xmlns:p14="http://schemas.microsoft.com/office/powerpoint/2010/main" val="46378133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476500" y="365760"/>
            <a:ext cx="9959340" cy="571500"/>
          </a:xfrm>
        </p:spPr>
        <p:txBody>
          <a:bodyPr>
            <a:normAutofit fontScale="90000"/>
          </a:bodyPr>
          <a:lstStyle/>
          <a:p>
            <a:r>
              <a:rPr lang="en-US" sz="4800">
                <a:solidFill>
                  <a:schemeClr val="tx2"/>
                </a:solidFill>
              </a:rPr>
              <a:t>Linux Kernel Architecture</a:t>
            </a:r>
          </a:p>
        </p:txBody>
      </p:sp>
      <p:sp>
        <p:nvSpPr>
          <p:cNvPr id="6147" name="Content Placeholder 2"/>
          <p:cNvSpPr>
            <a:spLocks noGrp="1"/>
          </p:cNvSpPr>
          <p:nvPr>
            <p:ph idx="1"/>
          </p:nvPr>
        </p:nvSpPr>
        <p:spPr>
          <a:xfrm>
            <a:off x="2476500" y="1686862"/>
            <a:ext cx="9959340" cy="5178757"/>
          </a:xfrm>
        </p:spPr>
        <p:txBody>
          <a:bodyPr/>
          <a:lstStyle/>
          <a:p>
            <a:r>
              <a:rPr lang="en-US" sz="3840" dirty="0"/>
              <a:t>Monolithic </a:t>
            </a:r>
          </a:p>
          <a:p>
            <a:r>
              <a:rPr lang="en-US" sz="3840" dirty="0"/>
              <a:t>Loadable kernel module (LKM)</a:t>
            </a:r>
            <a:endParaRPr lang="en-US" sz="2400" dirty="0"/>
          </a:p>
        </p:txBody>
      </p:sp>
    </p:spTree>
    <p:extLst>
      <p:ext uri="{BB962C8B-B14F-4D97-AF65-F5344CB8AC3E}">
        <p14:creationId xmlns:p14="http://schemas.microsoft.com/office/powerpoint/2010/main" val="155673072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476500" y="365760"/>
            <a:ext cx="9959340" cy="571500"/>
          </a:xfrm>
        </p:spPr>
        <p:txBody>
          <a:bodyPr>
            <a:normAutofit fontScale="90000"/>
          </a:bodyPr>
          <a:lstStyle/>
          <a:p>
            <a:r>
              <a:rPr lang="en-US" sz="4800" dirty="0">
                <a:solidFill>
                  <a:srgbClr val="204F91"/>
                </a:solidFill>
              </a:rPr>
              <a:t>Ubuntu Kernel Package Options</a:t>
            </a:r>
            <a:endParaRPr lang="en-US" sz="4800" dirty="0">
              <a:solidFill>
                <a:schemeClr val="tx2"/>
              </a:solidFill>
            </a:endParaRP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51761" y="2650244"/>
            <a:ext cx="9536281" cy="3534425"/>
          </a:xfrm>
          <a:ln>
            <a:solidFill>
              <a:schemeClr val="tx2"/>
            </a:solidFill>
          </a:ln>
        </p:spPr>
      </p:pic>
    </p:spTree>
    <p:extLst>
      <p:ext uri="{BB962C8B-B14F-4D97-AF65-F5344CB8AC3E}">
        <p14:creationId xmlns:p14="http://schemas.microsoft.com/office/powerpoint/2010/main" val="118005728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476500" y="365759"/>
            <a:ext cx="9959340" cy="1466850"/>
          </a:xfrm>
        </p:spPr>
        <p:txBody>
          <a:bodyPr/>
          <a:lstStyle/>
          <a:p>
            <a:r>
              <a:rPr lang="en-US" sz="4800" dirty="0">
                <a:solidFill>
                  <a:schemeClr val="tx2"/>
                </a:solidFill>
              </a:rPr>
              <a:t>Linux Kernel Architecture </a:t>
            </a:r>
            <a:r>
              <a:rPr lang="en-US" sz="3840" dirty="0">
                <a:solidFill>
                  <a:schemeClr val="tx2"/>
                </a:solidFill>
              </a:rPr>
              <a:t>(Continued)</a:t>
            </a:r>
          </a:p>
        </p:txBody>
      </p:sp>
      <p:sp>
        <p:nvSpPr>
          <p:cNvPr id="7171" name="Content Placeholder 2"/>
          <p:cNvSpPr>
            <a:spLocks noGrp="1"/>
          </p:cNvSpPr>
          <p:nvPr>
            <p:ph idx="1"/>
          </p:nvPr>
        </p:nvSpPr>
        <p:spPr>
          <a:xfrm>
            <a:off x="2476500" y="2178182"/>
            <a:ext cx="9959340" cy="5232268"/>
          </a:xfrm>
        </p:spPr>
        <p:txBody>
          <a:bodyPr/>
          <a:lstStyle/>
          <a:p>
            <a:pPr>
              <a:buFont typeface="Wingdings" pitchFamily="2" charset="2"/>
              <a:buNone/>
            </a:pPr>
            <a:r>
              <a:rPr lang="en-US" sz="3840" dirty="0">
                <a:solidFill>
                  <a:srgbClr val="000000"/>
                </a:solidFill>
              </a:rPr>
              <a:t>Subsystems</a:t>
            </a:r>
            <a:endParaRPr lang="en-US" sz="3840" dirty="0"/>
          </a:p>
          <a:p>
            <a:pPr marL="280036" lvl="1" indent="-280036">
              <a:buSzTx/>
              <a:buFont typeface="Wingdings" pitchFamily="2" charset="2"/>
              <a:buChar char="§"/>
            </a:pPr>
            <a:r>
              <a:rPr lang="en-US" sz="3840" dirty="0"/>
              <a:t>Process scheduler</a:t>
            </a:r>
          </a:p>
          <a:p>
            <a:pPr marL="280036" lvl="1" indent="-280036">
              <a:buSzTx/>
              <a:buFont typeface="Wingdings" pitchFamily="2" charset="2"/>
              <a:buChar char="§"/>
            </a:pPr>
            <a:r>
              <a:rPr lang="en-US" sz="3840" dirty="0"/>
              <a:t>Memory management</a:t>
            </a:r>
          </a:p>
          <a:p>
            <a:pPr marL="280036" lvl="1" indent="-280036">
              <a:buSzTx/>
              <a:buFont typeface="Wingdings" pitchFamily="2" charset="2"/>
              <a:buChar char="§"/>
            </a:pPr>
            <a:r>
              <a:rPr lang="en-US" sz="3840" dirty="0"/>
              <a:t>Virtual </a:t>
            </a:r>
            <a:r>
              <a:rPr lang="en-US" sz="3840" dirty="0" err="1"/>
              <a:t>filesystem</a:t>
            </a:r>
            <a:r>
              <a:rPr lang="en-US" sz="3840" dirty="0"/>
              <a:t> (VFS)</a:t>
            </a:r>
          </a:p>
          <a:p>
            <a:pPr marL="280036" lvl="1" indent="-280036">
              <a:buSzTx/>
              <a:buFont typeface="Wingdings" pitchFamily="2" charset="2"/>
              <a:buChar char="§"/>
            </a:pPr>
            <a:r>
              <a:rPr lang="en-US" sz="3840" dirty="0"/>
              <a:t>Network interface</a:t>
            </a:r>
          </a:p>
          <a:p>
            <a:pPr marL="280036" lvl="1" indent="-280036">
              <a:buSzTx/>
              <a:buFont typeface="Wingdings" pitchFamily="2" charset="2"/>
              <a:buChar char="§"/>
            </a:pPr>
            <a:r>
              <a:rPr lang="en-US" sz="3840" dirty="0"/>
              <a:t>Inter-process communication (IPC)</a:t>
            </a:r>
          </a:p>
        </p:txBody>
      </p:sp>
    </p:spTree>
    <p:extLst>
      <p:ext uri="{BB962C8B-B14F-4D97-AF65-F5344CB8AC3E}">
        <p14:creationId xmlns:p14="http://schemas.microsoft.com/office/powerpoint/2010/main" val="121135937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476500" y="365759"/>
            <a:ext cx="9959340" cy="1466850"/>
          </a:xfrm>
        </p:spPr>
        <p:txBody>
          <a:bodyPr/>
          <a:lstStyle/>
          <a:p>
            <a:r>
              <a:rPr lang="en-US" sz="4800" dirty="0">
                <a:solidFill>
                  <a:schemeClr val="tx2"/>
                </a:solidFill>
              </a:rPr>
              <a:t>Linux Kernel Architecture </a:t>
            </a:r>
            <a:r>
              <a:rPr lang="en-US" sz="3840" dirty="0">
                <a:solidFill>
                  <a:schemeClr val="tx2"/>
                </a:solidFill>
              </a:rPr>
              <a:t>(Continued)</a:t>
            </a:r>
          </a:p>
        </p:txBody>
      </p:sp>
      <p:sp>
        <p:nvSpPr>
          <p:cNvPr id="8195" name="Content Placeholder 2"/>
          <p:cNvSpPr>
            <a:spLocks noGrp="1"/>
          </p:cNvSpPr>
          <p:nvPr>
            <p:ph idx="1"/>
          </p:nvPr>
        </p:nvSpPr>
        <p:spPr>
          <a:xfrm>
            <a:off x="2476500" y="2129051"/>
            <a:ext cx="9959340" cy="5281399"/>
          </a:xfrm>
        </p:spPr>
        <p:txBody>
          <a:bodyPr/>
          <a:lstStyle/>
          <a:p>
            <a:pPr>
              <a:buFont typeface="Wingdings" pitchFamily="2" charset="2"/>
              <a:buNone/>
            </a:pPr>
            <a:r>
              <a:rPr lang="en-US" sz="3840" dirty="0">
                <a:solidFill>
                  <a:srgbClr val="000000"/>
                </a:solidFill>
              </a:rPr>
              <a:t>Process Scheduler</a:t>
            </a:r>
          </a:p>
          <a:p>
            <a:pPr marL="280036" lvl="1" indent="-280036">
              <a:buSzTx/>
              <a:buFont typeface="Wingdings" pitchFamily="2" charset="2"/>
              <a:buChar char="§"/>
            </a:pPr>
            <a:r>
              <a:rPr lang="en-US" sz="3840" dirty="0"/>
              <a:t>Controls access to the central processing unit (CPU)</a:t>
            </a:r>
          </a:p>
          <a:p>
            <a:pPr marL="280036" lvl="1" indent="-280036">
              <a:buSzTx/>
              <a:buFont typeface="Wingdings" pitchFamily="2" charset="2"/>
              <a:buChar char="§"/>
            </a:pPr>
            <a:r>
              <a:rPr lang="en-US" sz="3840" dirty="0"/>
              <a:t>Interacts with the CPU</a:t>
            </a:r>
          </a:p>
          <a:p>
            <a:pPr marL="280036" lvl="1" indent="-280036">
              <a:buSzTx/>
              <a:buFont typeface="Wingdings" pitchFamily="2" charset="2"/>
              <a:buChar char="§"/>
            </a:pPr>
            <a:r>
              <a:rPr lang="en-US" sz="3840" dirty="0"/>
              <a:t>Determines which process will have access to the CPU</a:t>
            </a:r>
          </a:p>
          <a:p>
            <a:pPr marL="280036" lvl="1" indent="-280036">
              <a:buSzTx/>
              <a:buFont typeface="Wingdings" pitchFamily="2" charset="2"/>
              <a:buChar char="§"/>
            </a:pPr>
            <a:r>
              <a:rPr lang="en-US" sz="3840" dirty="0"/>
              <a:t>Interacts with the memory manager</a:t>
            </a:r>
          </a:p>
        </p:txBody>
      </p:sp>
    </p:spTree>
    <p:extLst>
      <p:ext uri="{BB962C8B-B14F-4D97-AF65-F5344CB8AC3E}">
        <p14:creationId xmlns:p14="http://schemas.microsoft.com/office/powerpoint/2010/main" val="117197483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476500" y="365759"/>
            <a:ext cx="9959340" cy="1466850"/>
          </a:xfrm>
        </p:spPr>
        <p:txBody>
          <a:bodyPr/>
          <a:lstStyle/>
          <a:p>
            <a:r>
              <a:rPr lang="en-US" sz="4800" dirty="0">
                <a:solidFill>
                  <a:schemeClr val="tx2"/>
                </a:solidFill>
              </a:rPr>
              <a:t>Linux Kernel Architecture </a:t>
            </a:r>
            <a:r>
              <a:rPr lang="en-US" sz="3840" dirty="0">
                <a:solidFill>
                  <a:schemeClr val="tx2"/>
                </a:solidFill>
              </a:rPr>
              <a:t>(Continued)</a:t>
            </a:r>
          </a:p>
        </p:txBody>
      </p:sp>
      <p:sp>
        <p:nvSpPr>
          <p:cNvPr id="9219" name="Content Placeholder 2"/>
          <p:cNvSpPr>
            <a:spLocks noGrp="1"/>
          </p:cNvSpPr>
          <p:nvPr>
            <p:ph idx="1"/>
          </p:nvPr>
        </p:nvSpPr>
        <p:spPr>
          <a:xfrm>
            <a:off x="2476500" y="1948902"/>
            <a:ext cx="9959340" cy="5461548"/>
          </a:xfrm>
        </p:spPr>
        <p:txBody>
          <a:bodyPr/>
          <a:lstStyle/>
          <a:p>
            <a:pPr>
              <a:buFont typeface="Wingdings" pitchFamily="2" charset="2"/>
              <a:buNone/>
            </a:pPr>
            <a:r>
              <a:rPr lang="en-US" sz="3840" dirty="0">
                <a:solidFill>
                  <a:srgbClr val="000000"/>
                </a:solidFill>
              </a:rPr>
              <a:t>Memory Management</a:t>
            </a:r>
          </a:p>
          <a:p>
            <a:pPr marL="280036" lvl="1" indent="-280036">
              <a:buSzTx/>
              <a:buFont typeface="Wingdings" pitchFamily="2" charset="2"/>
              <a:buChar char="§"/>
            </a:pPr>
            <a:r>
              <a:rPr lang="en-US" sz="3600" dirty="0"/>
              <a:t>Consists of a virtual memory interface to the hardware memory</a:t>
            </a:r>
          </a:p>
          <a:p>
            <a:pPr marL="280036" lvl="1" indent="-280036">
              <a:buSzTx/>
              <a:buFont typeface="Wingdings" pitchFamily="2" charset="2"/>
              <a:buChar char="§"/>
            </a:pPr>
            <a:r>
              <a:rPr lang="en-US" sz="3600" dirty="0"/>
              <a:t>Controls access to random access memory (RAM)</a:t>
            </a:r>
          </a:p>
          <a:p>
            <a:pPr marL="280036" lvl="1" indent="-280036">
              <a:buSzTx/>
              <a:buFont typeface="Wingdings" pitchFamily="2" charset="2"/>
              <a:buChar char="§"/>
            </a:pPr>
            <a:r>
              <a:rPr lang="en-US" sz="3600" dirty="0"/>
              <a:t>Restricts access to user processes</a:t>
            </a:r>
          </a:p>
          <a:p>
            <a:pPr marL="280036" lvl="1" indent="-280036">
              <a:buSzTx/>
              <a:buFont typeface="Wingdings" pitchFamily="2" charset="2"/>
              <a:buChar char="§"/>
            </a:pPr>
            <a:r>
              <a:rPr lang="en-US" sz="3600" dirty="0"/>
              <a:t>Allows user processes to consume and release storage as well as memory maps for input and output</a:t>
            </a:r>
          </a:p>
          <a:p>
            <a:pPr marL="280036" lvl="1" indent="-280036">
              <a:buSzTx/>
              <a:buFont typeface="Wingdings" pitchFamily="2" charset="2"/>
              <a:buChar char="§"/>
            </a:pPr>
            <a:endParaRPr lang="en-US" sz="3840" dirty="0"/>
          </a:p>
        </p:txBody>
      </p:sp>
    </p:spTree>
    <p:extLst>
      <p:ext uri="{BB962C8B-B14F-4D97-AF65-F5344CB8AC3E}">
        <p14:creationId xmlns:p14="http://schemas.microsoft.com/office/powerpoint/2010/main" val="66107517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2476500" y="365760"/>
            <a:ext cx="9959340" cy="1583141"/>
          </a:xfrm>
        </p:spPr>
        <p:txBody>
          <a:bodyPr/>
          <a:lstStyle/>
          <a:p>
            <a:r>
              <a:rPr lang="en-US" sz="4800" dirty="0">
                <a:solidFill>
                  <a:schemeClr val="tx2"/>
                </a:solidFill>
              </a:rPr>
              <a:t>Linux Kernel Architecture </a:t>
            </a:r>
            <a:r>
              <a:rPr lang="en-US" sz="3840" dirty="0">
                <a:solidFill>
                  <a:schemeClr val="tx2"/>
                </a:solidFill>
              </a:rPr>
              <a:t>(Continued)</a:t>
            </a:r>
          </a:p>
        </p:txBody>
      </p:sp>
      <p:sp>
        <p:nvSpPr>
          <p:cNvPr id="10243" name="Content Placeholder 2"/>
          <p:cNvSpPr>
            <a:spLocks noGrp="1"/>
          </p:cNvSpPr>
          <p:nvPr>
            <p:ph idx="1"/>
          </p:nvPr>
        </p:nvSpPr>
        <p:spPr>
          <a:xfrm>
            <a:off x="2476500" y="1948900"/>
            <a:ext cx="9959340" cy="5461549"/>
          </a:xfrm>
        </p:spPr>
        <p:txBody>
          <a:bodyPr/>
          <a:lstStyle/>
          <a:p>
            <a:pPr>
              <a:buFont typeface="Wingdings" pitchFamily="2" charset="2"/>
              <a:buNone/>
            </a:pPr>
            <a:r>
              <a:rPr lang="en-US" sz="3840" dirty="0">
                <a:solidFill>
                  <a:srgbClr val="000000"/>
                </a:solidFill>
              </a:rPr>
              <a:t>VFS</a:t>
            </a:r>
          </a:p>
          <a:p>
            <a:pPr marL="280036" lvl="1" indent="-280036">
              <a:buSzTx/>
              <a:buFont typeface="Wingdings" pitchFamily="2" charset="2"/>
              <a:buChar char="§"/>
            </a:pPr>
            <a:r>
              <a:rPr lang="en-US" sz="3840" dirty="0"/>
              <a:t>Loads programs or an executable</a:t>
            </a:r>
          </a:p>
          <a:p>
            <a:pPr marL="280036" lvl="1" indent="-280036">
              <a:buSzTx/>
              <a:buFont typeface="Wingdings" pitchFamily="2" charset="2"/>
              <a:buChar char="§"/>
            </a:pPr>
            <a:r>
              <a:rPr lang="en-US" sz="3840" dirty="0"/>
              <a:t>Mounts a </a:t>
            </a:r>
            <a:r>
              <a:rPr lang="en-US" sz="3840" dirty="0" err="1"/>
              <a:t>filesystem</a:t>
            </a:r>
            <a:r>
              <a:rPr lang="en-US" sz="3840" dirty="0"/>
              <a:t> on the hardware</a:t>
            </a:r>
          </a:p>
          <a:p>
            <a:pPr marL="280036" lvl="1" indent="-280036">
              <a:buSzTx/>
              <a:buFont typeface="Wingdings" pitchFamily="2" charset="2"/>
              <a:buChar char="§"/>
            </a:pPr>
            <a:r>
              <a:rPr lang="en-US" sz="3840" dirty="0"/>
              <a:t>Manages all </a:t>
            </a:r>
            <a:r>
              <a:rPr lang="en-US" sz="3840" dirty="0" err="1"/>
              <a:t>filesystems</a:t>
            </a:r>
            <a:r>
              <a:rPr lang="en-US" sz="3840" dirty="0"/>
              <a:t> that are mounted</a:t>
            </a:r>
          </a:p>
          <a:p>
            <a:pPr marL="280036" lvl="1" indent="-280036">
              <a:buSzTx/>
              <a:buFont typeface="Wingdings" pitchFamily="2" charset="2"/>
              <a:buChar char="§"/>
            </a:pPr>
            <a:r>
              <a:rPr lang="en-US" sz="3840" dirty="0"/>
              <a:t>Provides a common interface for all processes</a:t>
            </a:r>
          </a:p>
        </p:txBody>
      </p:sp>
    </p:spTree>
    <p:extLst>
      <p:ext uri="{BB962C8B-B14F-4D97-AF65-F5344CB8AC3E}">
        <p14:creationId xmlns:p14="http://schemas.microsoft.com/office/powerpoint/2010/main" val="1757560294"/>
      </p:ext>
    </p:extLst>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42</TotalTime>
  <Words>817</Words>
  <Application>Microsoft Office PowerPoint</Application>
  <PresentationFormat>Custom</PresentationFormat>
  <Paragraphs>106</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Helvetica</vt:lpstr>
      <vt:lpstr>Helvetica Neue</vt:lpstr>
      <vt:lpstr>Tahoma</vt:lpstr>
      <vt:lpstr>Wingdings</vt:lpstr>
      <vt:lpstr>Default</vt:lpstr>
      <vt:lpstr>Open Source Platform and Network Administration</vt:lpstr>
      <vt:lpstr>PowerPoint Presentation</vt:lpstr>
      <vt:lpstr>Learning Objective and Key Concepts</vt:lpstr>
      <vt:lpstr>Linux Kernel Architecture</vt:lpstr>
      <vt:lpstr>Ubuntu Kernel Package Options</vt:lpstr>
      <vt:lpstr>Linux Kernel Architecture (Continued)</vt:lpstr>
      <vt:lpstr>Linux Kernel Architecture (Continued)</vt:lpstr>
      <vt:lpstr>Linux Kernel Architecture (Continued)</vt:lpstr>
      <vt:lpstr>Linux Kernel Architecture (Continued)</vt:lpstr>
      <vt:lpstr>Linux Kernel Architecture (Continued)</vt:lpstr>
      <vt:lpstr>Kernel Networking Options</vt:lpstr>
      <vt:lpstr>Linux Kernel Architecture (Continued)</vt:lpstr>
      <vt:lpstr>Linux Kernel Architecture (Continued)</vt:lpstr>
      <vt:lpstr>Use of LKM in Securing Linux System</vt:lpstr>
      <vt:lpstr>Use of LKM in Securing Linux System (Continued)</vt:lpstr>
      <vt:lpstr>Patching the Linux Kernel (Version 2.6.35.4 )</vt:lpstr>
      <vt:lpstr>Patching the Linux Kernel (Version 2.6.35.4 ) (Continued)</vt:lpstr>
      <vt:lpstr>Persisting a Kernel Parameter Change</vt:lpstr>
      <vt:lpstr>Persisting a Kernel Parameter Change (Continued)</vt:lpstr>
      <vt:lpstr>Kernel Development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Reverse Engineering</dc:title>
  <cp:lastModifiedBy>Chi Nguyen Dinh</cp:lastModifiedBy>
  <cp:revision>42</cp:revision>
  <dcterms:modified xsi:type="dcterms:W3CDTF">2023-09-22T08:55:47Z</dcterms:modified>
</cp:coreProperties>
</file>