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4630400" cy="8229600"/>
  <p:notesSz cx="6858000" cy="9144000"/>
  <p:defaultTextStyle>
    <a:lvl1pPr defTabSz="1306219">
      <a:defRPr sz="2600">
        <a:latin typeface="Tahoma"/>
        <a:ea typeface="Tahoma"/>
        <a:cs typeface="Tahoma"/>
        <a:sym typeface="Tahoma"/>
      </a:defRPr>
    </a:lvl1pPr>
    <a:lvl2pPr indent="653109" defTabSz="1306219">
      <a:defRPr sz="2600">
        <a:latin typeface="Tahoma"/>
        <a:ea typeface="Tahoma"/>
        <a:cs typeface="Tahoma"/>
        <a:sym typeface="Tahoma"/>
      </a:defRPr>
    </a:lvl2pPr>
    <a:lvl3pPr indent="1306219" defTabSz="1306219">
      <a:defRPr sz="2600">
        <a:latin typeface="Tahoma"/>
        <a:ea typeface="Tahoma"/>
        <a:cs typeface="Tahoma"/>
        <a:sym typeface="Tahoma"/>
      </a:defRPr>
    </a:lvl3pPr>
    <a:lvl4pPr indent="1959330" defTabSz="1306219">
      <a:defRPr sz="2600">
        <a:latin typeface="Tahoma"/>
        <a:ea typeface="Tahoma"/>
        <a:cs typeface="Tahoma"/>
        <a:sym typeface="Tahoma"/>
      </a:defRPr>
    </a:lvl4pPr>
    <a:lvl5pPr indent="2612440" defTabSz="1306219">
      <a:defRPr sz="2600">
        <a:latin typeface="Tahoma"/>
        <a:ea typeface="Tahoma"/>
        <a:cs typeface="Tahoma"/>
        <a:sym typeface="Tahoma"/>
      </a:defRPr>
    </a:lvl5pPr>
    <a:lvl6pPr indent="3265551" defTabSz="1306219">
      <a:defRPr sz="2600">
        <a:latin typeface="Tahoma"/>
        <a:ea typeface="Tahoma"/>
        <a:cs typeface="Tahoma"/>
        <a:sym typeface="Tahoma"/>
      </a:defRPr>
    </a:lvl6pPr>
    <a:lvl7pPr indent="3918660" defTabSz="1306219">
      <a:defRPr sz="2600">
        <a:latin typeface="Tahoma"/>
        <a:ea typeface="Tahoma"/>
        <a:cs typeface="Tahoma"/>
        <a:sym typeface="Tahoma"/>
      </a:defRPr>
    </a:lvl7pPr>
    <a:lvl8pPr indent="4571770" defTabSz="1306219">
      <a:defRPr sz="2600">
        <a:latin typeface="Tahoma"/>
        <a:ea typeface="Tahoma"/>
        <a:cs typeface="Tahoma"/>
        <a:sym typeface="Tahoma"/>
      </a:defRPr>
    </a:lvl8pPr>
    <a:lvl9pPr indent="5224881" defTabSz="1306219">
      <a:defRPr sz="2600">
        <a:latin typeface="Tahoma"/>
        <a:ea typeface="Tahoma"/>
        <a:cs typeface="Tahoma"/>
        <a:sym typeface="Tahom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74" d="100"/>
          <a:sy n="74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993407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6D6CEA02-1D72-4E41-BF18-4ACB92331702}" type="slidenum">
              <a:rPr lang="en-US" smtClean="0">
                <a:latin typeface="Arial" charset="0"/>
              </a:rPr>
              <a:pPr defTabSz="931863"/>
              <a:t>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9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This slide uses the example of a fictitious company, is418.com, to explain the RHN update process.</a:t>
            </a: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1925" y="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7337A37D-83D8-4430-8233-1AAFC2C58AFD}" type="datetime1">
              <a:rPr lang="en-US" smtClean="0"/>
              <a:pPr defTabSz="931863"/>
              <a:t>9/22/2023</a:t>
            </a:fld>
            <a:endParaRPr lang="en-US"/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endParaRPr lang="en-US"/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4DCE8D92-5E87-4B19-8655-35E22B23FCAF}" type="slidenum">
              <a:rPr lang="en-US" smtClean="0"/>
              <a:pPr defTabSz="931863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4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962400" y="3296653"/>
            <a:ext cx="10668000" cy="493294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4343400" y="3641036"/>
            <a:ext cx="10073641" cy="253116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>
              <a:defRPr sz="1800" b="0"/>
            </a:pPr>
            <a:r>
              <a:rPr sz="4800" b="1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205740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653109" algn="ctr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1306219" algn="ctr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959330" algn="ctr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2612440" algn="ctr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A78FA8-64C1-535A-109F-C383B0860C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5928" cy="126469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6461761" cy="6309361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4000"/>
            </a:lvl1pPr>
            <a:lvl2pPr marL="1133338" indent="-480228">
              <a:spcBef>
                <a:spcPts val="900"/>
              </a:spcBef>
              <a:defRPr sz="4000"/>
            </a:lvl2pPr>
            <a:lvl3pPr marL="1756641" indent="-450420">
              <a:spcBef>
                <a:spcPts val="900"/>
              </a:spcBef>
              <a:defRPr sz="4000"/>
            </a:lvl3pPr>
            <a:lvl4pPr marL="2461723" indent="-502392">
              <a:spcBef>
                <a:spcPts val="900"/>
              </a:spcBef>
              <a:defRPr sz="4000"/>
            </a:lvl4pPr>
            <a:lvl5pPr marL="3114833" indent="-502392">
              <a:spcBef>
                <a:spcPts val="900"/>
              </a:spcBef>
              <a:defRPr sz="4000"/>
            </a:lvl5pPr>
          </a:lstStyle>
          <a:p>
            <a:pPr lvl="0">
              <a:defRPr sz="1800" b="0"/>
            </a:pPr>
            <a:r>
              <a:rPr sz="4000" b="1"/>
              <a:t>Body Level One</a:t>
            </a:r>
          </a:p>
          <a:p>
            <a:pPr lvl="1">
              <a:defRPr sz="1800" b="0"/>
            </a:pPr>
            <a:r>
              <a:rPr sz="4000" b="1"/>
              <a:t>Body Level Two</a:t>
            </a:r>
          </a:p>
          <a:p>
            <a:pPr lvl="2">
              <a:defRPr sz="1800" b="0"/>
            </a:pPr>
            <a:r>
              <a:rPr sz="4000" b="1"/>
              <a:t>Body Level Three</a:t>
            </a:r>
          </a:p>
          <a:p>
            <a:pPr lvl="3">
              <a:defRPr sz="1800" b="0"/>
            </a:pPr>
            <a:r>
              <a:rPr sz="4000" b="1"/>
              <a:t>Body Level Four</a:t>
            </a:r>
          </a:p>
          <a:p>
            <a:pPr lvl="4">
              <a:defRPr sz="1800" b="0"/>
            </a:pPr>
            <a:r>
              <a:rPr sz="4000" b="1"/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10607040" y="0"/>
            <a:ext cx="3291841" cy="7680963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731519" y="329566"/>
            <a:ext cx="9631682" cy="7900035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62000" y="0"/>
            <a:ext cx="13167361" cy="1812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 anchor="ctr">
            <a:normAutofit/>
          </a:bodyPr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13167362" cy="630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>
            <a:normAutofit/>
          </a:bodyPr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3258800" y="7608028"/>
            <a:ext cx="716281" cy="397323"/>
          </a:xfrm>
          <a:prstGeom prst="rect">
            <a:avLst/>
          </a:prstGeom>
          <a:ln w="12700">
            <a:miter lim="400000"/>
          </a:ln>
        </p:spPr>
        <p:txBody>
          <a:bodyPr lIns="65311" tIns="65311" rIns="65311" bIns="65311" anchor="ctr">
            <a:spAutoFit/>
          </a:bodyPr>
          <a:lstStyle>
            <a:lvl1pPr algn="r">
              <a:defRPr sz="17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79BDFC-8169-34E1-C3D0-453D6B248C3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71700" cy="8958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7" r:id="rId5"/>
    <p:sldLayoutId id="2147483658" r:id="rId6"/>
  </p:sldLayoutIdLst>
  <p:transition spd="med"/>
  <p:txStyles>
    <p:titleStyle>
      <a:lvl1pPr algn="ctr" defTabSz="1306219">
        <a:defRPr sz="4000" b="1">
          <a:latin typeface="Tahoma"/>
          <a:ea typeface="Tahoma"/>
          <a:cs typeface="Tahoma"/>
          <a:sym typeface="Tahoma"/>
        </a:defRPr>
      </a:lvl1pPr>
      <a:lvl2pPr algn="ctr" defTabSz="1306219">
        <a:defRPr sz="4000" b="1">
          <a:latin typeface="Tahoma"/>
          <a:ea typeface="Tahoma"/>
          <a:cs typeface="Tahoma"/>
          <a:sym typeface="Tahoma"/>
        </a:defRPr>
      </a:lvl2pPr>
      <a:lvl3pPr algn="ctr" defTabSz="1306219">
        <a:defRPr sz="4000" b="1">
          <a:latin typeface="Tahoma"/>
          <a:ea typeface="Tahoma"/>
          <a:cs typeface="Tahoma"/>
          <a:sym typeface="Tahoma"/>
        </a:defRPr>
      </a:lvl3pPr>
      <a:lvl4pPr algn="ctr" defTabSz="1306219">
        <a:defRPr sz="4000" b="1">
          <a:latin typeface="Tahoma"/>
          <a:ea typeface="Tahoma"/>
          <a:cs typeface="Tahoma"/>
          <a:sym typeface="Tahoma"/>
        </a:defRPr>
      </a:lvl4pPr>
      <a:lvl5pPr algn="ctr" defTabSz="1306219">
        <a:defRPr sz="4000" b="1">
          <a:latin typeface="Tahoma"/>
          <a:ea typeface="Tahoma"/>
          <a:cs typeface="Tahoma"/>
          <a:sym typeface="Tahoma"/>
        </a:defRPr>
      </a:lvl5pPr>
      <a:lvl6pPr algn="ctr" defTabSz="1306219">
        <a:defRPr sz="4000" b="1">
          <a:latin typeface="Tahoma"/>
          <a:ea typeface="Tahoma"/>
          <a:cs typeface="Tahoma"/>
          <a:sym typeface="Tahoma"/>
        </a:defRPr>
      </a:lvl6pPr>
      <a:lvl7pPr algn="ctr" defTabSz="1306219">
        <a:defRPr sz="4000" b="1">
          <a:latin typeface="Tahoma"/>
          <a:ea typeface="Tahoma"/>
          <a:cs typeface="Tahoma"/>
          <a:sym typeface="Tahoma"/>
        </a:defRPr>
      </a:lvl7pPr>
      <a:lvl8pPr algn="ctr" defTabSz="1306219">
        <a:defRPr sz="4000" b="1">
          <a:latin typeface="Tahoma"/>
          <a:ea typeface="Tahoma"/>
          <a:cs typeface="Tahoma"/>
          <a:sym typeface="Tahoma"/>
        </a:defRPr>
      </a:lvl8pPr>
      <a:lvl9pPr algn="ctr" defTabSz="1306219">
        <a:defRPr sz="4000" b="1">
          <a:latin typeface="Tahoma"/>
          <a:ea typeface="Tahoma"/>
          <a:cs typeface="Tahoma"/>
          <a:sym typeface="Tahoma"/>
        </a:defRPr>
      </a:lvl9pPr>
    </p:titleStyle>
    <p:bodyStyle>
      <a:lvl1pPr marL="489832" indent="-489832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1pPr>
      <a:lvl2pPr marL="1119617" indent="-466507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2pPr>
      <a:lvl3pPr marL="1679426" indent="-373205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3pPr>
      <a:lvl4pPr marL="2332536" indent="-373205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4pPr>
      <a:lvl5pPr marL="2985646" indent="-373205" defTabSz="1306219">
        <a:spcBef>
          <a:spcPts val="700"/>
        </a:spcBef>
        <a:buSzPct val="100000"/>
        <a:buFont typeface="Arial"/>
        <a:buChar char="»"/>
        <a:defRPr sz="3200" b="1">
          <a:latin typeface="Tahoma"/>
          <a:ea typeface="Tahoma"/>
          <a:cs typeface="Tahoma"/>
          <a:sym typeface="Tahoma"/>
        </a:defRPr>
      </a:lvl5pPr>
      <a:lvl6pPr marL="362588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6pPr>
      <a:lvl7pPr marL="427899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7pPr>
      <a:lvl8pPr marL="493210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8pPr>
      <a:lvl9pPr marL="558521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9pPr>
    </p:bodyStyle>
    <p:otherStyle>
      <a:lvl1pPr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65310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130621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195933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261244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326555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391866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457177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522488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343400" y="3809998"/>
            <a:ext cx="10073641" cy="21932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/>
            </a:pPr>
            <a:r>
              <a:rPr lang="en-US" sz="5400" dirty="0">
                <a:solidFill>
                  <a:schemeClr val="tx1"/>
                </a:solidFill>
              </a:rPr>
              <a:t>Open Source Platform and Network Administration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118872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FFFFFF"/>
                </a:solidFill>
              </a:rPr>
              <a:t>Lesson </a:t>
            </a:r>
            <a:r>
              <a:rPr lang="vi-VN" sz="3200" b="1" dirty="0">
                <a:solidFill>
                  <a:srgbClr val="FFFFFF"/>
                </a:solidFill>
              </a:rPr>
              <a:t>22</a:t>
            </a:r>
            <a:endParaRPr sz="32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>
                <a:solidFill>
                  <a:schemeClr val="tx2"/>
                </a:solidFill>
              </a:rPr>
              <a:t>Software Management Plans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476500" y="1588599"/>
            <a:ext cx="9959340" cy="5277020"/>
          </a:xfrm>
        </p:spPr>
        <p:txBody>
          <a:bodyPr/>
          <a:lstStyle/>
          <a:p>
            <a:pPr marL="285293" indent="-285293">
              <a:spcBef>
                <a:spcPts val="540"/>
              </a:spcBef>
              <a:buClr>
                <a:srgbClr val="FF6600"/>
              </a:buClr>
              <a:buFont typeface="Wingdings" charset="2"/>
              <a:buChar char="§"/>
              <a:tabLst>
                <a:tab pos="819150" algn="l"/>
                <a:tab pos="954406" algn="l"/>
                <a:tab pos="1503046" algn="l"/>
                <a:tab pos="2051686" algn="l"/>
                <a:tab pos="2600326" algn="l"/>
                <a:tab pos="3148966" algn="l"/>
                <a:tab pos="3697606" algn="l"/>
                <a:tab pos="4246246" algn="l"/>
                <a:tab pos="4794886" algn="l"/>
                <a:tab pos="5343526" algn="l"/>
                <a:tab pos="5892166" algn="l"/>
                <a:tab pos="6440806" algn="l"/>
                <a:tab pos="6989446" algn="l"/>
                <a:tab pos="7538086" algn="l"/>
                <a:tab pos="8086726" algn="l"/>
                <a:tab pos="8635366" algn="l"/>
                <a:tab pos="9184006" algn="l"/>
                <a:tab pos="9732646" algn="l"/>
                <a:tab pos="10281286" algn="l"/>
                <a:tab pos="10829926" algn="l"/>
                <a:tab pos="11378566" algn="l"/>
              </a:tabLst>
              <a:defRPr/>
            </a:pPr>
            <a:r>
              <a:rPr lang="en-US" sz="3840" dirty="0">
                <a:solidFill>
                  <a:srgbClr val="000000"/>
                </a:solidFill>
              </a:rPr>
              <a:t>Update all software on the Linux system</a:t>
            </a:r>
          </a:p>
          <a:p>
            <a:pPr marL="285293" indent="-285293">
              <a:spcBef>
                <a:spcPts val="540"/>
              </a:spcBef>
              <a:buClr>
                <a:srgbClr val="FF6600"/>
              </a:buClr>
              <a:buFont typeface="Wingdings" charset="2"/>
              <a:buChar char="§"/>
              <a:tabLst>
                <a:tab pos="819150" algn="l"/>
                <a:tab pos="954406" algn="l"/>
                <a:tab pos="1503046" algn="l"/>
                <a:tab pos="2051686" algn="l"/>
                <a:tab pos="2600326" algn="l"/>
                <a:tab pos="3148966" algn="l"/>
                <a:tab pos="3697606" algn="l"/>
                <a:tab pos="4246246" algn="l"/>
                <a:tab pos="4794886" algn="l"/>
                <a:tab pos="5343526" algn="l"/>
                <a:tab pos="5892166" algn="l"/>
                <a:tab pos="6440806" algn="l"/>
                <a:tab pos="6989446" algn="l"/>
                <a:tab pos="7538086" algn="l"/>
                <a:tab pos="8086726" algn="l"/>
                <a:tab pos="8635366" algn="l"/>
                <a:tab pos="9184006" algn="l"/>
                <a:tab pos="9732646" algn="l"/>
                <a:tab pos="10281286" algn="l"/>
                <a:tab pos="10829926" algn="l"/>
                <a:tab pos="11378566" algn="l"/>
              </a:tabLst>
              <a:defRPr/>
            </a:pPr>
            <a:r>
              <a:rPr lang="en-US" sz="3840" dirty="0">
                <a:solidFill>
                  <a:srgbClr val="000000"/>
                </a:solidFill>
              </a:rPr>
              <a:t>Send notifications directly to the impacted systems</a:t>
            </a:r>
          </a:p>
          <a:p>
            <a:pPr marL="285293" indent="-285293">
              <a:spcBef>
                <a:spcPts val="540"/>
              </a:spcBef>
              <a:buClr>
                <a:srgbClr val="FF6600"/>
              </a:buClr>
              <a:buFont typeface="Wingdings" charset="2"/>
              <a:buChar char="§"/>
              <a:tabLst>
                <a:tab pos="819150" algn="l"/>
                <a:tab pos="954406" algn="l"/>
                <a:tab pos="1503046" algn="l"/>
                <a:tab pos="2051686" algn="l"/>
                <a:tab pos="2600326" algn="l"/>
                <a:tab pos="3148966" algn="l"/>
                <a:tab pos="3697606" algn="l"/>
                <a:tab pos="4246246" algn="l"/>
                <a:tab pos="4794886" algn="l"/>
                <a:tab pos="5343526" algn="l"/>
                <a:tab pos="5892166" algn="l"/>
                <a:tab pos="6440806" algn="l"/>
                <a:tab pos="6989446" algn="l"/>
                <a:tab pos="7538086" algn="l"/>
                <a:tab pos="8086726" algn="l"/>
                <a:tab pos="8635366" algn="l"/>
                <a:tab pos="9184006" algn="l"/>
                <a:tab pos="9732646" algn="l"/>
                <a:tab pos="10281286" algn="l"/>
                <a:tab pos="10829926" algn="l"/>
                <a:tab pos="11378566" algn="l"/>
              </a:tabLst>
              <a:defRPr/>
            </a:pPr>
            <a:r>
              <a:rPr lang="en-US" sz="3840" dirty="0">
                <a:solidFill>
                  <a:srgbClr val="000000"/>
                </a:solidFill>
              </a:rPr>
              <a:t>Verify and maintain a history of all installed software</a:t>
            </a:r>
          </a:p>
          <a:p>
            <a:pPr marL="285293" indent="-285293">
              <a:spcBef>
                <a:spcPts val="540"/>
              </a:spcBef>
              <a:buClr>
                <a:srgbClr val="FF6600"/>
              </a:buClr>
              <a:buFont typeface="Wingdings" charset="2"/>
              <a:buChar char="§"/>
              <a:tabLst>
                <a:tab pos="819150" algn="l"/>
                <a:tab pos="954406" algn="l"/>
                <a:tab pos="1503046" algn="l"/>
                <a:tab pos="2051686" algn="l"/>
                <a:tab pos="2600326" algn="l"/>
                <a:tab pos="3148966" algn="l"/>
                <a:tab pos="3697606" algn="l"/>
                <a:tab pos="4246246" algn="l"/>
                <a:tab pos="4794886" algn="l"/>
                <a:tab pos="5343526" algn="l"/>
                <a:tab pos="5892166" algn="l"/>
                <a:tab pos="6440806" algn="l"/>
                <a:tab pos="6989446" algn="l"/>
                <a:tab pos="7538086" algn="l"/>
                <a:tab pos="8086726" algn="l"/>
                <a:tab pos="8635366" algn="l"/>
                <a:tab pos="9184006" algn="l"/>
                <a:tab pos="9732646" algn="l"/>
                <a:tab pos="10281286" algn="l"/>
                <a:tab pos="10829926" algn="l"/>
                <a:tab pos="11378566" algn="l"/>
              </a:tabLst>
              <a:defRPr/>
            </a:pPr>
            <a:r>
              <a:rPr lang="en-US" sz="3840" dirty="0">
                <a:solidFill>
                  <a:srgbClr val="000000"/>
                </a:solidFill>
              </a:rPr>
              <a:t>Keep all installed software in a database for easy querying</a:t>
            </a:r>
          </a:p>
          <a:p>
            <a:pPr>
              <a:buFont typeface="Wingdings" charset="2"/>
              <a:buChar char="§"/>
              <a:defRPr/>
            </a:pPr>
            <a:endParaRPr lang="en-US" dirty="0"/>
          </a:p>
          <a:p>
            <a:pPr>
              <a:buFont typeface="Wingdings" charset="2"/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50350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>
                <a:solidFill>
                  <a:schemeClr val="tx2"/>
                </a:solidFill>
              </a:rPr>
              <a:t>Anti-Virus Software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476500" y="1506713"/>
            <a:ext cx="9959340" cy="5358907"/>
          </a:xfrm>
        </p:spPr>
        <p:txBody>
          <a:bodyPr/>
          <a:lstStyle/>
          <a:p>
            <a:pPr marL="285293" indent="-285293">
              <a:spcBef>
                <a:spcPts val="540"/>
              </a:spcBef>
              <a:buClr>
                <a:srgbClr val="FF6600"/>
              </a:buClr>
              <a:buFont typeface="Wingdings" charset="2"/>
              <a:buChar char="§"/>
              <a:tabLst>
                <a:tab pos="819150" algn="l"/>
                <a:tab pos="954406" algn="l"/>
                <a:tab pos="1503046" algn="l"/>
                <a:tab pos="2051686" algn="l"/>
                <a:tab pos="2600326" algn="l"/>
                <a:tab pos="3148966" algn="l"/>
                <a:tab pos="3697606" algn="l"/>
                <a:tab pos="4246246" algn="l"/>
                <a:tab pos="4794886" algn="l"/>
                <a:tab pos="5343526" algn="l"/>
                <a:tab pos="5892166" algn="l"/>
                <a:tab pos="6440806" algn="l"/>
                <a:tab pos="6989446" algn="l"/>
                <a:tab pos="7538086" algn="l"/>
                <a:tab pos="8086726" algn="l"/>
                <a:tab pos="8635366" algn="l"/>
                <a:tab pos="9184006" algn="l"/>
                <a:tab pos="9732646" algn="l"/>
                <a:tab pos="10281286" algn="l"/>
                <a:tab pos="10829926" algn="l"/>
                <a:tab pos="11378566" algn="l"/>
              </a:tabLst>
              <a:defRPr/>
            </a:pPr>
            <a:r>
              <a:rPr lang="en-US" sz="3840" dirty="0">
                <a:solidFill>
                  <a:srgbClr val="000000"/>
                </a:solidFill>
              </a:rPr>
              <a:t>These software protect operating systems from viruses that are contained in documents and e-mails.</a:t>
            </a:r>
          </a:p>
          <a:p>
            <a:pPr marL="285293" indent="-285293">
              <a:spcBef>
                <a:spcPts val="540"/>
              </a:spcBef>
              <a:buClr>
                <a:srgbClr val="FF6600"/>
              </a:buClr>
              <a:buFont typeface="Wingdings" charset="2"/>
              <a:buChar char="§"/>
              <a:tabLst>
                <a:tab pos="819150" algn="l"/>
                <a:tab pos="954406" algn="l"/>
                <a:tab pos="1503046" algn="l"/>
                <a:tab pos="2051686" algn="l"/>
                <a:tab pos="2600326" algn="l"/>
                <a:tab pos="3148966" algn="l"/>
                <a:tab pos="3697606" algn="l"/>
                <a:tab pos="4246246" algn="l"/>
                <a:tab pos="4794886" algn="l"/>
                <a:tab pos="5343526" algn="l"/>
                <a:tab pos="5892166" algn="l"/>
                <a:tab pos="6440806" algn="l"/>
                <a:tab pos="6989446" algn="l"/>
                <a:tab pos="7538086" algn="l"/>
                <a:tab pos="8086726" algn="l"/>
                <a:tab pos="8635366" algn="l"/>
                <a:tab pos="9184006" algn="l"/>
                <a:tab pos="9732646" algn="l"/>
                <a:tab pos="10281286" algn="l"/>
                <a:tab pos="10829926" algn="l"/>
                <a:tab pos="11378566" algn="l"/>
              </a:tabLst>
              <a:defRPr/>
            </a:pPr>
            <a:r>
              <a:rPr lang="en-US" sz="3840" dirty="0">
                <a:solidFill>
                  <a:srgbClr val="000000"/>
                </a:solidFill>
              </a:rPr>
              <a:t>Anti-virus software needs to be installed on critical servers for compliance with regulations, such as the Payment Card Industry (PCI) Data Security Standard (DSS).</a:t>
            </a:r>
          </a:p>
          <a:p>
            <a:pPr>
              <a:buFont typeface="Wingdings" charset="2"/>
              <a:buChar char="§"/>
              <a:defRPr/>
            </a:pPr>
            <a:endParaRPr lang="en-US" dirty="0"/>
          </a:p>
          <a:p>
            <a:pPr>
              <a:buFont typeface="Wingdings" charset="2"/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207132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tx2"/>
                </a:solidFill>
              </a:rPr>
              <a:t>Get </a:t>
            </a:r>
            <a:r>
              <a:rPr lang="en-US" sz="4800" dirty="0">
                <a:solidFill>
                  <a:schemeClr val="tx2"/>
                </a:solidFill>
              </a:rPr>
              <a:t>Into the Details with Bug Reports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  <a:defRPr/>
            </a:pPr>
            <a:endParaRPr lang="en-US" dirty="0"/>
          </a:p>
          <a:p>
            <a:pPr>
              <a:buFont typeface="Wingdings" charset="2"/>
              <a:buNone/>
              <a:defRPr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339164" y="2628369"/>
            <a:ext cx="4427396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360" dirty="0"/>
              <a:t>Ubuntu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360" dirty="0"/>
              <a:t>Launchpad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360" dirty="0" err="1"/>
              <a:t>RedHat</a:t>
            </a:r>
            <a:endParaRPr lang="en-US" sz="3360" dirty="0"/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360" dirty="0"/>
              <a:t>Bugzilla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360" dirty="0"/>
              <a:t>Application Specific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360" dirty="0"/>
              <a:t>GNOME Project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360" dirty="0"/>
              <a:t>KDE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9803" y="1558733"/>
            <a:ext cx="4427396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360" dirty="0"/>
              <a:t>Other Applications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360" dirty="0"/>
              <a:t>OpenOffice.org Suite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360" dirty="0"/>
              <a:t>Mozilla Project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360" dirty="0"/>
              <a:t>Adobe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360" dirty="0"/>
              <a:t>Service Specific 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360" dirty="0"/>
              <a:t>Apache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360" dirty="0"/>
              <a:t>Squid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360" dirty="0"/>
              <a:t>Samba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360" dirty="0" err="1"/>
              <a:t>vsFTP</a:t>
            </a:r>
            <a:endParaRPr lang="en-US" sz="3360" dirty="0"/>
          </a:p>
        </p:txBody>
      </p:sp>
    </p:spTree>
    <p:extLst>
      <p:ext uri="{BB962C8B-B14F-4D97-AF65-F5344CB8AC3E}">
        <p14:creationId xmlns:p14="http://schemas.microsoft.com/office/powerpoint/2010/main" val="18738267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836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Learning Objective and Key Concepts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476500" y="1981653"/>
            <a:ext cx="9959340" cy="543727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3600" dirty="0"/>
              <a:t>Learning Objective</a:t>
            </a:r>
          </a:p>
          <a:p>
            <a:r>
              <a:rPr lang="en-US" sz="3360" dirty="0">
                <a:solidFill>
                  <a:srgbClr val="000000"/>
                </a:solidFill>
              </a:rPr>
              <a:t>Evaluate the importance of maintaining a software management plan.</a:t>
            </a:r>
            <a:endParaRPr lang="en-US" sz="3360" dirty="0"/>
          </a:p>
          <a:p>
            <a:pPr>
              <a:buFont typeface="Wingdings" pitchFamily="2" charset="2"/>
              <a:buNone/>
            </a:pPr>
            <a:r>
              <a:rPr lang="en-US" sz="3600" dirty="0"/>
              <a:t>Key Concepts</a:t>
            </a:r>
          </a:p>
          <a:p>
            <a:r>
              <a:rPr lang="en-US" sz="3360" dirty="0"/>
              <a:t>Software management tools</a:t>
            </a:r>
          </a:p>
          <a:p>
            <a:r>
              <a:rPr lang="en-US" sz="3360" dirty="0"/>
              <a:t>Techniques to manage the update process </a:t>
            </a:r>
          </a:p>
          <a:p>
            <a:r>
              <a:rPr lang="en-US" sz="3360" dirty="0"/>
              <a:t>Importance of anti-virus software in Linux security </a:t>
            </a:r>
          </a:p>
          <a:p>
            <a:r>
              <a:rPr lang="en-US" sz="3360" dirty="0"/>
              <a:t>Open source software vulnerabilities and security updates</a:t>
            </a:r>
          </a:p>
        </p:txBody>
      </p:sp>
    </p:spTree>
    <p:extLst>
      <p:ext uri="{BB962C8B-B14F-4D97-AF65-F5344CB8AC3E}">
        <p14:creationId xmlns:p14="http://schemas.microsoft.com/office/powerpoint/2010/main" val="141738273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>
                <a:solidFill>
                  <a:schemeClr val="tx2"/>
                </a:solidFill>
              </a:rPr>
              <a:t>Red Hat Satellite Server</a:t>
            </a:r>
          </a:p>
        </p:txBody>
      </p:sp>
      <p:sp>
        <p:nvSpPr>
          <p:cNvPr id="9219" name="AutoShape 1"/>
          <p:cNvSpPr>
            <a:spLocks noChangeArrowheads="1"/>
          </p:cNvSpPr>
          <p:nvPr/>
        </p:nvSpPr>
        <p:spPr bwMode="auto">
          <a:xfrm>
            <a:off x="2510791" y="1645920"/>
            <a:ext cx="3158490" cy="1287780"/>
          </a:xfrm>
          <a:prstGeom prst="roundRect">
            <a:avLst>
              <a:gd name="adj" fmla="val 144"/>
            </a:avLst>
          </a:prstGeom>
          <a:solidFill>
            <a:srgbClr val="FF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120"/>
          </a:p>
        </p:txBody>
      </p:sp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2887980" y="1807846"/>
            <a:ext cx="2162176" cy="7677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8000" tIns="54000" rIns="108000" bIns="54000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>
                <a:solidFill>
                  <a:srgbClr val="000000"/>
                </a:solidFill>
              </a:rPr>
              <a:t>Red Hat's platform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8961121" y="5486400"/>
            <a:ext cx="3028950" cy="1920240"/>
          </a:xfrm>
          <a:prstGeom prst="flowChartMultidocument">
            <a:avLst/>
          </a:prstGeom>
          <a:solidFill>
            <a:srgbClr val="FF9966"/>
          </a:solidFill>
          <a:ln w="9360">
            <a:solidFill>
              <a:srgbClr val="000000"/>
            </a:solidFill>
            <a:round/>
            <a:headEnd/>
            <a:tailEnd/>
          </a:ln>
          <a:effectLst>
            <a:outerShdw dist="152735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3120" dirty="0"/>
          </a:p>
        </p:txBody>
      </p:sp>
      <p:pic>
        <p:nvPicPr>
          <p:cNvPr id="922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5066" y="6309360"/>
            <a:ext cx="561974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223" name="AutoShape 5"/>
          <p:cNvSpPr>
            <a:spLocks noChangeArrowheads="1"/>
          </p:cNvSpPr>
          <p:nvPr/>
        </p:nvSpPr>
        <p:spPr bwMode="auto">
          <a:xfrm>
            <a:off x="9225916" y="2785110"/>
            <a:ext cx="3013710" cy="1287780"/>
          </a:xfrm>
          <a:prstGeom prst="roundRect">
            <a:avLst>
              <a:gd name="adj" fmla="val 144"/>
            </a:avLst>
          </a:prstGeom>
          <a:solidFill>
            <a:srgbClr val="FF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120"/>
          </a:p>
        </p:txBody>
      </p:sp>
      <p:pic>
        <p:nvPicPr>
          <p:cNvPr id="922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94620" y="3257550"/>
            <a:ext cx="760096" cy="7315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225" name="Text Box 7"/>
          <p:cNvSpPr txBox="1">
            <a:spLocks noChangeArrowheads="1"/>
          </p:cNvSpPr>
          <p:nvPr/>
        </p:nvSpPr>
        <p:spPr bwMode="auto">
          <a:xfrm>
            <a:off x="9109711" y="2867026"/>
            <a:ext cx="274701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08000" tIns="54000" rIns="108000" bIns="54000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>
                <a:solidFill>
                  <a:srgbClr val="000000"/>
                </a:solidFill>
              </a:rPr>
              <a:t>Red Hat Satellite Server</a:t>
            </a:r>
          </a:p>
        </p:txBody>
      </p:sp>
      <p:sp>
        <p:nvSpPr>
          <p:cNvPr id="9226" name="AutoShape 9"/>
          <p:cNvSpPr>
            <a:spLocks noChangeArrowheads="1"/>
          </p:cNvSpPr>
          <p:nvPr/>
        </p:nvSpPr>
        <p:spPr bwMode="auto">
          <a:xfrm flipH="1">
            <a:off x="8191500" y="2468881"/>
            <a:ext cx="220980" cy="1878330"/>
          </a:xfrm>
          <a:prstGeom prst="roundRect">
            <a:avLst>
              <a:gd name="adj" fmla="val 769"/>
            </a:avLst>
          </a:prstGeom>
          <a:solidFill>
            <a:srgbClr val="8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120"/>
          </a:p>
        </p:txBody>
      </p:sp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5873116" y="4937760"/>
            <a:ext cx="3636644" cy="7315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08000" tIns="54000" rIns="108000" bIns="54000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>
                <a:solidFill>
                  <a:srgbClr val="000000"/>
                </a:solidFill>
              </a:rPr>
              <a:t>Corporate demilitarized zone </a:t>
            </a:r>
          </a:p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>
                <a:solidFill>
                  <a:srgbClr val="000000"/>
                </a:solidFill>
              </a:rPr>
              <a:t>(DMZ) firewall </a:t>
            </a:r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9033510" y="5871211"/>
            <a:ext cx="225552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08000" tIns="54000" rIns="108000" bIns="54000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>
                <a:solidFill>
                  <a:srgbClr val="000000"/>
                </a:solidFill>
              </a:rPr>
              <a:t>Computer Systems</a:t>
            </a:r>
          </a:p>
        </p:txBody>
      </p:sp>
      <p:pic>
        <p:nvPicPr>
          <p:cNvPr id="9229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4866" y="2011680"/>
            <a:ext cx="760094" cy="7315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230" name="Text Box 13"/>
          <p:cNvSpPr txBox="1">
            <a:spLocks noChangeArrowheads="1"/>
          </p:cNvSpPr>
          <p:nvPr/>
        </p:nvSpPr>
        <p:spPr bwMode="auto">
          <a:xfrm>
            <a:off x="9732646" y="1318260"/>
            <a:ext cx="2762250" cy="1424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08000" tIns="54000" rIns="108000" bIns="54000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>
                <a:solidFill>
                  <a:srgbClr val="000000"/>
                </a:solidFill>
              </a:rPr>
              <a:t>Updates are </a:t>
            </a:r>
            <a:br>
              <a:rPr lang="en-US" sz="3120">
                <a:solidFill>
                  <a:srgbClr val="000000"/>
                </a:solidFill>
              </a:rPr>
            </a:br>
            <a:r>
              <a:rPr lang="en-US" sz="3120">
                <a:solidFill>
                  <a:srgbClr val="000000"/>
                </a:solidFill>
              </a:rPr>
              <a:t>controlled internally </a:t>
            </a:r>
            <a:br>
              <a:rPr lang="en-US" sz="3120">
                <a:solidFill>
                  <a:srgbClr val="000000"/>
                </a:solidFill>
              </a:rPr>
            </a:br>
            <a:r>
              <a:rPr lang="en-US" sz="3120">
                <a:solidFill>
                  <a:srgbClr val="000000"/>
                </a:solidFill>
              </a:rPr>
              <a:t>and not by Red Hat's</a:t>
            </a:r>
          </a:p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>
                <a:solidFill>
                  <a:srgbClr val="000000"/>
                </a:solidFill>
              </a:rPr>
              <a:t>platform</a:t>
            </a:r>
          </a:p>
        </p:txBody>
      </p:sp>
      <p:sp>
        <p:nvSpPr>
          <p:cNvPr id="9231" name="Line 14"/>
          <p:cNvSpPr>
            <a:spLocks noChangeShapeType="1"/>
          </p:cNvSpPr>
          <p:nvPr/>
        </p:nvSpPr>
        <p:spPr bwMode="auto">
          <a:xfrm flipV="1">
            <a:off x="11704320" y="4112896"/>
            <a:ext cx="1906" cy="137541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120"/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>
            <a:off x="9784080" y="4114800"/>
            <a:ext cx="1906" cy="1371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120"/>
          </a:p>
        </p:txBody>
      </p:sp>
      <p:cxnSp>
        <p:nvCxnSpPr>
          <p:cNvPr id="9233" name="AutoShape 16"/>
          <p:cNvCxnSpPr>
            <a:cxnSpLocks noChangeShapeType="1"/>
            <a:stCxn id="9219" idx="3"/>
            <a:endCxn id="9223" idx="1"/>
          </p:cNvCxnSpPr>
          <p:nvPr/>
        </p:nvCxnSpPr>
        <p:spPr bwMode="auto">
          <a:xfrm>
            <a:off x="5669280" y="2289811"/>
            <a:ext cx="3556636" cy="113919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5669280" y="2743200"/>
            <a:ext cx="1920240" cy="1424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8000" tIns="54000" rIns="108000" bIns="54000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>
                <a:solidFill>
                  <a:srgbClr val="000000"/>
                </a:solidFill>
              </a:rPr>
              <a:t>Transmits all software packages and updates</a:t>
            </a:r>
          </a:p>
        </p:txBody>
      </p:sp>
      <p:sp>
        <p:nvSpPr>
          <p:cNvPr id="9235" name="Line 18"/>
          <p:cNvSpPr>
            <a:spLocks noChangeShapeType="1"/>
          </p:cNvSpPr>
          <p:nvPr/>
        </p:nvSpPr>
        <p:spPr bwMode="auto">
          <a:xfrm flipV="1">
            <a:off x="8138160" y="4387216"/>
            <a:ext cx="1906" cy="552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120"/>
          </a:p>
        </p:txBody>
      </p:sp>
    </p:spTree>
    <p:extLst>
      <p:ext uri="{BB962C8B-B14F-4D97-AF65-F5344CB8AC3E}">
        <p14:creationId xmlns:p14="http://schemas.microsoft.com/office/powerpoint/2010/main" val="168077908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>
                <a:solidFill>
                  <a:schemeClr val="tx2"/>
                </a:solidFill>
              </a:rPr>
              <a:t>Process to Apply Security Updates Manually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550796" y="2106930"/>
            <a:ext cx="3255644" cy="143256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3120">
                <a:solidFill>
                  <a:schemeClr val="bg1"/>
                </a:solidFill>
              </a:rPr>
              <a:t>Security patch becomes available</a:t>
            </a:r>
          </a:p>
        </p:txBody>
      </p:sp>
      <p:sp>
        <p:nvSpPr>
          <p:cNvPr id="11268" name="Flowchart: Decision 5"/>
          <p:cNvSpPr>
            <a:spLocks noChangeArrowheads="1"/>
          </p:cNvSpPr>
          <p:nvPr/>
        </p:nvSpPr>
        <p:spPr bwMode="auto">
          <a:xfrm>
            <a:off x="2476500" y="3749041"/>
            <a:ext cx="3457576" cy="2045970"/>
          </a:xfrm>
          <a:prstGeom prst="flowChartDecisio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3120">
                <a:solidFill>
                  <a:schemeClr val="bg1"/>
                </a:solidFill>
              </a:rPr>
              <a:t>Check if it is high priority?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2550796" y="5998846"/>
            <a:ext cx="3255644" cy="143446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3120">
                <a:solidFill>
                  <a:schemeClr val="bg1"/>
                </a:solidFill>
              </a:rPr>
              <a:t>Enter task or patch in queue for next scheduled maintenance of systems</a:t>
            </a: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6837046" y="3114676"/>
            <a:ext cx="5528310" cy="3257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3120">
                <a:solidFill>
                  <a:schemeClr val="bg1"/>
                </a:solidFill>
              </a:rPr>
              <a:t>Apply and test in development</a:t>
            </a:r>
          </a:p>
          <a:p>
            <a:pPr eaLnBrk="0" hangingPunct="0"/>
            <a:endParaRPr lang="en-US" sz="3120">
              <a:solidFill>
                <a:schemeClr val="bg1"/>
              </a:solidFill>
            </a:endParaRPr>
          </a:p>
          <a:p>
            <a:pPr eaLnBrk="0" hangingPunct="0"/>
            <a:endParaRPr lang="en-US" sz="3120">
              <a:solidFill>
                <a:schemeClr val="bg1"/>
              </a:solidFill>
            </a:endParaRPr>
          </a:p>
          <a:p>
            <a:pPr eaLnBrk="0" hangingPunct="0"/>
            <a:endParaRPr lang="en-US" sz="3120">
              <a:solidFill>
                <a:schemeClr val="bg1"/>
              </a:solidFill>
            </a:endParaRPr>
          </a:p>
          <a:p>
            <a:pPr eaLnBrk="0" hangingPunct="0"/>
            <a:r>
              <a:rPr lang="en-US" sz="3120">
                <a:solidFill>
                  <a:schemeClr val="bg1"/>
                </a:solidFill>
              </a:rPr>
              <a:t>Apply and test in staging</a:t>
            </a:r>
          </a:p>
          <a:p>
            <a:pPr eaLnBrk="0" hangingPunct="0"/>
            <a:endParaRPr lang="en-US" sz="3120">
              <a:solidFill>
                <a:schemeClr val="bg1"/>
              </a:solidFill>
            </a:endParaRPr>
          </a:p>
          <a:p>
            <a:pPr eaLnBrk="0" hangingPunct="0"/>
            <a:endParaRPr lang="en-US" sz="3120">
              <a:solidFill>
                <a:schemeClr val="bg1"/>
              </a:solidFill>
            </a:endParaRPr>
          </a:p>
          <a:p>
            <a:pPr eaLnBrk="0" hangingPunct="0"/>
            <a:endParaRPr lang="en-US" sz="3120">
              <a:solidFill>
                <a:schemeClr val="bg1"/>
              </a:solidFill>
            </a:endParaRPr>
          </a:p>
          <a:p>
            <a:pPr eaLnBrk="0" hangingPunct="0"/>
            <a:r>
              <a:rPr lang="en-US" sz="3120">
                <a:solidFill>
                  <a:schemeClr val="bg1"/>
                </a:solidFill>
              </a:rPr>
              <a:t>Apply to production</a:t>
            </a:r>
          </a:p>
          <a:p>
            <a:pPr eaLnBrk="0" hangingPunct="0"/>
            <a:endParaRPr lang="en-US" sz="3120"/>
          </a:p>
        </p:txBody>
      </p:sp>
      <p:pic>
        <p:nvPicPr>
          <p:cNvPr id="11271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01400" y="3164206"/>
            <a:ext cx="927736" cy="77343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1272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24260" y="4301490"/>
            <a:ext cx="927736" cy="7753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1273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12830" y="5457826"/>
            <a:ext cx="927736" cy="7753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274" name="Down Arrow 16"/>
          <p:cNvSpPr>
            <a:spLocks noChangeArrowheads="1"/>
          </p:cNvSpPr>
          <p:nvPr/>
        </p:nvSpPr>
        <p:spPr bwMode="auto">
          <a:xfrm>
            <a:off x="3842386" y="3369946"/>
            <a:ext cx="672464" cy="48196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3120"/>
          </a:p>
        </p:txBody>
      </p:sp>
      <p:sp>
        <p:nvSpPr>
          <p:cNvPr id="11275" name="Down Arrow 17"/>
          <p:cNvSpPr>
            <a:spLocks noChangeArrowheads="1"/>
          </p:cNvSpPr>
          <p:nvPr/>
        </p:nvSpPr>
        <p:spPr bwMode="auto">
          <a:xfrm>
            <a:off x="3842386" y="5583556"/>
            <a:ext cx="672464" cy="39814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3120"/>
          </a:p>
        </p:txBody>
      </p:sp>
      <p:sp>
        <p:nvSpPr>
          <p:cNvPr id="11276" name="Right Arrow 18"/>
          <p:cNvSpPr>
            <a:spLocks noChangeArrowheads="1"/>
          </p:cNvSpPr>
          <p:nvPr/>
        </p:nvSpPr>
        <p:spPr bwMode="auto">
          <a:xfrm>
            <a:off x="5806440" y="4425316"/>
            <a:ext cx="1030606" cy="721994"/>
          </a:xfrm>
          <a:prstGeom prst="rightArrow">
            <a:avLst>
              <a:gd name="adj1" fmla="val 50000"/>
              <a:gd name="adj2" fmla="val 4998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3120"/>
          </a:p>
        </p:txBody>
      </p:sp>
      <p:sp>
        <p:nvSpPr>
          <p:cNvPr id="11277" name="Down Arrow 19"/>
          <p:cNvSpPr>
            <a:spLocks noChangeArrowheads="1"/>
          </p:cNvSpPr>
          <p:nvPr/>
        </p:nvSpPr>
        <p:spPr bwMode="auto">
          <a:xfrm>
            <a:off x="8181976" y="3575686"/>
            <a:ext cx="672464" cy="849630"/>
          </a:xfrm>
          <a:prstGeom prst="downArrow">
            <a:avLst>
              <a:gd name="adj1" fmla="val 50000"/>
              <a:gd name="adj2" fmla="val 49936"/>
            </a:avLst>
          </a:prstGeom>
          <a:solidFill>
            <a:schemeClr val="accent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3120"/>
          </a:p>
        </p:txBody>
      </p:sp>
      <p:sp>
        <p:nvSpPr>
          <p:cNvPr id="11278" name="Down Arrow 20"/>
          <p:cNvSpPr>
            <a:spLocks noChangeArrowheads="1"/>
          </p:cNvSpPr>
          <p:nvPr/>
        </p:nvSpPr>
        <p:spPr bwMode="auto">
          <a:xfrm>
            <a:off x="8181976" y="4943476"/>
            <a:ext cx="672464" cy="851534"/>
          </a:xfrm>
          <a:prstGeom prst="downArrow">
            <a:avLst>
              <a:gd name="adj1" fmla="val 50000"/>
              <a:gd name="adj2" fmla="val 50048"/>
            </a:avLst>
          </a:prstGeom>
          <a:solidFill>
            <a:schemeClr val="accent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3120"/>
          </a:p>
        </p:txBody>
      </p:sp>
    </p:spTree>
    <p:extLst>
      <p:ext uri="{BB962C8B-B14F-4D97-AF65-F5344CB8AC3E}">
        <p14:creationId xmlns:p14="http://schemas.microsoft.com/office/powerpoint/2010/main" val="8541553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>
                <a:solidFill>
                  <a:schemeClr val="tx2"/>
                </a:solidFill>
              </a:rPr>
              <a:t>Process to Apply Security Updates Automatically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5244466" y="2106930"/>
            <a:ext cx="3255644" cy="143256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3120">
                <a:solidFill>
                  <a:schemeClr val="bg1"/>
                </a:solidFill>
              </a:rPr>
              <a:t>Security patch becomes available</a:t>
            </a:r>
          </a:p>
        </p:txBody>
      </p:sp>
      <p:sp>
        <p:nvSpPr>
          <p:cNvPr id="12292" name="Down Arrow 16"/>
          <p:cNvSpPr>
            <a:spLocks noChangeArrowheads="1"/>
          </p:cNvSpPr>
          <p:nvPr/>
        </p:nvSpPr>
        <p:spPr bwMode="auto">
          <a:xfrm>
            <a:off x="6536056" y="3539491"/>
            <a:ext cx="672464" cy="41529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3120"/>
          </a:p>
        </p:txBody>
      </p:sp>
      <p:sp>
        <p:nvSpPr>
          <p:cNvPr id="12293" name="Rectangle 14"/>
          <p:cNvSpPr>
            <a:spLocks noChangeArrowheads="1"/>
          </p:cNvSpPr>
          <p:nvPr/>
        </p:nvSpPr>
        <p:spPr bwMode="auto">
          <a:xfrm>
            <a:off x="3227070" y="3954780"/>
            <a:ext cx="7292340" cy="143446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3120">
                <a:solidFill>
                  <a:schemeClr val="bg1"/>
                </a:solidFill>
              </a:rPr>
              <a:t>Linux distribution repositories: Community or commercial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4720" y="5884546"/>
            <a:ext cx="1234440" cy="10306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5884546"/>
            <a:ext cx="1234440" cy="10306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29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5440" y="5884546"/>
            <a:ext cx="1234440" cy="10306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297" name="Text Box 7"/>
          <p:cNvSpPr txBox="1">
            <a:spLocks noChangeArrowheads="1"/>
          </p:cNvSpPr>
          <p:nvPr/>
        </p:nvSpPr>
        <p:spPr bwMode="auto">
          <a:xfrm>
            <a:off x="2198371" y="6989446"/>
            <a:ext cx="3158490" cy="3638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8000" tIns="54000" rIns="108000" bIns="54000"/>
          <a:lstStyle/>
          <a:p>
            <a:pPr algn="ctr"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/>
              <a:t>Development updated</a:t>
            </a:r>
          </a:p>
        </p:txBody>
      </p:sp>
      <p:sp>
        <p:nvSpPr>
          <p:cNvPr id="12298" name="Text Box 8"/>
          <p:cNvSpPr txBox="1">
            <a:spLocks noChangeArrowheads="1"/>
          </p:cNvSpPr>
          <p:nvPr/>
        </p:nvSpPr>
        <p:spPr bwMode="auto">
          <a:xfrm>
            <a:off x="8044816" y="6989446"/>
            <a:ext cx="3158490" cy="3638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8000" tIns="54000" rIns="108000" bIns="54000"/>
          <a:lstStyle/>
          <a:p>
            <a:pPr algn="ctr"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>
                <a:solidFill>
                  <a:srgbClr val="000000"/>
                </a:solidFill>
              </a:rPr>
              <a:t>Staging updated</a:t>
            </a:r>
          </a:p>
        </p:txBody>
      </p:sp>
      <p:sp>
        <p:nvSpPr>
          <p:cNvPr id="12299" name="Text Box 9"/>
          <p:cNvSpPr txBox="1">
            <a:spLocks noChangeArrowheads="1"/>
          </p:cNvSpPr>
          <p:nvPr/>
        </p:nvSpPr>
        <p:spPr bwMode="auto">
          <a:xfrm>
            <a:off x="5168266" y="6989446"/>
            <a:ext cx="3158490" cy="3638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8000" tIns="54000" rIns="108000" bIns="54000"/>
          <a:lstStyle/>
          <a:p>
            <a:pPr algn="ctr"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>
                <a:solidFill>
                  <a:srgbClr val="000000"/>
                </a:solidFill>
              </a:rPr>
              <a:t>Production updated</a:t>
            </a:r>
          </a:p>
        </p:txBody>
      </p:sp>
      <p:sp>
        <p:nvSpPr>
          <p:cNvPr id="12300" name="Down Arrow 26"/>
          <p:cNvSpPr>
            <a:spLocks noChangeArrowheads="1"/>
          </p:cNvSpPr>
          <p:nvPr/>
        </p:nvSpPr>
        <p:spPr bwMode="auto">
          <a:xfrm>
            <a:off x="3598546" y="5389246"/>
            <a:ext cx="672464" cy="39814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3120"/>
          </a:p>
        </p:txBody>
      </p:sp>
      <p:sp>
        <p:nvSpPr>
          <p:cNvPr id="12301" name="Down Arrow 27"/>
          <p:cNvSpPr>
            <a:spLocks noChangeArrowheads="1"/>
          </p:cNvSpPr>
          <p:nvPr/>
        </p:nvSpPr>
        <p:spPr bwMode="auto">
          <a:xfrm>
            <a:off x="6471286" y="5389246"/>
            <a:ext cx="672464" cy="39814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3120"/>
          </a:p>
        </p:txBody>
      </p:sp>
      <p:sp>
        <p:nvSpPr>
          <p:cNvPr id="12302" name="Down Arrow 28"/>
          <p:cNvSpPr>
            <a:spLocks noChangeArrowheads="1"/>
          </p:cNvSpPr>
          <p:nvPr/>
        </p:nvSpPr>
        <p:spPr bwMode="auto">
          <a:xfrm>
            <a:off x="9323070" y="5389246"/>
            <a:ext cx="672466" cy="39814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3120"/>
          </a:p>
        </p:txBody>
      </p:sp>
    </p:spTree>
    <p:extLst>
      <p:ext uri="{BB962C8B-B14F-4D97-AF65-F5344CB8AC3E}">
        <p14:creationId xmlns:p14="http://schemas.microsoft.com/office/powerpoint/2010/main" val="200815325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>
                <a:solidFill>
                  <a:schemeClr val="tx2"/>
                </a:solidFill>
              </a:rPr>
              <a:t>Red Hat Network (RHN) Update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2478406" y="1343026"/>
            <a:ext cx="6553200" cy="63055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120" dirty="0">
                <a:solidFill>
                  <a:schemeClr val="bg1"/>
                </a:solidFill>
                <a:latin typeface="+mn-lt"/>
              </a:rPr>
              <a:t>Step 1: Security patch becomes available for </a:t>
            </a:r>
          </a:p>
          <a:p>
            <a:pPr eaLnBrk="0" hangingPunct="0">
              <a:defRPr/>
            </a:pPr>
            <a:r>
              <a:rPr lang="en-US" sz="3120" dirty="0">
                <a:solidFill>
                  <a:schemeClr val="bg1"/>
                </a:solidFill>
                <a:latin typeface="+mn-lt"/>
              </a:rPr>
              <a:t>Apache Web server</a:t>
            </a:r>
          </a:p>
        </p:txBody>
      </p:sp>
      <p:sp>
        <p:nvSpPr>
          <p:cNvPr id="13316" name="Down Arrow 16"/>
          <p:cNvSpPr>
            <a:spLocks noChangeArrowheads="1"/>
          </p:cNvSpPr>
          <p:nvPr/>
        </p:nvSpPr>
        <p:spPr bwMode="auto">
          <a:xfrm>
            <a:off x="6145531" y="1973580"/>
            <a:ext cx="339090" cy="350520"/>
          </a:xfrm>
          <a:prstGeom prst="downArrow">
            <a:avLst>
              <a:gd name="adj1" fmla="val 50000"/>
              <a:gd name="adj2" fmla="val 4995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3120"/>
          </a:p>
        </p:txBody>
      </p:sp>
      <p:sp>
        <p:nvSpPr>
          <p:cNvPr id="16389" name="Rectangle 14"/>
          <p:cNvSpPr>
            <a:spLocks noChangeArrowheads="1"/>
          </p:cNvSpPr>
          <p:nvPr/>
        </p:nvSpPr>
        <p:spPr bwMode="auto">
          <a:xfrm>
            <a:off x="9505950" y="1718311"/>
            <a:ext cx="3030856" cy="120777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120" dirty="0">
                <a:solidFill>
                  <a:schemeClr val="bg1"/>
                </a:solidFill>
                <a:latin typeface="+mn-lt"/>
              </a:rPr>
              <a:t>Step 4: RHN transmits update to the Web server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478406" y="2324100"/>
            <a:ext cx="6553200" cy="69342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120" dirty="0">
                <a:solidFill>
                  <a:schemeClr val="bg1"/>
                </a:solidFill>
                <a:latin typeface="+mn-lt"/>
              </a:rPr>
              <a:t>Step 2: RHN flags that www1.is418.com</a:t>
            </a:r>
          </a:p>
          <a:p>
            <a:pPr eaLnBrk="0" hangingPunct="0">
              <a:defRPr/>
            </a:pPr>
            <a:r>
              <a:rPr lang="en-US" sz="3120" dirty="0">
                <a:solidFill>
                  <a:schemeClr val="bg1"/>
                </a:solidFill>
                <a:latin typeface="+mn-lt"/>
              </a:rPr>
              <a:t>Is in need of the patch </a:t>
            </a:r>
          </a:p>
        </p:txBody>
      </p:sp>
      <p:sp>
        <p:nvSpPr>
          <p:cNvPr id="13319" name="Text Box 16"/>
          <p:cNvSpPr txBox="1">
            <a:spLocks noChangeArrowheads="1"/>
          </p:cNvSpPr>
          <p:nvPr/>
        </p:nvSpPr>
        <p:spPr bwMode="auto">
          <a:xfrm>
            <a:off x="2478406" y="3154680"/>
            <a:ext cx="4564380" cy="137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8000" tIns="54000" rIns="108000" bIns="54000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endParaRPr lang="en-US" sz="1680">
              <a:solidFill>
                <a:srgbClr val="000000"/>
              </a:solidFill>
            </a:endParaRPr>
          </a:p>
        </p:txBody>
      </p:sp>
      <p:sp>
        <p:nvSpPr>
          <p:cNvPr id="13320" name="Line 13"/>
          <p:cNvSpPr>
            <a:spLocks noChangeShapeType="1"/>
          </p:cNvSpPr>
          <p:nvPr/>
        </p:nvSpPr>
        <p:spPr bwMode="auto">
          <a:xfrm>
            <a:off x="3749040" y="4663440"/>
            <a:ext cx="7955280" cy="190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3120"/>
          </a:p>
        </p:txBody>
      </p:sp>
      <p:sp>
        <p:nvSpPr>
          <p:cNvPr id="13321" name="Line 14"/>
          <p:cNvSpPr>
            <a:spLocks noChangeShapeType="1"/>
          </p:cNvSpPr>
          <p:nvPr/>
        </p:nvSpPr>
        <p:spPr bwMode="auto">
          <a:xfrm>
            <a:off x="7040880" y="4663441"/>
            <a:ext cx="1906" cy="133731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120"/>
          </a:p>
        </p:txBody>
      </p:sp>
      <p:sp>
        <p:nvSpPr>
          <p:cNvPr id="13322" name="Line 17"/>
          <p:cNvSpPr>
            <a:spLocks noChangeShapeType="1"/>
          </p:cNvSpPr>
          <p:nvPr/>
        </p:nvSpPr>
        <p:spPr bwMode="auto">
          <a:xfrm>
            <a:off x="3752850" y="4665346"/>
            <a:ext cx="0" cy="133540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120"/>
          </a:p>
        </p:txBody>
      </p:sp>
      <p:sp>
        <p:nvSpPr>
          <p:cNvPr id="13323" name="Line 18"/>
          <p:cNvSpPr>
            <a:spLocks noChangeShapeType="1"/>
          </p:cNvSpPr>
          <p:nvPr/>
        </p:nvSpPr>
        <p:spPr bwMode="auto">
          <a:xfrm>
            <a:off x="7040880" y="3017520"/>
            <a:ext cx="1906" cy="16459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3120"/>
          </a:p>
        </p:txBody>
      </p:sp>
      <p:sp>
        <p:nvSpPr>
          <p:cNvPr id="13324" name="Line 22"/>
          <p:cNvSpPr>
            <a:spLocks noChangeShapeType="1"/>
          </p:cNvSpPr>
          <p:nvPr/>
        </p:nvSpPr>
        <p:spPr bwMode="auto">
          <a:xfrm>
            <a:off x="11704320" y="3017520"/>
            <a:ext cx="1906" cy="2743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120"/>
          </a:p>
        </p:txBody>
      </p:sp>
      <p:pic>
        <p:nvPicPr>
          <p:cNvPr id="1332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5190" y="6094096"/>
            <a:ext cx="824866" cy="7715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32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5596" y="6017896"/>
            <a:ext cx="1198244" cy="956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32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348086" y="5760720"/>
            <a:ext cx="1188720" cy="9505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328" name="Text Box 9"/>
          <p:cNvSpPr txBox="1">
            <a:spLocks noChangeArrowheads="1"/>
          </p:cNvSpPr>
          <p:nvPr/>
        </p:nvSpPr>
        <p:spPr bwMode="auto">
          <a:xfrm>
            <a:off x="6193156" y="6974206"/>
            <a:ext cx="1845944" cy="4781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08000" tIns="54000" rIns="108000" bIns="54000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>
                <a:solidFill>
                  <a:srgbClr val="000000"/>
                </a:solidFill>
              </a:rPr>
              <a:t>rhn.redhat.com</a:t>
            </a:r>
          </a:p>
        </p:txBody>
      </p:sp>
      <p:sp>
        <p:nvSpPr>
          <p:cNvPr id="13329" name="Text Box 7"/>
          <p:cNvSpPr txBox="1">
            <a:spLocks noChangeArrowheads="1"/>
          </p:cNvSpPr>
          <p:nvPr/>
        </p:nvSpPr>
        <p:spPr bwMode="auto">
          <a:xfrm>
            <a:off x="10332720" y="6858000"/>
            <a:ext cx="2287906" cy="7315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08000" tIns="54000" rIns="108000" bIns="54000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>
                <a:solidFill>
                  <a:srgbClr val="000000"/>
                </a:solidFill>
              </a:rPr>
              <a:t>www1.is418.com</a:t>
            </a:r>
          </a:p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>
                <a:solidFill>
                  <a:srgbClr val="000000"/>
                </a:solidFill>
              </a:rPr>
              <a:t>installs update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478406" y="3154680"/>
            <a:ext cx="4379594" cy="1371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  <a:defRPr/>
            </a:pPr>
            <a:r>
              <a:rPr lang="en-US" sz="3120" dirty="0">
                <a:solidFill>
                  <a:schemeClr val="bg1"/>
                </a:solidFill>
                <a:latin typeface="+mn-lt"/>
              </a:rPr>
              <a:t>Step 3: RHN sends an e-mail notification, places an alert in the control panel, and sends alert to impacted Linux systems</a:t>
            </a:r>
          </a:p>
        </p:txBody>
      </p:sp>
    </p:spTree>
    <p:extLst>
      <p:ext uri="{BB962C8B-B14F-4D97-AF65-F5344CB8AC3E}">
        <p14:creationId xmlns:p14="http://schemas.microsoft.com/office/powerpoint/2010/main" val="11787269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/>
              <a:t>Software Management Plans</a:t>
            </a:r>
            <a:endParaRPr lang="en-US" sz="4800">
              <a:solidFill>
                <a:schemeClr val="tx2"/>
              </a:solidFill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476500" y="1621354"/>
            <a:ext cx="9959340" cy="5244266"/>
          </a:xfrm>
        </p:spPr>
        <p:txBody>
          <a:bodyPr/>
          <a:lstStyle/>
          <a:p>
            <a:pPr marL="285293" indent="-285293">
              <a:spcBef>
                <a:spcPts val="540"/>
              </a:spcBef>
              <a:buNone/>
              <a:tabLst>
                <a:tab pos="274320" algn="l"/>
                <a:tab pos="409576" algn="l"/>
                <a:tab pos="958216" algn="l"/>
                <a:tab pos="1506856" algn="l"/>
                <a:tab pos="2055496" algn="l"/>
                <a:tab pos="2604136" algn="l"/>
                <a:tab pos="3152776" algn="l"/>
                <a:tab pos="3701416" algn="l"/>
                <a:tab pos="4250056" algn="l"/>
                <a:tab pos="4798696" algn="l"/>
                <a:tab pos="5347336" algn="l"/>
                <a:tab pos="5895976" algn="l"/>
                <a:tab pos="6444616" algn="l"/>
                <a:tab pos="6993256" algn="l"/>
                <a:tab pos="7541896" algn="l"/>
                <a:tab pos="8090536" algn="l"/>
                <a:tab pos="8639176" algn="l"/>
                <a:tab pos="9187816" algn="l"/>
                <a:tab pos="9736456" algn="l"/>
                <a:tab pos="10285096" algn="l"/>
                <a:tab pos="10833736" algn="l"/>
              </a:tabLst>
              <a:defRPr/>
            </a:pPr>
            <a:r>
              <a:rPr lang="en-US" sz="3840" dirty="0">
                <a:solidFill>
                  <a:srgbClr val="000000"/>
                </a:solidFill>
              </a:rPr>
              <a:t>Vendor Supported </a:t>
            </a:r>
          </a:p>
          <a:p>
            <a:pPr marL="278130" indent="-274320">
              <a:spcBef>
                <a:spcPts val="480"/>
              </a:spcBef>
              <a:buClr>
                <a:srgbClr val="FF6600"/>
              </a:buClr>
              <a:tabLst>
                <a:tab pos="274320" algn="l"/>
                <a:tab pos="409576" algn="l"/>
                <a:tab pos="958216" algn="l"/>
                <a:tab pos="1506856" algn="l"/>
                <a:tab pos="2055496" algn="l"/>
                <a:tab pos="2604136" algn="l"/>
                <a:tab pos="3152776" algn="l"/>
                <a:tab pos="3701416" algn="l"/>
                <a:tab pos="4250056" algn="l"/>
                <a:tab pos="4798696" algn="l"/>
                <a:tab pos="5347336" algn="l"/>
                <a:tab pos="5895976" algn="l"/>
                <a:tab pos="6444616" algn="l"/>
                <a:tab pos="6993256" algn="l"/>
                <a:tab pos="7541896" algn="l"/>
                <a:tab pos="8090536" algn="l"/>
                <a:tab pos="8639176" algn="l"/>
                <a:tab pos="9187816" algn="l"/>
                <a:tab pos="9736456" algn="l"/>
                <a:tab pos="10285096" algn="l"/>
                <a:tab pos="10833736" algn="l"/>
              </a:tabLst>
              <a:defRPr/>
            </a:pPr>
            <a:r>
              <a:rPr lang="en-US" sz="3840" dirty="0">
                <a:solidFill>
                  <a:srgbClr val="000000"/>
                </a:solidFill>
              </a:rPr>
              <a:t>Used for mission-critical Linux servers</a:t>
            </a:r>
          </a:p>
          <a:p>
            <a:pPr marL="278130" indent="-274320">
              <a:spcBef>
                <a:spcPts val="480"/>
              </a:spcBef>
              <a:buClr>
                <a:srgbClr val="FF6600"/>
              </a:buClr>
              <a:tabLst>
                <a:tab pos="274320" algn="l"/>
                <a:tab pos="409576" algn="l"/>
                <a:tab pos="958216" algn="l"/>
                <a:tab pos="1506856" algn="l"/>
                <a:tab pos="2055496" algn="l"/>
                <a:tab pos="2604136" algn="l"/>
                <a:tab pos="3152776" algn="l"/>
                <a:tab pos="3701416" algn="l"/>
                <a:tab pos="4250056" algn="l"/>
                <a:tab pos="4798696" algn="l"/>
                <a:tab pos="5347336" algn="l"/>
                <a:tab pos="5895976" algn="l"/>
                <a:tab pos="6444616" algn="l"/>
                <a:tab pos="6993256" algn="l"/>
                <a:tab pos="7541896" algn="l"/>
                <a:tab pos="8090536" algn="l"/>
                <a:tab pos="8639176" algn="l"/>
                <a:tab pos="9187816" algn="l"/>
                <a:tab pos="9736456" algn="l"/>
                <a:tab pos="10285096" algn="l"/>
                <a:tab pos="10833736" algn="l"/>
              </a:tabLst>
              <a:defRPr/>
            </a:pPr>
            <a:r>
              <a:rPr lang="en-US" sz="3840" dirty="0">
                <a:solidFill>
                  <a:srgbClr val="000000"/>
                </a:solidFill>
              </a:rPr>
              <a:t>Popular with businesses without in-house Linux system administration expertise</a:t>
            </a:r>
          </a:p>
          <a:p>
            <a:pPr>
              <a:buFont typeface="Wingdings" charset="2"/>
              <a:buNone/>
              <a:defRPr/>
            </a:pPr>
            <a:endParaRPr lang="en-US" sz="3840" dirty="0"/>
          </a:p>
          <a:p>
            <a:pPr>
              <a:buFont typeface="Wingdings" charset="2"/>
              <a:buNone/>
              <a:defRPr/>
            </a:pPr>
            <a:endParaRPr lang="en-US" sz="3840" dirty="0"/>
          </a:p>
        </p:txBody>
      </p:sp>
    </p:spTree>
    <p:extLst>
      <p:ext uri="{BB962C8B-B14F-4D97-AF65-F5344CB8AC3E}">
        <p14:creationId xmlns:p14="http://schemas.microsoft.com/office/powerpoint/2010/main" val="161076107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476500" y="365759"/>
            <a:ext cx="9959340" cy="1466850"/>
          </a:xfrm>
        </p:spPr>
        <p:txBody>
          <a:bodyPr/>
          <a:lstStyle/>
          <a:p>
            <a:r>
              <a:rPr lang="en-US" sz="4800" dirty="0"/>
              <a:t>Software Management Plans </a:t>
            </a:r>
            <a:r>
              <a:rPr lang="en-US" sz="3840" dirty="0"/>
              <a:t>(Continued)</a:t>
            </a:r>
            <a:endParaRPr lang="en-US" sz="3840" dirty="0">
              <a:solidFill>
                <a:schemeClr val="tx2"/>
              </a:solidFill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476500" y="2243692"/>
            <a:ext cx="9959340" cy="5166758"/>
          </a:xfrm>
        </p:spPr>
        <p:txBody>
          <a:bodyPr/>
          <a:lstStyle/>
          <a:p>
            <a:pPr marL="285293" indent="-285293">
              <a:spcBef>
                <a:spcPts val="540"/>
              </a:spcBef>
              <a:buNone/>
              <a:tabLst>
                <a:tab pos="274320" algn="l"/>
                <a:tab pos="409576" algn="l"/>
                <a:tab pos="958216" algn="l"/>
                <a:tab pos="1506856" algn="l"/>
                <a:tab pos="2055496" algn="l"/>
                <a:tab pos="2604136" algn="l"/>
                <a:tab pos="3152776" algn="l"/>
                <a:tab pos="3701416" algn="l"/>
                <a:tab pos="4250056" algn="l"/>
                <a:tab pos="4798696" algn="l"/>
                <a:tab pos="5347336" algn="l"/>
                <a:tab pos="5895976" algn="l"/>
                <a:tab pos="6444616" algn="l"/>
                <a:tab pos="6993256" algn="l"/>
                <a:tab pos="7541896" algn="l"/>
                <a:tab pos="8090536" algn="l"/>
                <a:tab pos="8639176" algn="l"/>
                <a:tab pos="9187816" algn="l"/>
                <a:tab pos="9736456" algn="l"/>
                <a:tab pos="10285096" algn="l"/>
                <a:tab pos="10833736" algn="l"/>
              </a:tabLst>
              <a:defRPr/>
            </a:pPr>
            <a:r>
              <a:rPr lang="en-US" sz="3840" dirty="0">
                <a:solidFill>
                  <a:srgbClr val="000000"/>
                </a:solidFill>
              </a:rPr>
              <a:t>Community Supported</a:t>
            </a:r>
            <a:endParaRPr lang="en-US" sz="3120" dirty="0">
              <a:solidFill>
                <a:srgbClr val="000000"/>
              </a:solidFill>
            </a:endParaRPr>
          </a:p>
          <a:p>
            <a:pPr marL="278130" indent="-274320">
              <a:spcBef>
                <a:spcPts val="480"/>
              </a:spcBef>
              <a:buClr>
                <a:srgbClr val="FF6600"/>
              </a:buClr>
              <a:tabLst>
                <a:tab pos="274320" algn="l"/>
                <a:tab pos="409576" algn="l"/>
                <a:tab pos="958216" algn="l"/>
                <a:tab pos="1506856" algn="l"/>
                <a:tab pos="2055496" algn="l"/>
                <a:tab pos="2604136" algn="l"/>
                <a:tab pos="3152776" algn="l"/>
                <a:tab pos="3701416" algn="l"/>
                <a:tab pos="4250056" algn="l"/>
                <a:tab pos="4798696" algn="l"/>
                <a:tab pos="5347336" algn="l"/>
                <a:tab pos="5895976" algn="l"/>
                <a:tab pos="6444616" algn="l"/>
                <a:tab pos="6993256" algn="l"/>
                <a:tab pos="7541896" algn="l"/>
                <a:tab pos="8090536" algn="l"/>
                <a:tab pos="8639176" algn="l"/>
                <a:tab pos="9187816" algn="l"/>
                <a:tab pos="9736456" algn="l"/>
                <a:tab pos="10285096" algn="l"/>
                <a:tab pos="10833736" algn="l"/>
              </a:tabLst>
              <a:defRPr/>
            </a:pPr>
            <a:r>
              <a:rPr lang="en-US" sz="3840" dirty="0">
                <a:solidFill>
                  <a:srgbClr val="000000"/>
                </a:solidFill>
              </a:rPr>
              <a:t>Used for less critical servers </a:t>
            </a:r>
          </a:p>
          <a:p>
            <a:pPr marL="278130" indent="-274320">
              <a:spcBef>
                <a:spcPts val="480"/>
              </a:spcBef>
              <a:buClr>
                <a:srgbClr val="FF6600"/>
              </a:buClr>
              <a:tabLst>
                <a:tab pos="274320" algn="l"/>
                <a:tab pos="409576" algn="l"/>
                <a:tab pos="958216" algn="l"/>
                <a:tab pos="1506856" algn="l"/>
                <a:tab pos="2055496" algn="l"/>
                <a:tab pos="2604136" algn="l"/>
                <a:tab pos="3152776" algn="l"/>
                <a:tab pos="3701416" algn="l"/>
                <a:tab pos="4250056" algn="l"/>
                <a:tab pos="4798696" algn="l"/>
                <a:tab pos="5347336" algn="l"/>
                <a:tab pos="5895976" algn="l"/>
                <a:tab pos="6444616" algn="l"/>
                <a:tab pos="6993256" algn="l"/>
                <a:tab pos="7541896" algn="l"/>
                <a:tab pos="8090536" algn="l"/>
                <a:tab pos="8639176" algn="l"/>
                <a:tab pos="9187816" algn="l"/>
                <a:tab pos="9736456" algn="l"/>
                <a:tab pos="10285096" algn="l"/>
                <a:tab pos="10833736" algn="l"/>
              </a:tabLst>
              <a:defRPr/>
            </a:pPr>
            <a:r>
              <a:rPr lang="en-US" sz="3840" dirty="0">
                <a:solidFill>
                  <a:srgbClr val="000000"/>
                </a:solidFill>
              </a:rPr>
              <a:t>Popular with Web hosting companies with experienced Linux system administrators </a:t>
            </a:r>
          </a:p>
          <a:p>
            <a:pPr marL="278130" indent="-274320">
              <a:spcBef>
                <a:spcPts val="480"/>
              </a:spcBef>
              <a:buClr>
                <a:srgbClr val="FF6600"/>
              </a:buClr>
              <a:tabLst>
                <a:tab pos="274320" algn="l"/>
                <a:tab pos="409576" algn="l"/>
                <a:tab pos="958216" algn="l"/>
                <a:tab pos="1506856" algn="l"/>
                <a:tab pos="2055496" algn="l"/>
                <a:tab pos="2604136" algn="l"/>
                <a:tab pos="3152776" algn="l"/>
                <a:tab pos="3701416" algn="l"/>
                <a:tab pos="4250056" algn="l"/>
                <a:tab pos="4798696" algn="l"/>
                <a:tab pos="5347336" algn="l"/>
                <a:tab pos="5895976" algn="l"/>
                <a:tab pos="6444616" algn="l"/>
                <a:tab pos="6993256" algn="l"/>
                <a:tab pos="7541896" algn="l"/>
                <a:tab pos="8090536" algn="l"/>
                <a:tab pos="8639176" algn="l"/>
                <a:tab pos="9187816" algn="l"/>
                <a:tab pos="9736456" algn="l"/>
                <a:tab pos="10285096" algn="l"/>
                <a:tab pos="10833736" algn="l"/>
              </a:tabLst>
              <a:defRPr/>
            </a:pPr>
            <a:r>
              <a:rPr lang="en-US" sz="3840" dirty="0">
                <a:solidFill>
                  <a:srgbClr val="000000"/>
                </a:solidFill>
              </a:rPr>
              <a:t>Popular choice with business entities on a budget</a:t>
            </a:r>
          </a:p>
          <a:p>
            <a:pPr lvl="1">
              <a:buFont typeface="Times" pitchFamily="18" charset="0"/>
              <a:buNone/>
              <a:defRPr/>
            </a:pPr>
            <a:endParaRPr lang="en-US" sz="2880" dirty="0"/>
          </a:p>
          <a:p>
            <a:pPr>
              <a:buFont typeface="Wingdings" charset="2"/>
              <a:buChar char="§"/>
              <a:defRPr/>
            </a:pPr>
            <a:endParaRPr lang="en-US" dirty="0"/>
          </a:p>
          <a:p>
            <a:pPr>
              <a:buFont typeface="Wingdings" charset="2"/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25166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422</Words>
  <Application>Microsoft Office PowerPoint</Application>
  <PresentationFormat>Custom</PresentationFormat>
  <Paragraphs>87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Helvetica</vt:lpstr>
      <vt:lpstr>Helvetica Neue</vt:lpstr>
      <vt:lpstr>Tahoma</vt:lpstr>
      <vt:lpstr>Times</vt:lpstr>
      <vt:lpstr>Wingdings</vt:lpstr>
      <vt:lpstr>Default</vt:lpstr>
      <vt:lpstr>Open Source Platform and Network Administration</vt:lpstr>
      <vt:lpstr>PowerPoint Presentation</vt:lpstr>
      <vt:lpstr>Learning Objective and Key Concepts</vt:lpstr>
      <vt:lpstr>Red Hat Satellite Server</vt:lpstr>
      <vt:lpstr>Process to Apply Security Updates Manually</vt:lpstr>
      <vt:lpstr>Process to Apply Security Updates Automatically</vt:lpstr>
      <vt:lpstr>Red Hat Network (RHN) Update</vt:lpstr>
      <vt:lpstr>Software Management Plans</vt:lpstr>
      <vt:lpstr>Software Management Plans (Continued)</vt:lpstr>
      <vt:lpstr>Software Management Plans </vt:lpstr>
      <vt:lpstr>Anti-Virus Software</vt:lpstr>
      <vt:lpstr>Get Into the Details with Bug Reports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Reverse Engineering</dc:title>
  <cp:lastModifiedBy>Chi Nguyen Dinh</cp:lastModifiedBy>
  <cp:revision>48</cp:revision>
  <dcterms:modified xsi:type="dcterms:W3CDTF">2023-09-22T08:56:30Z</dcterms:modified>
</cp:coreProperties>
</file>