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306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70" r:id="rId20"/>
    <p:sldId id="271" r:id="rId21"/>
    <p:sldId id="272" r:id="rId22"/>
    <p:sldId id="273" r:id="rId23"/>
    <p:sldId id="274" r:id="rId24"/>
    <p:sldId id="300" r:id="rId25"/>
    <p:sldId id="282" r:id="rId26"/>
    <p:sldId id="301" r:id="rId27"/>
    <p:sldId id="302" r:id="rId28"/>
    <p:sldId id="303" r:id="rId29"/>
    <p:sldId id="304" r:id="rId30"/>
    <p:sldId id="280" r:id="rId31"/>
    <p:sldId id="281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07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2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147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961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56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4274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371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3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362458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1. Introduction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9165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Law Enforcement Paradigm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398"/>
            <a:ext cx="8229600" cy="427276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Police need to think of and seek out digital evidence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Seize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Cell phones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Gaming consoles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Cameras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Etc.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549"/>
            <a:ext cx="8229600" cy="777922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Bind. Torture. Kill.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72887"/>
            <a:ext cx="8416471" cy="53370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Arial"/>
                <a:cs typeface="Arial"/>
              </a:rPr>
              <a:t>Dennis Rader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Respected citizen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Also a serial killer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Murdered ten people in Kansas from 1974 to 1991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He confessed in an anonymous letter to a newspaper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He offered to send police a floppy disk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Police said it couldn't be traced</a:t>
            </a:r>
          </a:p>
        </p:txBody>
      </p:sp>
      <p:pic>
        <p:nvPicPr>
          <p:cNvPr id="4" name="Picture 3" descr="File:Dennis_Rader_book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331487"/>
            <a:ext cx="2794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96" y="436734"/>
            <a:ext cx="8229600" cy="846161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Metadata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50559"/>
            <a:ext cx="8416471" cy="41817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Metadata on the RTF file he sent contained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Dates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Title: "Christ Lutheran Church"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"Last Saved By:" Dennis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Christ Lutheran Church Wichita website showed Dennis Rader as President of Congregation Council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44"/>
            <a:ext cx="8229600" cy="79157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John </a:t>
            </a:r>
            <a:r>
              <a:rPr lang="en-US" dirty="0" err="1" smtClean="0">
                <a:latin typeface="Arial"/>
                <a:cs typeface="Arial"/>
              </a:rPr>
              <a:t>Mcaffee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9046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Fugitive from Belize police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Posed for a photo in Guatemala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Published on the Internet with GPS location metadata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Link Ch 1c</a:t>
            </a:r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8b4cd78e0012f775d7dc621f5498b6751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69" y="1600200"/>
            <a:ext cx="4681419" cy="35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3-01-10 at 5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4" y="317526"/>
            <a:ext cx="8175086" cy="61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321"/>
            <a:ext cx="8229600" cy="818866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Civil Litigation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eDiscovery is a $780 million business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Hiring in San Francisco now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eDiscovery definition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"any process in which electronic data is sought, located, secured, and searched with the intent of using it as evidence in a civil or criminal </a:t>
            </a:r>
            <a:r>
              <a:rPr lang="en-US" sz="2400" dirty="0" err="1" smtClean="0">
                <a:solidFill>
                  <a:srgbClr val="000000"/>
                </a:solidFill>
              </a:rPr>
              <a:t>legel</a:t>
            </a:r>
            <a:r>
              <a:rPr lang="en-US" sz="2400" dirty="0" smtClean="0">
                <a:solidFill>
                  <a:srgbClr val="000000"/>
                </a:solidFill>
              </a:rPr>
              <a:t> case"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Both parties are entitled to examine evidence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This process is called "Discovery"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04" y="382143"/>
            <a:ext cx="8229600" cy="926699"/>
          </a:xfrm>
        </p:spPr>
        <p:txBody>
          <a:bodyPr/>
          <a:lstStyle/>
          <a:p>
            <a:r>
              <a:rPr lang="en-US" sz="3600" dirty="0" smtClean="0">
                <a:latin typeface="Arial"/>
                <a:cs typeface="Arial"/>
              </a:rPr>
              <a:t>Google's Billion Dollar eDiscovery Error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1813" cy="47837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000000"/>
                </a:solidFill>
              </a:rPr>
              <a:t>This email was marked "Confidential" on some copies but not on others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000000"/>
                </a:solidFill>
              </a:rPr>
              <a:t>Accidentally revealed as evidence 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000000"/>
                </a:solidFill>
              </a:rPr>
              <a:t>Link Ch 1d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000000"/>
                </a:solidFill>
              </a:rPr>
              <a:t>(Google didn't actually lose the $1 billion)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3-01-10 at 5.18.1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60" y="1383323"/>
            <a:ext cx="4482612" cy="52578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450382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Intelligence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Terrorists and foreign governments use digital tools and the Internet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US Military uses documents and media in the DOCEX and DOMEX processes</a:t>
            </a: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6" y="368491"/>
            <a:ext cx="8229600" cy="736979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DOMEX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8047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DOCEX (Document Exploitation)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"Procedures </a:t>
            </a:r>
            <a:r>
              <a:rPr lang="en-US" sz="2400" dirty="0">
                <a:solidFill>
                  <a:srgbClr val="000000"/>
                </a:solidFill>
              </a:rPr>
              <a:t>used by the United States Armed Forces to discover, categorize, and use documents seized in combat </a:t>
            </a:r>
            <a:r>
              <a:rPr lang="en-US" sz="2400" dirty="0" smtClean="0">
                <a:solidFill>
                  <a:srgbClr val="000000"/>
                </a:solidFill>
              </a:rPr>
              <a:t>operations"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"Documents" includes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digital media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DOMEX (Document and Media Exploitation)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Use of documents by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various agencies after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 collection</a:t>
            </a:r>
            <a:endParaRPr lang="en-US" sz="3200" dirty="0">
              <a:solidFill>
                <a:srgbClr val="000000"/>
              </a:solidFill>
            </a:endParaRP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Link Ch 1f</a:t>
            </a:r>
          </a:p>
        </p:txBody>
      </p:sp>
      <p:pic>
        <p:nvPicPr>
          <p:cNvPr id="4" name="Picture 3" descr="Screen Shot 2013-01-11 at 9.17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3175000"/>
            <a:ext cx="37211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3-01-10 at 5.2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81845"/>
          </a:xfrm>
          <a:prstGeom prst="rect">
            <a:avLst/>
          </a:prstGeom>
        </p:spPr>
      </p:pic>
      <p:pic>
        <p:nvPicPr>
          <p:cNvPr id="5" name="Picture 4" descr="Screen Shot 2013-01-10 at 5.2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4234"/>
            <a:ext cx="9144000" cy="49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Topics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5008"/>
            <a:ext cx="8229600" cy="41011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What is Forensic Science?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What is Digital Forensics?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Uses of Digital Forensics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Role in the Judicial System</a:t>
            </a: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96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2" y="341197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Real Aid to the Enemy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830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"…a </a:t>
            </a:r>
            <a:r>
              <a:rPr lang="en-US" sz="3200" dirty="0">
                <a:solidFill>
                  <a:srgbClr val="000000"/>
                </a:solidFill>
              </a:rPr>
              <a:t>real-world example from 2007. When a new fleet of helicopters arrived </a:t>
            </a:r>
            <a:r>
              <a:rPr lang="en-US" sz="3200" dirty="0" smtClean="0">
                <a:solidFill>
                  <a:srgbClr val="000000"/>
                </a:solidFill>
              </a:rPr>
              <a:t>… in </a:t>
            </a:r>
            <a:r>
              <a:rPr lang="en-US" sz="3200" dirty="0">
                <a:solidFill>
                  <a:srgbClr val="000000"/>
                </a:solidFill>
              </a:rPr>
              <a:t>Iraq, some </a:t>
            </a:r>
            <a:r>
              <a:rPr lang="en-US" sz="3200" b="1" dirty="0">
                <a:solidFill>
                  <a:srgbClr val="000000"/>
                </a:solidFill>
              </a:rPr>
              <a:t>Soldiers took pictures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... </a:t>
            </a:r>
            <a:r>
              <a:rPr lang="en-US" sz="3200" dirty="0">
                <a:solidFill>
                  <a:srgbClr val="000000"/>
                </a:solidFill>
              </a:rPr>
              <a:t>From the photos that were uploaded to the Internet, the </a:t>
            </a:r>
            <a:r>
              <a:rPr lang="en-US" sz="3200" b="1" dirty="0">
                <a:solidFill>
                  <a:srgbClr val="000000"/>
                </a:solidFill>
              </a:rPr>
              <a:t>enemy was able to determine the exact location </a:t>
            </a:r>
            <a:r>
              <a:rPr lang="en-US" sz="3200" dirty="0">
                <a:solidFill>
                  <a:srgbClr val="000000"/>
                </a:solidFill>
              </a:rPr>
              <a:t>of the helicopters inside the compound and conduct a </a:t>
            </a:r>
            <a:r>
              <a:rPr lang="en-US" sz="3200" b="1" dirty="0">
                <a:solidFill>
                  <a:srgbClr val="000000"/>
                </a:solidFill>
              </a:rPr>
              <a:t>mortar attack</a:t>
            </a:r>
            <a:r>
              <a:rPr lang="en-US" sz="3200" dirty="0">
                <a:solidFill>
                  <a:srgbClr val="000000"/>
                </a:solidFill>
              </a:rPr>
              <a:t>, destroying four of the AH-64 Apaches</a:t>
            </a:r>
            <a:r>
              <a:rPr lang="en-US" sz="3200" dirty="0" smtClean="0">
                <a:solidFill>
                  <a:srgbClr val="000000"/>
                </a:solidFill>
              </a:rPr>
              <a:t>."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Link Ch 1d</a:t>
            </a:r>
            <a:endParaRPr lang="en-US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08" y="313903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Administrative Matters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0910"/>
            <a:ext cx="6347714" cy="388077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Digital evidence is used to detect policy violations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Accessing forbidden websites at work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SEC Office of the Inspector General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Firewall logs showed officials surfed porn at work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Link Ch 1f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3-01-12 at 11.15.55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18" y="4363297"/>
            <a:ext cx="5509457" cy="2404641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791"/>
            <a:ext cx="8229600" cy="819516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Locard's</a:t>
            </a:r>
            <a:r>
              <a:rPr lang="en-US" dirty="0" smtClean="0">
                <a:latin typeface="Arial"/>
                <a:cs typeface="Arial"/>
              </a:rPr>
              <a:t> Exchange Principle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When </a:t>
            </a:r>
            <a:r>
              <a:rPr lang="en-US" sz="3200" dirty="0" err="1" smtClean="0">
                <a:solidFill>
                  <a:srgbClr val="000000"/>
                </a:solidFill>
              </a:rPr>
              <a:t>perps</a:t>
            </a:r>
            <a:r>
              <a:rPr lang="en-US" sz="3200" dirty="0" smtClean="0">
                <a:solidFill>
                  <a:srgbClr val="000000"/>
                </a:solidFill>
              </a:rPr>
              <a:t> enter or leave a crime scene, they will leave something behind or take something with them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Such as DNA, fingerprints, hair, fibers, etc.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Also true of digital forensics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Registry keys, log files, etc.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970"/>
            <a:ext cx="8229600" cy="750627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Scientific Method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Forensic science is new and procedures are still being developed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A scientist is normally regarded as objective, neutral, dealing only with facts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BUT forensic experts are hired by both prosecution and defense, and state expert opinions as well as facts</a:t>
            </a: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Organizations of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"brings together organizations actively engaged in the field of digital and multimedia evidence to foster communication and cooperation as well as to ensure quality and consistency within the forensic </a:t>
            </a:r>
            <a:r>
              <a:rPr lang="en-US" sz="3200" dirty="0" smtClean="0">
                <a:solidFill>
                  <a:srgbClr val="000000"/>
                </a:solidFill>
              </a:rPr>
              <a:t>community"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Link Ch 1h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WGD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26"/>
            <a:ext cx="9144000" cy="11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31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246"/>
            <a:ext cx="8229600" cy="417791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Premier forensic organization in the world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Develops standards of practice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6000 members, including directors of most federal crime labs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Link Ch 1i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06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615"/>
            <a:ext cx="8229600" cy="9741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Arial"/>
                <a:cs typeface="Arial"/>
              </a:rPr>
              <a:t>American </a:t>
            </a:r>
            <a:r>
              <a:rPr lang="en-US" sz="2800" dirty="0">
                <a:latin typeface="Arial"/>
                <a:cs typeface="Arial"/>
              </a:rPr>
              <a:t>Society of Crime Laboratory </a:t>
            </a:r>
            <a:r>
              <a:rPr lang="en-US" sz="2800" dirty="0" smtClean="0">
                <a:latin typeface="Arial"/>
                <a:cs typeface="Arial"/>
              </a:rPr>
              <a:t>Directors/</a:t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Laboratory </a:t>
            </a:r>
            <a:r>
              <a:rPr lang="en-US" sz="2800" dirty="0">
                <a:latin typeface="Arial"/>
                <a:cs typeface="Arial"/>
              </a:rPr>
              <a:t>Accreditation Board (ASCLD/LAB)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7997"/>
            <a:ext cx="6153445" cy="381796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ASCD/LAB accredited labs are the "gold standard" in forensics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They set standards and requirements for accreditation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Link Ch 1j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corporate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45" y="1817983"/>
            <a:ext cx="2222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06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19500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NIST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 smtClean="0">
                <a:latin typeface="Arial"/>
                <a:cs typeface="Arial"/>
              </a:rPr>
              <a:t>National Institute of Standards and Technology)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526542"/>
            <a:ext cx="6810233" cy="2932564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National Software Reference Library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Known file signatures for operating system software and other items of no investigative value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Computer Forensic Tool Testing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Link Ch 1l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06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5062"/>
            <a:ext cx="8229600" cy="171907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Also develops standards for forensics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Link Ch 1k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6" name="Picture 5" descr="ASTMlogoA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1" y="-1"/>
            <a:ext cx="3101403" cy="28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Digital Forensics?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7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88" y="504969"/>
            <a:ext cx="5892800" cy="144666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HTCIA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(not in textbook)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171"/>
            <a:ext cx="8229600" cy="34119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High-Tech Crime</a:t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Investigation Association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Organization of peace officers, investigators, prosecuting attorneys, and security professionals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But NOT criminal defense experts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Link Ch 1g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htcia_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44" y="445234"/>
            <a:ext cx="3166116" cy="31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31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73540"/>
          </a:xfrm>
        </p:spPr>
        <p:txBody>
          <a:bodyPr/>
          <a:lstStyle/>
          <a:p>
            <a:r>
              <a:rPr lang="en-US" dirty="0" smtClean="0"/>
              <a:t>Defense Lawyers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315"/>
            <a:ext cx="8229600" cy="231584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Understand their goals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Hurting the expert &amp; freeing the client is a win for them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Image from http://</a:t>
            </a:r>
            <a:r>
              <a:rPr lang="en-US" sz="1800" dirty="0" err="1" smtClean="0">
                <a:solidFill>
                  <a:srgbClr val="000000"/>
                </a:solidFill>
              </a:rPr>
              <a:t>www.zazzle.com</a:t>
            </a:r>
            <a:r>
              <a:rPr lang="en-US" sz="1800" dirty="0" smtClean="0">
                <a:solidFill>
                  <a:srgbClr val="000000"/>
                </a:solidFill>
              </a:rPr>
              <a:t>/lawyer_shark_trust_me_bumper_sticker-128101885100809676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4" name="Picture 3" descr="lawyer_shark_trust_me_bumper_sticker-p128101885100809676en8ys_4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1" b="35714"/>
          <a:stretch/>
        </p:blipFill>
        <p:spPr>
          <a:xfrm>
            <a:off x="2110200" y="1927666"/>
            <a:ext cx="5080000" cy="14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31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01135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Role of the Forensic Examiner in the Judicial System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7709"/>
            <a:ext cx="7513093" cy="36636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Expert witness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Qualified to render an opinion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Must be effective communicators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Must be teachers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Must be without bias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Follow the evidence wherever it leads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0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Digital Evidence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0686"/>
            <a:ext cx="8229600" cy="413547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Computers record evidence of everything you do, and also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Cell phones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ATM machines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Web servers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Email servers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SMS systems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etc.</a:t>
            </a:r>
          </a:p>
          <a:p>
            <a:pPr lvl="1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Slow to Change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720"/>
            <a:ext cx="8229600" cy="423844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Attorneys and judges often know little about digital evidence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Digital forensic scientists must therefore be teachers as well as technical experts</a:t>
            </a:r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57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787"/>
            <a:ext cx="8229600" cy="846162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Forensic Science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497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Forensics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Application of science to solve a legal problem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Digital Forensics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Application of computer science and investigative procedures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Analysis of digital evidence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Search authority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Chain of custody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Validation with mathematics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Use of validated tools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Repeatability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Reporting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Expert presentation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44" y="559560"/>
            <a:ext cx="8229600" cy="83251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Items to Examine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65054"/>
            <a:ext cx="7101386" cy="388077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Laptop and desktop computers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Mobile devices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Networks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Cloud systems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Video, audio, and images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Authenticity, comparison, enhancement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325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Uses of Digital Forensics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46687"/>
            <a:ext cx="6732897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Criminal investigations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Child pornography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Identity theft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Homocide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, sexual assault, robbery, burglary…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Almost every criminal investigation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Civil litigation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Intelligence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Administrative matters</a:t>
            </a:r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434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Forensics Backlog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992718" cy="4049972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"…there were massive backlogs within all police forces, to the point where it was </a:t>
            </a:r>
            <a:r>
              <a:rPr lang="en-US" sz="3200" b="1" dirty="0">
                <a:solidFill>
                  <a:srgbClr val="000000"/>
                </a:solidFill>
                <a:latin typeface="Arial"/>
                <a:cs typeface="Arial"/>
              </a:rPr>
              <a:t>six months to two years 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before some computers could be 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examined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>
                <a:solidFill>
                  <a:srgbClr val="000000"/>
                </a:solidFill>
                <a:latin typeface="Arial"/>
                <a:cs typeface="Arial"/>
              </a:rPr>
              <a:t>Link </a:t>
            </a:r>
            <a:r>
              <a:rPr lang="en-US" sz="2300" dirty="0" err="1" smtClean="0">
                <a:solidFill>
                  <a:srgbClr val="000000"/>
                </a:solidFill>
                <a:latin typeface="Arial"/>
                <a:cs typeface="Arial"/>
              </a:rPr>
              <a:t>Ch</a:t>
            </a:r>
            <a:r>
              <a:rPr lang="en-US" sz="2300" dirty="0" smtClean="0">
                <a:solidFill>
                  <a:srgbClr val="000000"/>
                </a:solidFill>
                <a:latin typeface="Arial"/>
                <a:cs typeface="Arial"/>
              </a:rPr>
              <a:t> 1a</a:t>
            </a:r>
          </a:p>
        </p:txBody>
      </p:sp>
      <p:pic>
        <p:nvPicPr>
          <p:cNvPr id="4" name="Picture 3" descr="Screen Shot 2013-01-10 at 4.39.1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18" y="1801103"/>
            <a:ext cx="5236882" cy="39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9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862</Words>
  <Application>Microsoft Office PowerPoint</Application>
  <PresentationFormat>On-screen Show (4:3)</PresentationFormat>
  <Paragraphs>150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1. Introduction</vt:lpstr>
      <vt:lpstr>Topics</vt:lpstr>
      <vt:lpstr>What is Digital Forensics?</vt:lpstr>
      <vt:lpstr>Digital Evidence</vt:lpstr>
      <vt:lpstr>Slow to Change</vt:lpstr>
      <vt:lpstr>Forensic Science</vt:lpstr>
      <vt:lpstr>Items to Examine</vt:lpstr>
      <vt:lpstr>Uses of Digital Forensics</vt:lpstr>
      <vt:lpstr>Forensics Backlog</vt:lpstr>
      <vt:lpstr>Law Enforcement Paradigm</vt:lpstr>
      <vt:lpstr>Bind. Torture. Kill.</vt:lpstr>
      <vt:lpstr>Metadata</vt:lpstr>
      <vt:lpstr>John Mcaffee</vt:lpstr>
      <vt:lpstr>PowerPoint Presentation</vt:lpstr>
      <vt:lpstr>Civil Litigation</vt:lpstr>
      <vt:lpstr>Google's Billion Dollar eDiscovery Error</vt:lpstr>
      <vt:lpstr>Intelligence</vt:lpstr>
      <vt:lpstr>DOMEX</vt:lpstr>
      <vt:lpstr>PowerPoint Presentation</vt:lpstr>
      <vt:lpstr>Real Aid to the Enemy</vt:lpstr>
      <vt:lpstr>Administrative Matters</vt:lpstr>
      <vt:lpstr>Locard's Exchange Principle</vt:lpstr>
      <vt:lpstr>Scientific Method</vt:lpstr>
      <vt:lpstr>Organizations of Note</vt:lpstr>
      <vt:lpstr>PowerPoint Presentation</vt:lpstr>
      <vt:lpstr>PowerPoint Presentation</vt:lpstr>
      <vt:lpstr>American Society of Crime Laboratory Directors/ Laboratory Accreditation Board (ASCLD/LAB) </vt:lpstr>
      <vt:lpstr>NIST (National Institute of Standards and Technology)</vt:lpstr>
      <vt:lpstr>PowerPoint Presentation</vt:lpstr>
      <vt:lpstr>HTCIA (not in textbook)</vt:lpstr>
      <vt:lpstr>Defense Lawyers</vt:lpstr>
      <vt:lpstr>Role of the Forensic Examiner in the Judicial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31</cp:revision>
  <dcterms:created xsi:type="dcterms:W3CDTF">2013-01-11T00:10:04Z</dcterms:created>
  <dcterms:modified xsi:type="dcterms:W3CDTF">2018-05-02T16:39:42Z</dcterms:modified>
</cp:coreProperties>
</file>