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7" r:id="rId4"/>
    <p:sldId id="314" r:id="rId5"/>
    <p:sldId id="320" r:id="rId6"/>
    <p:sldId id="327" r:id="rId7"/>
    <p:sldId id="321" r:id="rId8"/>
    <p:sldId id="322" r:id="rId9"/>
    <p:sldId id="323" r:id="rId10"/>
    <p:sldId id="313" r:id="rId11"/>
    <p:sldId id="328" r:id="rId12"/>
    <p:sldId id="354" r:id="rId13"/>
    <p:sldId id="356" r:id="rId14"/>
    <p:sldId id="355" r:id="rId15"/>
    <p:sldId id="357" r:id="rId16"/>
    <p:sldId id="361" r:id="rId17"/>
    <p:sldId id="352" r:id="rId18"/>
    <p:sldId id="353" r:id="rId19"/>
    <p:sldId id="329" r:id="rId20"/>
    <p:sldId id="330" r:id="rId21"/>
    <p:sldId id="358" r:id="rId22"/>
    <p:sldId id="359" r:id="rId23"/>
    <p:sldId id="312" r:id="rId24"/>
    <p:sldId id="331" r:id="rId25"/>
    <p:sldId id="332" r:id="rId26"/>
    <p:sldId id="362" r:id="rId27"/>
    <p:sldId id="333" r:id="rId28"/>
    <p:sldId id="363" r:id="rId29"/>
    <p:sldId id="364" r:id="rId30"/>
    <p:sldId id="365" r:id="rId31"/>
    <p:sldId id="366" r:id="rId32"/>
    <p:sldId id="318" r:id="rId33"/>
    <p:sldId id="343" r:id="rId34"/>
    <p:sldId id="344" r:id="rId35"/>
    <p:sldId id="345" r:id="rId36"/>
    <p:sldId id="371" r:id="rId37"/>
    <p:sldId id="367" r:id="rId38"/>
    <p:sldId id="368" r:id="rId39"/>
    <p:sldId id="379" r:id="rId40"/>
    <p:sldId id="385" r:id="rId41"/>
    <p:sldId id="380" r:id="rId42"/>
    <p:sldId id="382" r:id="rId43"/>
    <p:sldId id="383" r:id="rId44"/>
    <p:sldId id="384" r:id="rId45"/>
    <p:sldId id="386" r:id="rId46"/>
    <p:sldId id="387" r:id="rId47"/>
    <p:sldId id="388" r:id="rId48"/>
    <p:sldId id="389" r:id="rId49"/>
    <p:sldId id="390" r:id="rId50"/>
    <p:sldId id="391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553" autoAdjust="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9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52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19257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985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07732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4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44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3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0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8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2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5/6/2018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1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4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5/6/2018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6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986D-6BE9-4264-908F-02DB36FD8D6C}" type="datetime1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3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41" y="740415"/>
            <a:ext cx="7772400" cy="5362458"/>
          </a:xfrm>
        </p:spPr>
        <p:txBody>
          <a:bodyPr/>
          <a:lstStyle/>
          <a:p>
            <a:r>
              <a:rPr lang="en-US" sz="4800" dirty="0" smtClean="0">
                <a:latin typeface="Arial"/>
                <a:cs typeface="Arial"/>
              </a:rPr>
              <a:t>2. Key Technical Concepts</a:t>
            </a:r>
            <a:endParaRPr lang="en-US" sz="4800" dirty="0">
              <a:latin typeface="Arial"/>
              <a:cs typeface="Arial"/>
            </a:endParaRPr>
          </a:p>
        </p:txBody>
      </p:sp>
      <p:pic>
        <p:nvPicPr>
          <p:cNvPr id="6" name="Picture 5" descr="ref=sr_1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7992" y="480511"/>
            <a:ext cx="29083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9336" y="2745728"/>
            <a:ext cx="5826719" cy="1646302"/>
          </a:xfrm>
        </p:spPr>
        <p:txBody>
          <a:bodyPr/>
          <a:lstStyle/>
          <a:p>
            <a:pPr lvl="0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File Headers &amp; File Carving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55692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88" y="491322"/>
            <a:ext cx="8229600" cy="87345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GIF Image (13x16 pixels)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1-18 at 9.53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4559" y="1600200"/>
            <a:ext cx="53594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7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848" y="409438"/>
            <a:ext cx="8229600" cy="77792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GIF File Header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1030"/>
            <a:ext cx="6347714" cy="200197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GIF89a – Version of GIF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0D 00 0A 00 – 13 pixels x 16 pixels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5" name="Picture 4" descr="Screen Shot 2013-01-18 at 9.52.02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36312"/>
            <a:ext cx="9144000" cy="265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48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792" y="491323"/>
            <a:ext cx="8229600" cy="69603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GIF Specification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56159"/>
            <a:ext cx="8229600" cy="77000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Ch 2d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Screen Shot 2013-01-18 at 9.50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1099" y="1878578"/>
            <a:ext cx="6522706" cy="2610928"/>
          </a:xfrm>
          <a:prstGeom prst="rect">
            <a:avLst/>
          </a:prstGeom>
          <a:ln>
            <a:solidFill>
              <a:srgbClr val="6076B4"/>
            </a:solidFill>
          </a:ln>
        </p:spPr>
      </p:pic>
    </p:spTree>
    <p:extLst>
      <p:ext uri="{BB962C8B-B14F-4D97-AF65-F5344CB8AC3E}">
        <p14:creationId xmlns:p14="http://schemas.microsoft.com/office/powerpoint/2010/main" val="2931765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40" y="627799"/>
            <a:ext cx="8229600" cy="83251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GIF Specification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56159"/>
            <a:ext cx="8229600" cy="77000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Ch 2d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1-18 at 9.50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42" y="1881378"/>
            <a:ext cx="7027428" cy="3111454"/>
          </a:xfrm>
          <a:prstGeom prst="rect">
            <a:avLst/>
          </a:prstGeom>
          <a:ln>
            <a:solidFill>
              <a:srgbClr val="6076B4"/>
            </a:solidFill>
          </a:ln>
        </p:spPr>
      </p:pic>
    </p:spTree>
    <p:extLst>
      <p:ext uri="{BB962C8B-B14F-4D97-AF65-F5344CB8AC3E}">
        <p14:creationId xmlns:p14="http://schemas.microsoft.com/office/powerpoint/2010/main" val="680248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88" y="559561"/>
            <a:ext cx="8229600" cy="818865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 Carving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134" y="2215182"/>
            <a:ext cx="6951261" cy="324392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Rebuilding files by assembling blobs of data found on a disk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Relies on file headers and footers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 automatically by all-purpose forensic suites like FTK and </a:t>
            </a:r>
            <a:r>
              <a:rPr lang="en-US" sz="2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EnCase</a:t>
            </a:r>
            <a:endParaRPr lang="en-US" sz="2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other tools exist to carve files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255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4976"/>
            <a:ext cx="8229600" cy="1086250"/>
          </a:xfrm>
        </p:spPr>
        <p:txBody>
          <a:bodyPr/>
          <a:lstStyle/>
          <a:p>
            <a:r>
              <a:rPr lang="en-US" sz="3600" dirty="0" smtClean="0"/>
              <a:t>Lab-Project 3: </a:t>
            </a:r>
            <a:r>
              <a:rPr lang="en-US" sz="3600" dirty="0"/>
              <a:t>Identifying File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x1a-f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27354"/>
            <a:ext cx="9144000" cy="471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62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9338" y="2568310"/>
            <a:ext cx="5826719" cy="1646302"/>
          </a:xfrm>
        </p:spPr>
        <p:txBody>
          <a:bodyPr/>
          <a:lstStyle/>
          <a:p>
            <a:pPr lvl="0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Extensions &amp;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768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8616"/>
            <a:ext cx="8229600" cy="805218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 Extensions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191" y="2160590"/>
            <a:ext cx="6347714" cy="388077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Usually three letters long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Appear at the end of a file name, after a dot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in Windows by default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to specify the file type, icon, and default application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162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1321"/>
            <a:ext cx="8229600" cy="79157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Hide File Extensions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1-18 at 10.02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8424" y="1600199"/>
            <a:ext cx="5923128" cy="501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2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Topics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5008"/>
            <a:ext cx="8229600" cy="410115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/>
                <a:cs typeface="Arial"/>
              </a:rPr>
              <a:t>Basic Computer Operation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/>
                <a:cs typeface="Arial"/>
              </a:rPr>
              <a:t>Bits &amp; Bytes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/>
                <a:cs typeface="Arial"/>
              </a:rPr>
              <a:t>File Extensions &amp; File Signatures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/>
                <a:cs typeface="Arial"/>
              </a:rPr>
              <a:t>How Computers Store Data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/>
                <a:cs typeface="Arial"/>
              </a:rPr>
              <a:t>RAM: Random Access Memory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/>
                <a:cs typeface="Arial"/>
              </a:rPr>
              <a:t>Volatility of Data</a:t>
            </a:r>
          </a:p>
          <a:p>
            <a:endParaRPr lang="en-US" sz="32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996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974" y="600502"/>
            <a:ext cx="8229600" cy="88710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Incorrect File Extension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1-18 at 10.04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0185" y="1714187"/>
            <a:ext cx="6660108" cy="487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88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4968"/>
            <a:ext cx="8229600" cy="81886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Wrong Default Application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34780"/>
            <a:ext cx="7990764" cy="221893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Any stream of bytes can be interpreted as ASCII</a:t>
            </a:r>
          </a:p>
        </p:txBody>
      </p:sp>
      <p:pic>
        <p:nvPicPr>
          <p:cNvPr id="5" name="Picture 4" descr="Screen Shot 2013-01-18 at 10.0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6313" y="1736680"/>
            <a:ext cx="64389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61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0377"/>
            <a:ext cx="8229600" cy="90075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Open With…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Screen Shot 2013-01-18 at 10.08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992573"/>
            <a:ext cx="8322366" cy="4203511"/>
          </a:xfrm>
          <a:prstGeom prst="rect">
            <a:avLst/>
          </a:prstGeom>
          <a:ln>
            <a:solidFill>
              <a:srgbClr val="6076B4"/>
            </a:solidFill>
          </a:ln>
        </p:spPr>
      </p:pic>
    </p:spTree>
    <p:extLst>
      <p:ext uri="{BB962C8B-B14F-4D97-AF65-F5344CB8AC3E}">
        <p14:creationId xmlns:p14="http://schemas.microsoft.com/office/powerpoint/2010/main" val="2094161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2983" y="2677489"/>
            <a:ext cx="5826719" cy="1646302"/>
          </a:xfrm>
        </p:spPr>
        <p:txBody>
          <a:bodyPr/>
          <a:lstStyle/>
          <a:p>
            <a:pPr lvl="0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How Computers Store Data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74604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3553"/>
            <a:ext cx="8229600" cy="88710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Storage Methods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10687"/>
            <a:ext cx="6855726" cy="4244453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Electromagnetism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 disks and floppy disks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Microscopic Electrical Transistors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SSDs, USB flash drives, SD cards, etc.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Reflecting Light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CDs, DVDs, Blu-ray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are all </a:t>
            </a:r>
            <a:r>
              <a:rPr lang="en-US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nonvolatile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they retain data without power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478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96" y="450380"/>
            <a:ext cx="8229600" cy="81886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Magnetic Disks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5047"/>
            <a:ext cx="5056496" cy="45259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Platter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spins at 7,000 rpm to  15,000 rpm</a:t>
            </a:r>
          </a:p>
          <a:p>
            <a:r>
              <a:rPr lang="en-US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Spindle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axis</a:t>
            </a:r>
          </a:p>
          <a:p>
            <a:r>
              <a:rPr lang="en-US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Read/write head 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an electromagnet mounted to an </a:t>
            </a:r>
            <a:r>
              <a:rPr lang="en-US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arm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from textbook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4" name="Picture 3" descr="Screen Shot 2013-01-21 at 10.27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8837" y="1615141"/>
            <a:ext cx="33782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23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8587"/>
            <a:ext cx="8229600" cy="84616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Disk Controller Card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40" y="2460839"/>
            <a:ext cx="5081521" cy="3216628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Stores and retrieves data from the platters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Controlled by </a:t>
            </a:r>
            <a:r>
              <a:rPr lang="en-US" sz="2800" b="1" dirty="0" smtClean="0">
                <a:solidFill>
                  <a:schemeClr val="tx1"/>
                </a:solidFill>
              </a:rPr>
              <a:t>firmware</a:t>
            </a:r>
            <a:r>
              <a:rPr lang="en-US" sz="2800" dirty="0" smtClean="0">
                <a:solidFill>
                  <a:schemeClr val="tx1"/>
                </a:solidFill>
              </a:rPr>
              <a:t> stored in the </a:t>
            </a:r>
            <a:r>
              <a:rPr lang="en-US" sz="2800" b="1" dirty="0" smtClean="0">
                <a:solidFill>
                  <a:schemeClr val="tx1"/>
                </a:solidFill>
              </a:rPr>
              <a:t>Host Protected Area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Image from http://</a:t>
            </a:r>
            <a:r>
              <a:rPr lang="en-US" sz="2000" dirty="0" err="1">
                <a:solidFill>
                  <a:schemeClr val="tx1"/>
                </a:solidFill>
              </a:rPr>
              <a:t>static.ddmcdn.com</a:t>
            </a:r>
            <a:r>
              <a:rPr lang="en-US" sz="2000" dirty="0">
                <a:solidFill>
                  <a:schemeClr val="tx1"/>
                </a:solidFill>
              </a:rPr>
              <a:t>/gif/ide-controller2.jpg</a:t>
            </a:r>
          </a:p>
        </p:txBody>
      </p:sp>
      <p:pic>
        <p:nvPicPr>
          <p:cNvPr id="4" name="Picture 3" descr="ide-controller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7701" y="2058921"/>
            <a:ext cx="4070679" cy="26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63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7797"/>
            <a:ext cx="8229600" cy="85980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Flash Memory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87886"/>
            <a:ext cx="6347714" cy="370794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Made of transistors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Solid State Devices (</a:t>
            </a:r>
            <a:r>
              <a:rPr lang="en-US" sz="3200" b="1" dirty="0" smtClean="0">
                <a:solidFill>
                  <a:schemeClr val="tx1"/>
                </a:solidFill>
              </a:rPr>
              <a:t>SSDs</a:t>
            </a:r>
            <a:r>
              <a:rPr lang="en-US" sz="3200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Faster than hard disks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Use less power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More expensive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788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080"/>
            <a:ext cx="8229600" cy="84616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Optical Storage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3976"/>
            <a:ext cx="4876982" cy="4855190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Microscopic </a:t>
            </a:r>
            <a:r>
              <a:rPr lang="en-US" sz="3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pits </a:t>
            </a: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 bits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 between pits are called </a:t>
            </a:r>
            <a:r>
              <a:rPr lang="en-US" sz="3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lands</a:t>
            </a:r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one long spiral track for the whole disk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is read with laser light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 2e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from http://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www.backgroundsy.com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/file/large/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blu-ray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-disc-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isolated.jpg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blu-ray-disc-isolated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746" t="4617" r="15309" b="6821"/>
          <a:stretch/>
        </p:blipFill>
        <p:spPr>
          <a:xfrm>
            <a:off x="5334182" y="1995992"/>
            <a:ext cx="3809818" cy="367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57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848" y="436731"/>
            <a:ext cx="8229600" cy="87345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Volatile v. Nonvolatile Memory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087739" cy="3880773"/>
          </a:xfrm>
        </p:spPr>
        <p:txBody>
          <a:bodyPr>
            <a:normAutofit fontScale="92500"/>
          </a:bodyPr>
          <a:lstStyle/>
          <a:p>
            <a:r>
              <a:rPr lang="en-US" sz="3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</a:t>
            </a:r>
            <a:r>
              <a:rPr lang="en-US" sz="3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short-term storage</a:t>
            </a:r>
          </a:p>
          <a:p>
            <a:r>
              <a:rPr lang="en-US" sz="3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</a:t>
            </a:r>
            <a:r>
              <a:rPr lang="en-US" sz="3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 </a:t>
            </a:r>
            <a:r>
              <a:rPr lang="en-US" sz="3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 disks, SSDs, and optical disks) are </a:t>
            </a:r>
            <a:r>
              <a:rPr lang="en-US" sz="3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nonvolatile - </a:t>
            </a:r>
            <a:r>
              <a:rPr lang="en-US" sz="3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3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retained without power</a:t>
            </a:r>
            <a:endParaRPr lang="en-US" sz="35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 </a:t>
            </a:r>
            <a:r>
              <a:rPr lang="en-US" sz="3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main system memory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 is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volatile - 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lost when power goes off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21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64358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Topics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5008"/>
            <a:ext cx="8229600" cy="410115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/>
                <a:cs typeface="Arial"/>
              </a:rPr>
              <a:t>The Difference Between Computer Environments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/>
                <a:cs typeface="Arial"/>
              </a:rPr>
              <a:t>Active, Latent, and Archival Data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/>
                <a:cs typeface="Arial"/>
              </a:rPr>
              <a:t>Allocated and Unallocated Space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/>
                <a:cs typeface="Arial"/>
              </a:rPr>
              <a:t>Computer File Systems</a:t>
            </a:r>
          </a:p>
          <a:p>
            <a:endParaRPr lang="en-US" sz="32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86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18" y="395786"/>
            <a:ext cx="8229600" cy="79157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Volatility of RAM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67484"/>
            <a:ext cx="8229600" cy="79237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Princeton (Link Ch 2f)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Screen Shot 2013-01-21 at 10.49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25" y="1683310"/>
            <a:ext cx="8191500" cy="3162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4974" y="4891641"/>
            <a:ext cx="2022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5 sec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561350" y="4870091"/>
            <a:ext cx="2022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30 sec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592518" y="4865936"/>
            <a:ext cx="2022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60 sec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641082" y="4861781"/>
            <a:ext cx="2022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5 min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0216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73207"/>
            <a:ext cx="8229600" cy="88710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RAM Forensics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7005852" cy="3880773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 contains important evidence that is not normally written to the  hard disk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Instant messages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connections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 processes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there are no time-stamps on RAM contents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can be misleading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216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2039" y="2909502"/>
            <a:ext cx="5826719" cy="1646302"/>
          </a:xfrm>
        </p:spPr>
        <p:txBody>
          <a:bodyPr/>
          <a:lstStyle/>
          <a:p>
            <a:pPr lvl="0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Computing Environments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99725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73207"/>
            <a:ext cx="8229600" cy="928048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Four Categories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543" y="2160590"/>
            <a:ext cx="6347714" cy="388077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Stand-alone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Networked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Mainframe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478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68742"/>
            <a:ext cx="8229600" cy="77792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Stand-Alone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978556" cy="388077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computer not connected to any other computer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 as a laptop not connected to Wi-Fi or cellular data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networks are everywhere now, even in BART or on airplanes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023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27797"/>
            <a:ext cx="8229600" cy="85980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Networked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992204" cy="388077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computer connected to at least one other computer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Evidence might be on servers and network devices as well as the local computer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Almost every computer is networked now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788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056" y="696037"/>
            <a:ext cx="8229600" cy="928048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Mainframe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0705"/>
            <a:ext cx="5257278" cy="4063621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powerful computer used at a business, or shared by many users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Located in a data center or colocation center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from http://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danialsharifudin.blogspot.com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/2012/08/classification-of-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computer.html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4" name="Picture 3" descr="ibm-mainfram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856" y="1878501"/>
            <a:ext cx="29718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534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2983" y="2691137"/>
            <a:ext cx="5826719" cy="1646302"/>
          </a:xfrm>
        </p:spPr>
        <p:txBody>
          <a:bodyPr/>
          <a:lstStyle/>
          <a:p>
            <a:pPr lvl="0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Cloud Computing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641155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73207"/>
            <a:ext cx="8229600" cy="90075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Examples of Cloud Computing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Gmail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Web Services</a:t>
            </a:r>
          </a:p>
          <a:p>
            <a:r>
              <a:rPr lang="en-US" sz="3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CloudFlare</a:t>
            </a:r>
            <a:endParaRPr lang="en-US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3693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91319"/>
            <a:ext cx="8229600" cy="98263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Cloud Services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Infrastructure as a Service (</a:t>
            </a:r>
            <a:r>
              <a:rPr lang="en-US" sz="32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IaaS</a:t>
            </a:r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as 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Service </a:t>
            </a:r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PaaS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 Service </a:t>
            </a:r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SaaS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65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971" y="2538482"/>
            <a:ext cx="5826719" cy="1389523"/>
          </a:xfrm>
        </p:spPr>
        <p:txBody>
          <a:bodyPr/>
          <a:lstStyle/>
          <a:p>
            <a:pPr lvl="0"/>
            <a:r>
              <a:rPr lang="en-US" sz="4400" dirty="0">
                <a:latin typeface="Arial"/>
                <a:cs typeface="Arial"/>
              </a:rPr>
              <a:t>Bits &amp; Bytes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98899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36395"/>
            <a:ext cx="8229600" cy="579536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From Wikipedia (Link Ch 2m)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4" name="Picture 3" descr="Cloud_computing_lay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615" y="378848"/>
            <a:ext cx="5585053" cy="516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447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14150"/>
            <a:ext cx="8229600" cy="777922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IaaS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246" y="2078702"/>
            <a:ext cx="6923965" cy="4158323"/>
          </a:xfrm>
        </p:spPr>
        <p:txBody>
          <a:bodyPr>
            <a:normAutofit fontScale="85000" lnSpcReduction="20000"/>
          </a:bodyPr>
          <a:lstStyle/>
          <a:p>
            <a:r>
              <a:rPr lang="en-US" sz="3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most </a:t>
            </a:r>
            <a:r>
              <a:rPr lang="en-US" sz="3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3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asic cloud service</a:t>
            </a:r>
          </a:p>
          <a:p>
            <a:r>
              <a:rPr lang="en-US" sz="3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Outsources hardware needs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Servers, storage, routers, switches…</a:t>
            </a:r>
          </a:p>
          <a:p>
            <a:r>
              <a:rPr lang="en-US" sz="3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EC2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Azure Virtual Machines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Compute Engine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Rackspace Cloud</a:t>
            </a:r>
          </a:p>
          <a:p>
            <a:pPr lvl="2"/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Ch 2m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3666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59558"/>
            <a:ext cx="8229600" cy="873457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024110"/>
            <a:ext cx="6937613" cy="4212914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a computing platfor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35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OS, programming language execution, database, and Web server</a:t>
            </a:r>
          </a:p>
          <a:p>
            <a:r>
              <a:rPr lang="en-US" sz="3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  <a:p>
            <a:pPr lvl="1"/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Elastic Beanstalk</a:t>
            </a:r>
          </a:p>
          <a:p>
            <a:pPr lvl="1"/>
            <a:r>
              <a:rPr lang="en-US" sz="2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Heroku</a:t>
            </a:r>
            <a:endParaRPr lang="en-US" sz="26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App Engine</a:t>
            </a:r>
          </a:p>
          <a:p>
            <a:pPr lvl="1"/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Azure Compute</a:t>
            </a:r>
          </a:p>
          <a:p>
            <a:pPr lvl="2"/>
            <a:r>
              <a:rPr lang="en-US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Ch 2m</a:t>
            </a:r>
            <a:endParaRPr lang="en-US" sz="2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2882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32263"/>
            <a:ext cx="8229600" cy="873457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092350"/>
            <a:ext cx="7074091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 smtClean="0">
                <a:solidFill>
                  <a:srgbClr val="000000"/>
                </a:solidFill>
              </a:rPr>
              <a:t>Providers install and operate application software in the cloud</a:t>
            </a:r>
          </a:p>
          <a:p>
            <a:r>
              <a:rPr lang="en-US" sz="3500" dirty="0" smtClean="0">
                <a:solidFill>
                  <a:srgbClr val="000000"/>
                </a:solidFill>
              </a:rPr>
              <a:t>Users access the software from cloud clients</a:t>
            </a:r>
          </a:p>
          <a:p>
            <a:r>
              <a:rPr lang="en-US" sz="3500" dirty="0" smtClean="0">
                <a:solidFill>
                  <a:srgbClr val="000000"/>
                </a:solidFill>
              </a:rPr>
              <a:t>Examples</a:t>
            </a:r>
          </a:p>
          <a:p>
            <a:pPr lvl="1"/>
            <a:r>
              <a:rPr lang="en-US" sz="2600" dirty="0" smtClean="0">
                <a:solidFill>
                  <a:srgbClr val="000000"/>
                </a:solidFill>
              </a:rPr>
              <a:t>Google Apps</a:t>
            </a:r>
          </a:p>
          <a:p>
            <a:pPr lvl="1"/>
            <a:r>
              <a:rPr lang="en-US" sz="2600" dirty="0" smtClean="0">
                <a:solidFill>
                  <a:srgbClr val="000000"/>
                </a:solidFill>
              </a:rPr>
              <a:t>Microsoft Office 365</a:t>
            </a:r>
          </a:p>
          <a:p>
            <a:pPr lvl="2"/>
            <a:r>
              <a:rPr lang="en-US" sz="2200" dirty="0" smtClean="0">
                <a:solidFill>
                  <a:srgbClr val="000000"/>
                </a:solidFill>
              </a:rPr>
              <a:t>Link Ch 2m</a:t>
            </a: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2882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68740"/>
            <a:ext cx="8229600" cy="859809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IaaS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964908" cy="388077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Outsource hardware needs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Servers, storage, routers, switches…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EC2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Azure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Compute Engine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Ch 2m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2882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81925"/>
            <a:ext cx="8229600" cy="4442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From link Ch 2g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 descr="Screen Shot 2013-01-21 at 11.19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44" y="328103"/>
            <a:ext cx="76327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9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79211"/>
            <a:ext cx="8229600" cy="4442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From link Ch 2g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 descr="Screen Shot 2013-01-21 at 11.18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48" y="303871"/>
            <a:ext cx="75946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303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2137"/>
            <a:ext cx="8229600" cy="764275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Instagram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31206" cy="4900591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photo-sharing site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Dec. 2012, </a:t>
            </a:r>
            <a:r>
              <a:rPr lang="en-US" sz="32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Instagram</a:t>
            </a:r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changed its terms of service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Perpetual rights to all photos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to sell photos to advertisers without payment or notice to the user</a:t>
            </a:r>
          </a:p>
          <a:p>
            <a:r>
              <a:rPr lang="en-US" sz="32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Instagram</a:t>
            </a:r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lost half its daily users in a month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 Ch 2h, Ch 2i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3280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04967"/>
            <a:ext cx="8229600" cy="805218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AWS Outage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964908" cy="388077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Dec. 24, 2012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Netflix was down, because they rely on AWS (Link Ch 2j)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has had several other major outages (Link Ch 2k)</a:t>
            </a:r>
          </a:p>
          <a:p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81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37198"/>
            <a:ext cx="8229600" cy="57793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2011 (Link Ch 2l)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cf-infographic-fastestgrow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48" y="600500"/>
            <a:ext cx="8086298" cy="502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5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28" y="641453"/>
            <a:ext cx="8229600" cy="87345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Bits &amp; Bytes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157" y="2160590"/>
            <a:ext cx="6347714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Bit is 0 or 1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bits is a byte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00000000 to 11111111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 possible bytes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written as a number 0 to 255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Hexadecimal, 00 to FF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Games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213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36896"/>
            <a:ext cx="6347713" cy="1082722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Cloudflare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Growth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1-21 at 11.48.35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85" y="1937980"/>
            <a:ext cx="7272723" cy="4250198"/>
          </a:xfrm>
          <a:prstGeom prst="rect">
            <a:avLst/>
          </a:prstGeom>
          <a:ln>
            <a:solidFill>
              <a:srgbClr val="6076B4"/>
            </a:solidFill>
          </a:ln>
        </p:spPr>
      </p:pic>
    </p:spTree>
    <p:extLst>
      <p:ext uri="{BB962C8B-B14F-4D97-AF65-F5344CB8AC3E}">
        <p14:creationId xmlns:p14="http://schemas.microsoft.com/office/powerpoint/2010/main" val="352990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496"/>
            <a:ext cx="8229600" cy="8368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ASCII Text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7183"/>
            <a:ext cx="7650901" cy="325602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One byte per character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7 bits encode character, one parity bit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94 printable characters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Originally used for English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Adapted to other languages</a:t>
            </a:r>
          </a:p>
        </p:txBody>
      </p:sp>
      <p:pic>
        <p:nvPicPr>
          <p:cNvPr id="6" name="Picture 5" descr="Screen Shot 2013-01-18 at 9.14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0688" y="1178061"/>
            <a:ext cx="41783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8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144" y="491321"/>
            <a:ext cx="8229600" cy="75062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ASCII file in Hexadecimal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02635"/>
            <a:ext cx="8229600" cy="132352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20 hex = 32 decimal = SPACE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0D 0A = 13 10 = CR LF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5" name="Picture 4" descr="Screen Shot 2013-01-18 at 9.10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00200"/>
            <a:ext cx="9144000" cy="302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8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96" y="395789"/>
            <a:ext cx="8229600" cy="69603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ASCII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126162"/>
            <a:ext cx="8229600" cy="58608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2a &amp; Wikipedia</a:t>
            </a:r>
          </a:p>
        </p:txBody>
      </p:sp>
      <p:pic>
        <p:nvPicPr>
          <p:cNvPr id="4" name="Picture 3" descr="Screen Shot 2013-01-18 at 9.27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6070" y="1303875"/>
            <a:ext cx="5496983" cy="477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8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2141"/>
            <a:ext cx="8229600" cy="72333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Unicode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25873"/>
            <a:ext cx="8229600" cy="196989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Encodes all "commercially significant" languages</a:t>
            </a:r>
          </a:p>
          <a:p>
            <a:pPr>
              <a:lnSpc>
                <a:spcPct val="120000"/>
              </a:lnSpc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bytes per character</a:t>
            </a:r>
          </a:p>
          <a:p>
            <a:pPr>
              <a:lnSpc>
                <a:spcPct val="120000"/>
              </a:lnSpc>
            </a:pPr>
            <a:r>
              <a:rPr lang="en-US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 FE 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start is a Byte Order Mark 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Ch 2c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1-18 at 9.37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78061"/>
            <a:ext cx="9144000" cy="314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817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680</TotalTime>
  <Words>901</Words>
  <Application>Microsoft Office PowerPoint</Application>
  <PresentationFormat>On-screen Show (4:3)</PresentationFormat>
  <Paragraphs>192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Trebuchet MS</vt:lpstr>
      <vt:lpstr>Wingdings 3</vt:lpstr>
      <vt:lpstr>Facet</vt:lpstr>
      <vt:lpstr>2. Key Technical Concepts</vt:lpstr>
      <vt:lpstr>Topics</vt:lpstr>
      <vt:lpstr>Topics</vt:lpstr>
      <vt:lpstr>Bits &amp; Bytes</vt:lpstr>
      <vt:lpstr>Bits &amp; Bytes</vt:lpstr>
      <vt:lpstr>ASCII Text</vt:lpstr>
      <vt:lpstr>ASCII file in Hexadecimal</vt:lpstr>
      <vt:lpstr>ASCII</vt:lpstr>
      <vt:lpstr>Unicode</vt:lpstr>
      <vt:lpstr>File Headers &amp; File Carving</vt:lpstr>
      <vt:lpstr>GIF Image (13x16 pixels)</vt:lpstr>
      <vt:lpstr>GIF File Header</vt:lpstr>
      <vt:lpstr>GIF Specification</vt:lpstr>
      <vt:lpstr>GIF Specification</vt:lpstr>
      <vt:lpstr>File Carving</vt:lpstr>
      <vt:lpstr>Lab-Project 3: Identifying File Types</vt:lpstr>
      <vt:lpstr>File Extensions &amp; File Signature</vt:lpstr>
      <vt:lpstr>File Extensions</vt:lpstr>
      <vt:lpstr>Hide File Extensions</vt:lpstr>
      <vt:lpstr>Incorrect File Extension</vt:lpstr>
      <vt:lpstr>Wrong Default Application</vt:lpstr>
      <vt:lpstr>Open With…</vt:lpstr>
      <vt:lpstr>How Computers Store Data</vt:lpstr>
      <vt:lpstr>Storage Methods</vt:lpstr>
      <vt:lpstr>Magnetic Disks</vt:lpstr>
      <vt:lpstr>Disk Controller Card</vt:lpstr>
      <vt:lpstr>Flash Memory</vt:lpstr>
      <vt:lpstr>Optical Storage</vt:lpstr>
      <vt:lpstr>Volatile v. Nonvolatile Memory</vt:lpstr>
      <vt:lpstr>Volatility of RAM</vt:lpstr>
      <vt:lpstr>RAM Forensics</vt:lpstr>
      <vt:lpstr>Computing Environments</vt:lpstr>
      <vt:lpstr>Four Categories</vt:lpstr>
      <vt:lpstr>Stand-Alone</vt:lpstr>
      <vt:lpstr>Networked</vt:lpstr>
      <vt:lpstr>Mainframe</vt:lpstr>
      <vt:lpstr>Cloud Computing</vt:lpstr>
      <vt:lpstr>Examples of Cloud Computing</vt:lpstr>
      <vt:lpstr>Cloud Services</vt:lpstr>
      <vt:lpstr>PowerPoint Presentation</vt:lpstr>
      <vt:lpstr>IaaS</vt:lpstr>
      <vt:lpstr>PaaS</vt:lpstr>
      <vt:lpstr>SaaS</vt:lpstr>
      <vt:lpstr>IaaS</vt:lpstr>
      <vt:lpstr>PowerPoint Presentation</vt:lpstr>
      <vt:lpstr>PowerPoint Presentation</vt:lpstr>
      <vt:lpstr>Instagram</vt:lpstr>
      <vt:lpstr>AWS Outage</vt:lpstr>
      <vt:lpstr>PowerPoint Presentation</vt:lpstr>
      <vt:lpstr>Cloudflare Growth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Sam Bowne</dc:creator>
  <cp:lastModifiedBy>Anhim</cp:lastModifiedBy>
  <cp:revision>81</cp:revision>
  <dcterms:created xsi:type="dcterms:W3CDTF">2013-01-11T00:10:04Z</dcterms:created>
  <dcterms:modified xsi:type="dcterms:W3CDTF">2018-05-06T11:29:59Z</dcterms:modified>
</cp:coreProperties>
</file>