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72" r:id="rId3"/>
    <p:sldId id="373" r:id="rId4"/>
    <p:sldId id="369" r:id="rId5"/>
    <p:sldId id="370" r:id="rId6"/>
    <p:sldId id="392" r:id="rId7"/>
    <p:sldId id="316" r:id="rId8"/>
    <p:sldId id="337" r:id="rId9"/>
    <p:sldId id="338" r:id="rId10"/>
    <p:sldId id="339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1" r:id="rId19"/>
    <p:sldId id="406" r:id="rId20"/>
    <p:sldId id="402" r:id="rId21"/>
    <p:sldId id="403" r:id="rId22"/>
    <p:sldId id="410" r:id="rId23"/>
    <p:sldId id="404" r:id="rId24"/>
    <p:sldId id="405" r:id="rId25"/>
    <p:sldId id="408" r:id="rId26"/>
    <p:sldId id="409" r:id="rId27"/>
    <p:sldId id="40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553" autoAdjust="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82B89-FF21-416E-A4C0-33969D15EAE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F8716-5B95-48B7-81BB-B17EF260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7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more details </a:t>
            </a:r>
            <a:r>
              <a:rPr lang="en-US" smtClean="0"/>
              <a:t>see Lect.11 of</a:t>
            </a:r>
            <a:r>
              <a:rPr lang="en-US" baseline="0" smtClean="0"/>
              <a:t> IAR401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F8716-5B95-48B7-81BB-B17EF26002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0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1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978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37015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253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67406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79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20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6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4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1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2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2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30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886" y="841617"/>
            <a:ext cx="8430908" cy="5362458"/>
          </a:xfrm>
        </p:spPr>
        <p:txBody>
          <a:bodyPr/>
          <a:lstStyle/>
          <a:p>
            <a:pPr algn="ctr"/>
            <a:r>
              <a:rPr lang="en-US" sz="4800" dirty="0">
                <a:latin typeface="Arial"/>
                <a:cs typeface="Arial"/>
              </a:rPr>
              <a:t>3</a:t>
            </a:r>
            <a:r>
              <a:rPr lang="en-US" sz="4800" dirty="0" smtClean="0">
                <a:latin typeface="Arial"/>
                <a:cs typeface="Arial"/>
              </a:rPr>
              <a:t>. Key Technical Concepts</a:t>
            </a:r>
            <a:br>
              <a:rPr lang="en-US" sz="4800" dirty="0" smtClean="0">
                <a:latin typeface="Arial"/>
                <a:cs typeface="Arial"/>
              </a:rPr>
            </a:br>
            <a:r>
              <a:rPr lang="en-US" sz="4800" dirty="0" smtClean="0">
                <a:latin typeface="Arial"/>
                <a:cs typeface="Arial"/>
              </a:rPr>
              <a:t>Part 2</a:t>
            </a:r>
            <a:endParaRPr lang="en-US" sz="4800" dirty="0">
              <a:latin typeface="Arial"/>
              <a:cs typeface="Arial"/>
            </a:endParaRPr>
          </a:p>
        </p:txBody>
      </p:sp>
      <p:pic>
        <p:nvPicPr>
          <p:cNvPr id="6" name="Picture 5" descr="ref=sr_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992" y="480511"/>
            <a:ext cx="2908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68741"/>
            <a:ext cx="8229600" cy="832513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NTFS (New Technology File System)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210568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by Win XP, 7, and Server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Journaling (recovers from errors)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B-Trees for fast searches</a:t>
            </a:r>
          </a:p>
        </p:txBody>
      </p:sp>
    </p:spTree>
    <p:extLst>
      <p:ext uri="{BB962C8B-B14F-4D97-AF65-F5344CB8AC3E}">
        <p14:creationId xmlns:p14="http://schemas.microsoft.com/office/powerpoint/2010/main" val="176878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87021"/>
            <a:ext cx="6801135" cy="87800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HFS+ (Hierarchical File System)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84" y="2168273"/>
            <a:ext cx="7922524" cy="375485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by Apple products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uses B-Trees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versions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HFS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HFSX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3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3259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B-Tree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16095"/>
            <a:ext cx="8229600" cy="1391956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way of storing objects so they can be searched quickly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From Wikipedia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B-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2763"/>
            <a:ext cx="8154345" cy="22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1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809" y="2827614"/>
            <a:ext cx="5826719" cy="1646302"/>
          </a:xfrm>
        </p:spPr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Allocated and Unallocated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97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0501"/>
            <a:ext cx="8229600" cy="87345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Space on a Hard Drive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429" y="2160590"/>
            <a:ext cx="6637362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Allocated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data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use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seen by OS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Unallocated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longer in use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 space (Drive slack)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Invisible to OS</a:t>
            </a:r>
          </a:p>
        </p:txBody>
      </p:sp>
    </p:spTree>
    <p:extLst>
      <p:ext uri="{BB962C8B-B14F-4D97-AF65-F5344CB8AC3E}">
        <p14:creationId xmlns:p14="http://schemas.microsoft.com/office/powerpoint/2010/main" val="1729462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73207"/>
            <a:ext cx="8229600" cy="9144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Space on a Hard Drive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978556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Protected Area 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Configuration Overlays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area on a hard drive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to detect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used by OS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 device firmware and data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Accessed by firmware update routines, which can be reverse engineered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0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73206"/>
            <a:ext cx="8229600" cy="87345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Persistence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169625" cy="3880773"/>
          </a:xfrm>
        </p:spPr>
        <p:txBody>
          <a:bodyPr>
            <a:normAutofit fontScale="92500"/>
          </a:bodyPr>
          <a:lstStyle/>
          <a:p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Data is Left in Slack Space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Unallocated clusters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Remains on drive until overwritten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years</a:t>
            </a:r>
          </a:p>
          <a:p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an Overwrite may not get it all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new file doesn't use all the sectors</a:t>
            </a:r>
          </a:p>
          <a:p>
            <a:pPr lvl="1"/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0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734" y="596614"/>
            <a:ext cx="8229600" cy="764275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Lab-Project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4" name="Picture 3" descr="p2qh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4" t="38968" r="5000"/>
          <a:stretch/>
        </p:blipFill>
        <p:spPr>
          <a:xfrm>
            <a:off x="925286" y="1545608"/>
            <a:ext cx="7017658" cy="2898372"/>
          </a:xfrm>
          <a:prstGeom prst="rect">
            <a:avLst/>
          </a:prstGeom>
          <a:ln>
            <a:solidFill>
              <a:srgbClr val="6076B4"/>
            </a:solidFill>
          </a:ln>
        </p:spPr>
      </p:pic>
      <p:pic>
        <p:nvPicPr>
          <p:cNvPr id="5" name="Picture 4" descr="Screen Shot 2013-01-27 at 6.56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" y="4628699"/>
            <a:ext cx="78359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6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89030"/>
            <a:ext cx="8229600" cy="81668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Magnetic Drive Storage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447194"/>
            <a:ext cx="7142329" cy="368065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Sector = 512 bytes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data is read and written a sector at a time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Varies, often 4096 bytes = 8 sectors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can only use space a cluster at a time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74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73206"/>
            <a:ext cx="8229600" cy="83251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1"/>
            <a:ext cx="6951261" cy="3735242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file: 4000 bytes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onto disk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Nearly fills 8 sectors = 1 cluster</a:t>
            </a:r>
          </a:p>
          <a:p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BIG file</a:t>
            </a:r>
          </a:p>
          <a:p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SMALL file on same cluster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file: 1000 bytes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uses 2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clusters</a:t>
            </a:r>
            <a:endParaRPr lang="en-US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5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8395" y="2841266"/>
            <a:ext cx="5826719" cy="1646302"/>
          </a:xfrm>
        </p:spPr>
        <p:txBody>
          <a:bodyPr/>
          <a:lstStyle/>
          <a:p>
            <a:pPr lvl="0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Active, Latent and Archival Data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8387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96525" y="3361087"/>
            <a:ext cx="1108238" cy="25581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82" y="518616"/>
            <a:ext cx="8229600" cy="69603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Drive Slack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064" y="1668440"/>
            <a:ext cx="6963228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Sector   Before   After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------   ------   ------</a:t>
            </a: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 200      BIG     </a:t>
            </a:r>
            <a:r>
              <a:rPr lang="en-US" sz="3600" dirty="0">
                <a:solidFill>
                  <a:schemeClr val="tx1"/>
                </a:solidFill>
                <a:latin typeface="Courier"/>
                <a:cs typeface="Courier"/>
              </a:rPr>
              <a:t>SMALL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 201      </a:t>
            </a:r>
            <a:r>
              <a:rPr lang="en-US" sz="3600" dirty="0">
                <a:solidFill>
                  <a:schemeClr val="tx1"/>
                </a:solidFill>
                <a:latin typeface="Courier"/>
                <a:cs typeface="Courier"/>
              </a:rPr>
              <a:t>BIG     SMALL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 202      BIG      BIG </a:t>
            </a: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 203      BIG      BIG</a:t>
            </a: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 204      BIG      BIG</a:t>
            </a: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 205      BIG      BIG</a:t>
            </a: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 206      BIG      BIG</a:t>
            </a: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 207      </a:t>
            </a:r>
            <a:r>
              <a:rPr lang="en-US" sz="3600" dirty="0">
                <a:solidFill>
                  <a:schemeClr val="tx1"/>
                </a:solidFill>
                <a:latin typeface="Courier"/>
                <a:cs typeface="Courier"/>
              </a:rPr>
              <a:t>BIG     </a:t>
            </a:r>
            <a:r>
              <a:rPr lang="en-US" sz="3600" dirty="0" smtClean="0">
                <a:solidFill>
                  <a:schemeClr val="tx1"/>
                </a:solidFill>
                <a:latin typeface="Courier"/>
                <a:cs typeface="Courier"/>
              </a:rPr>
              <a:t> BIG</a:t>
            </a: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86594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14149"/>
            <a:ext cx="8229600" cy="85980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Error in Textbook, 1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Edition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078" y="1696567"/>
            <a:ext cx="7265159" cy="1978286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from Fig. 2.5 through 2.8 is wrong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says a 780 byte file only overwrites 780 bytes on disk,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i.e. the leftover data between the 780-byte mark and the 1024-byte end of sector can be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recovered, when </a:t>
            </a:r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actually overwrites 1024 bytes</a:t>
            </a:r>
          </a:p>
        </p:txBody>
      </p:sp>
      <p:pic>
        <p:nvPicPr>
          <p:cNvPr id="4" name="Picture 3" descr="fortexter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04" y="3674853"/>
            <a:ext cx="5937889" cy="295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94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14149"/>
            <a:ext cx="8229600" cy="85980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Explanation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487" y="1542200"/>
            <a:ext cx="7688239" cy="502237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operation always writes 512 bytes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the area marked "slack space" in the figure is overwritten by zeroes in modern operating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very old operating systems, that space was overwritten with data from RAM - technically known as "RAM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Slack“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both cases, that data is overwritten and cannot be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recovered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Lab-</a:t>
            </a:r>
            <a:r>
              <a:rPr lang="en-US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  students saved a group of 10,002-byte files containing "SPAM" to a disk, deleted the files, and then re-filled the disk with 1002-byte files containing "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EGGS“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leftover space at the end of the sector contains zeroes, not leftover "SPAM" data: The latent "SPAM" appears only in later sectors, not in the sector to which the "EGGS" data were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(cf. </a:t>
            </a:r>
            <a:r>
              <a:rPr lang="en-US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615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40" y="504971"/>
            <a:ext cx="8229600" cy="95534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Page File (Swap Space)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401637" cy="3721595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</a:t>
            </a:r>
            <a:r>
              <a:rPr lang="en-US" sz="3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memory</a:t>
            </a:r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Temporary storage when your computer runs out of available RAM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puts data here even when RAM is not full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also loads old data from swap back into RAM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once found something years old in my RAM</a:t>
            </a:r>
          </a:p>
        </p:txBody>
      </p:sp>
    </p:spTree>
    <p:extLst>
      <p:ext uri="{BB962C8B-B14F-4D97-AF65-F5344CB8AC3E}">
        <p14:creationId xmlns:p14="http://schemas.microsoft.com/office/powerpoint/2010/main" val="1486594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14149"/>
            <a:ext cx="8229600" cy="83251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Potential Page File Contents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1"/>
            <a:ext cx="7019500" cy="3339457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Fragments of images or documents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Anything else from RAM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there is no timestamp, so it will be hard to connect to a specific user or event</a:t>
            </a:r>
          </a:p>
        </p:txBody>
      </p:sp>
    </p:spTree>
    <p:extLst>
      <p:ext uri="{BB962C8B-B14F-4D97-AF65-F5344CB8AC3E}">
        <p14:creationId xmlns:p14="http://schemas.microsoft.com/office/powerpoint/2010/main" val="1486594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27797"/>
            <a:ext cx="8229600" cy="805218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Hiberfil.sys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781" y="2515432"/>
            <a:ext cx="7101386" cy="29436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Contains entire RAM contents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Filled when a computer hibernates</a:t>
            </a:r>
          </a:p>
          <a:p>
            <a:endParaRPr lang="en-US" sz="4000" dirty="0" smtClean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91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86854"/>
            <a:ext cx="8229600" cy="87345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Whole Disk Encryption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46942"/>
            <a:ext cx="7401637" cy="3880773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smtClean="0">
                <a:solidFill>
                  <a:schemeClr val="tx1"/>
                </a:solidFill>
              </a:rPr>
              <a:t>Because of the Page file and the </a:t>
            </a:r>
            <a:r>
              <a:rPr lang="en-US" sz="3800" dirty="0" err="1" smtClean="0">
                <a:solidFill>
                  <a:schemeClr val="tx1"/>
                </a:solidFill>
              </a:rPr>
              <a:t>Hiberfil</a:t>
            </a:r>
            <a:endParaRPr lang="en-US" sz="3800" dirty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You can never be sure where your data is</a:t>
            </a:r>
          </a:p>
          <a:p>
            <a:r>
              <a:rPr lang="en-US" sz="3800" dirty="0" smtClean="0">
                <a:solidFill>
                  <a:schemeClr val="tx1"/>
                </a:solidFill>
              </a:rPr>
              <a:t>Whole Disk Encryption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The only way to be sure all your data is protected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Microsoft BitLocker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Apple </a:t>
            </a:r>
            <a:r>
              <a:rPr lang="en-US" sz="2800" dirty="0" err="1" smtClean="0">
                <a:solidFill>
                  <a:schemeClr val="tx1"/>
                </a:solidFill>
              </a:rPr>
              <a:t>FileVault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TrueCrypt (Open Source)</a:t>
            </a:r>
          </a:p>
          <a:p>
            <a:endParaRPr lang="en-US" sz="4000" dirty="0" smtClean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687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64358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Lab-Project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NTFS Data Runs </a:t>
            </a:r>
          </a:p>
        </p:txBody>
      </p:sp>
      <p:pic>
        <p:nvPicPr>
          <p:cNvPr id="4" name="Picture 3" descr="p8-35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43" y="1654634"/>
            <a:ext cx="8056729" cy="469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6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73207"/>
            <a:ext cx="8229600" cy="94169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Active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883022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the operating system can "see" and use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 and folders that appear in Windows Explorer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Reside in allocated space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acquired by copying files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05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32264"/>
            <a:ext cx="8229600" cy="79157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Latent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019500" cy="3880773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Data that has been deleted or partially overwritten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Invisible to OS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Does not appear in Windows Explorer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 </a:t>
            </a:r>
            <a:r>
              <a:rPr lang="en-US" sz="3200" b="1" dirty="0" err="1" smtClean="0">
                <a:solidFill>
                  <a:schemeClr val="tx1"/>
                </a:solidFill>
              </a:rPr>
              <a:t>bitstream</a:t>
            </a:r>
            <a:r>
              <a:rPr lang="en-US" sz="3200" dirty="0" smtClean="0">
                <a:solidFill>
                  <a:schemeClr val="tx1"/>
                </a:solidFill>
              </a:rPr>
              <a:t> or </a:t>
            </a:r>
            <a:r>
              <a:rPr lang="en-US" sz="3200" b="1" dirty="0" smtClean="0">
                <a:solidFill>
                  <a:schemeClr val="tx1"/>
                </a:solidFill>
              </a:rPr>
              <a:t>forensic image </a:t>
            </a:r>
            <a:r>
              <a:rPr lang="en-US" sz="3200" dirty="0" smtClean="0">
                <a:solidFill>
                  <a:schemeClr val="tx1"/>
                </a:solidFill>
              </a:rPr>
              <a:t>is required to acquire this data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2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0501"/>
            <a:ext cx="8229600" cy="87345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Archival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39" y="2078702"/>
            <a:ext cx="6855726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Also called Backups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Commonly stored 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External hard drives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DVDs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Magnetic tapes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Cloud backup services like Iron Mountain or Symform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9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0503"/>
            <a:ext cx="8229600" cy="88710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Legacy Archival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894" y="2146942"/>
            <a:ext cx="6842079" cy="3880773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with software or hardware that is no longer in production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acquire the data, you need to get old devices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User's groups</a:t>
            </a:r>
          </a:p>
          <a:p>
            <a:pPr lvl="1"/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eBay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Image: PDP-11 at </a:t>
            </a:r>
            <a:b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Defcon 17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Ch 2n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Defcon_PDP11_02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028" y="3508844"/>
            <a:ext cx="4064464" cy="304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0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0155" y="2800323"/>
            <a:ext cx="5826719" cy="1646302"/>
          </a:xfrm>
        </p:spPr>
        <p:txBody>
          <a:bodyPr/>
          <a:lstStyle/>
          <a:p>
            <a:pPr lvl="0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File System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78994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86855"/>
            <a:ext cx="8229600" cy="88710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 System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964908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Keeps track of used and free sectors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of each file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modified date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Permissions</a:t>
            </a:r>
          </a:p>
        </p:txBody>
      </p:sp>
    </p:spTree>
    <p:extLst>
      <p:ext uri="{BB962C8B-B14F-4D97-AF65-F5344CB8AC3E}">
        <p14:creationId xmlns:p14="http://schemas.microsoft.com/office/powerpoint/2010/main" val="391547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30" y="457201"/>
            <a:ext cx="8229600" cy="9144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FAT (File Allocation Table)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2430" cy="4783555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Oldest and simplest file system</a:t>
            </a:r>
          </a:p>
          <a:p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FAT12 (for floppy disks)</a:t>
            </a:r>
          </a:p>
          <a:p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FAT16 (2 GB max. partition size)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GB on Win 2000 (link Ch 2p)</a:t>
            </a:r>
          </a:p>
          <a:p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FAT32 (</a:t>
            </a:r>
            <a:r>
              <a:rPr lang="en-US" sz="3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ommon on USB drives)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used on Windows XP or later</a:t>
            </a:r>
          </a:p>
          <a:p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FATX for the X-Box</a:t>
            </a:r>
          </a:p>
          <a:p>
            <a:r>
              <a:rPr lang="en-US" sz="35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exFAT</a:t>
            </a:r>
            <a:r>
              <a:rPr lang="en-US" sz="3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used for Windows CE</a:t>
            </a:r>
            <a:endParaRPr lang="en-US" sz="3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Ch 2o</a:t>
            </a:r>
          </a:p>
        </p:txBody>
      </p:sp>
    </p:spTree>
    <p:extLst>
      <p:ext uri="{BB962C8B-B14F-4D97-AF65-F5344CB8AC3E}">
        <p14:creationId xmlns:p14="http://schemas.microsoft.com/office/powerpoint/2010/main" val="26610231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874</TotalTime>
  <Words>840</Words>
  <Application>Microsoft Office PowerPoint</Application>
  <PresentationFormat>On-screen Show (4:3)</PresentationFormat>
  <Paragraphs>144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</vt:lpstr>
      <vt:lpstr>Trebuchet MS</vt:lpstr>
      <vt:lpstr>Wingdings 3</vt:lpstr>
      <vt:lpstr>Facet</vt:lpstr>
      <vt:lpstr>3. Key Technical Concepts Part 2</vt:lpstr>
      <vt:lpstr>Active, Latent and Archival Data</vt:lpstr>
      <vt:lpstr>Active Data</vt:lpstr>
      <vt:lpstr>Latent Data</vt:lpstr>
      <vt:lpstr>Archival Data</vt:lpstr>
      <vt:lpstr>Legacy Archival Data</vt:lpstr>
      <vt:lpstr>Computer File System</vt:lpstr>
      <vt:lpstr>File System</vt:lpstr>
      <vt:lpstr>FAT (File Allocation Table)</vt:lpstr>
      <vt:lpstr>NTFS (New Technology File System)</vt:lpstr>
      <vt:lpstr>HFS+ (Hierarchical File System)</vt:lpstr>
      <vt:lpstr>B-Tree</vt:lpstr>
      <vt:lpstr>Allocated and Unallocated Space</vt:lpstr>
      <vt:lpstr>Space on a Hard Drive</vt:lpstr>
      <vt:lpstr>Space on a Hard Drive</vt:lpstr>
      <vt:lpstr>Data Persistence</vt:lpstr>
      <vt:lpstr>Lab-Project 4</vt:lpstr>
      <vt:lpstr>Magnetic Drive Storage</vt:lpstr>
      <vt:lpstr>Example</vt:lpstr>
      <vt:lpstr>Drive Slack</vt:lpstr>
      <vt:lpstr>Error in Textbook, 1st Edition </vt:lpstr>
      <vt:lpstr>Explanation </vt:lpstr>
      <vt:lpstr>Page File (Swap Space)</vt:lpstr>
      <vt:lpstr>Potential Page File Contents</vt:lpstr>
      <vt:lpstr>Hiberfil.sys</vt:lpstr>
      <vt:lpstr>Whole Disk Encryption</vt:lpstr>
      <vt:lpstr>Lab-Project: NTFS Data Runs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Sam Bowne</dc:creator>
  <cp:lastModifiedBy>Anhim</cp:lastModifiedBy>
  <cp:revision>84</cp:revision>
  <dcterms:created xsi:type="dcterms:W3CDTF">2013-01-11T00:10:04Z</dcterms:created>
  <dcterms:modified xsi:type="dcterms:W3CDTF">2018-05-07T15:18:16Z</dcterms:modified>
</cp:coreProperties>
</file>