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10" r:id="rId3"/>
    <p:sldId id="416" r:id="rId4"/>
    <p:sldId id="424" r:id="rId5"/>
    <p:sldId id="425" r:id="rId6"/>
    <p:sldId id="426" r:id="rId7"/>
    <p:sldId id="427" r:id="rId8"/>
    <p:sldId id="431" r:id="rId9"/>
    <p:sldId id="432" r:id="rId10"/>
    <p:sldId id="433" r:id="rId11"/>
    <p:sldId id="415" r:id="rId12"/>
    <p:sldId id="434" r:id="rId13"/>
    <p:sldId id="435" r:id="rId14"/>
    <p:sldId id="442" r:id="rId15"/>
    <p:sldId id="414" r:id="rId16"/>
    <p:sldId id="436" r:id="rId17"/>
    <p:sldId id="443" r:id="rId18"/>
    <p:sldId id="444" r:id="rId19"/>
    <p:sldId id="445" r:id="rId20"/>
    <p:sldId id="446" r:id="rId21"/>
    <p:sldId id="447" r:id="rId22"/>
    <p:sldId id="448" r:id="rId23"/>
    <p:sldId id="452" r:id="rId24"/>
    <p:sldId id="453" r:id="rId25"/>
    <p:sldId id="458" r:id="rId26"/>
    <p:sldId id="457" r:id="rId27"/>
    <p:sldId id="479" r:id="rId28"/>
    <p:sldId id="456" r:id="rId29"/>
    <p:sldId id="454" r:id="rId30"/>
    <p:sldId id="455" r:id="rId31"/>
    <p:sldId id="459" r:id="rId32"/>
    <p:sldId id="460" r:id="rId33"/>
    <p:sldId id="461" r:id="rId34"/>
    <p:sldId id="462" r:id="rId35"/>
    <p:sldId id="463" r:id="rId36"/>
    <p:sldId id="464" r:id="rId37"/>
    <p:sldId id="465" r:id="rId38"/>
    <p:sldId id="449" r:id="rId39"/>
    <p:sldId id="450" r:id="rId40"/>
    <p:sldId id="466" r:id="rId41"/>
    <p:sldId id="471" r:id="rId42"/>
    <p:sldId id="472" r:id="rId43"/>
    <p:sldId id="473" r:id="rId44"/>
    <p:sldId id="474" r:id="rId45"/>
    <p:sldId id="475" r:id="rId46"/>
    <p:sldId id="477" r:id="rId47"/>
    <p:sldId id="412" r:id="rId48"/>
    <p:sldId id="476" r:id="rId49"/>
    <p:sldId id="478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430" autoAdjust="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3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550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11003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0619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66293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582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68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0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5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7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5/6/2018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5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2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5/6/2018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7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1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9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986D-6BE9-4264-908F-02DB36FD8D6C}" type="datetime1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1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3062" y="609601"/>
            <a:ext cx="7772400" cy="5362458"/>
          </a:xfrm>
        </p:spPr>
        <p:txBody>
          <a:bodyPr/>
          <a:lstStyle/>
          <a:p>
            <a:r>
              <a:rPr lang="en-US" sz="4800" dirty="0">
                <a:latin typeface="Arial"/>
                <a:cs typeface="Arial"/>
              </a:rPr>
              <a:t>4</a:t>
            </a:r>
            <a:r>
              <a:rPr lang="en-US" sz="4800" dirty="0" smtClean="0">
                <a:latin typeface="Arial"/>
                <a:cs typeface="Arial"/>
              </a:rPr>
              <a:t>. </a:t>
            </a:r>
            <a:r>
              <a:rPr lang="en-US" sz="4800" dirty="0" smtClean="0">
                <a:latin typeface="Arial"/>
                <a:cs typeface="Arial"/>
              </a:rPr>
              <a:t>Labs and Tools</a:t>
            </a:r>
            <a:endParaRPr lang="en-US" sz="4800" dirty="0">
              <a:latin typeface="Arial"/>
              <a:cs typeface="Arial"/>
            </a:endParaRPr>
          </a:p>
        </p:txBody>
      </p:sp>
      <p:pic>
        <p:nvPicPr>
          <p:cNvPr id="6" name="Picture 5" descr="ref=sr_1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7992" y="480511"/>
            <a:ext cx="29083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14149"/>
            <a:ext cx="8229600" cy="88710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Evidence Storage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69518"/>
            <a:ext cx="6869374" cy="3880773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safe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Protects evidence from tampering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Fireproof and waterproof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Evidence log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record who entered, when, and what they removed or returned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storage lockers must be kept locked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027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2040" y="2718432"/>
            <a:ext cx="5826719" cy="1646302"/>
          </a:xfrm>
        </p:spPr>
        <p:txBody>
          <a:bodyPr/>
          <a:lstStyle/>
          <a:p>
            <a:pPr lvl="0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Policies and Procedures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079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951" y="568656"/>
            <a:ext cx="7005852" cy="121073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Standard Operating Procedures (SOPs)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0717"/>
            <a:ext cx="7663218" cy="3898080"/>
          </a:xfrm>
        </p:spPr>
        <p:txBody>
          <a:bodyPr>
            <a:normAutofit fontScale="92500"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Documents that detail evidence collection, examinations, etc.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ensure consistency and reliability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important to handle questions in court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Unusual situations will often require special handling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076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80" y="245661"/>
            <a:ext cx="8229600" cy="750627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Best Practices for Evidence Collection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5536"/>
            <a:ext cx="7635922" cy="519733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For proper evidence preservation, follow these procedures in order (Do not use the computer or search for evidence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Photograph the computer and scene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If the computer is off do not turn it 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If the computer is on photograph the screen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Collect live data - start with RAM image (Live Response locally or remotely via F-Response) and then collect other live data "as required" such as network connection state, logged on users, currently executing processes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If hard disk encryption detected (using a tool like Zero-View) such as full disk encryption i.e. PGP Disk — collect "logical image" of hard disk using </a:t>
            </a:r>
            <a:r>
              <a:rPr lang="en-US" sz="1800" dirty="0" err="1">
                <a:solidFill>
                  <a:schemeClr val="tx1"/>
                </a:solidFill>
              </a:rPr>
              <a:t>dd.exe</a:t>
            </a:r>
            <a:r>
              <a:rPr lang="en-US" sz="1800" dirty="0">
                <a:solidFill>
                  <a:schemeClr val="tx1"/>
                </a:solidFill>
              </a:rPr>
              <a:t>, Helix - locally or remotely via F-Response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Unplug the power cord from the back of the tower - If the computer is a laptop and does not shut down when the cord is removed then remove the </a:t>
            </a:r>
            <a:r>
              <a:rPr lang="en-US" sz="1800" dirty="0" smtClean="0">
                <a:solidFill>
                  <a:schemeClr val="tx1"/>
                </a:solidFill>
              </a:rPr>
              <a:t>battery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721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120"/>
            <a:ext cx="7663218" cy="52578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2000" dirty="0" smtClean="0">
                <a:solidFill>
                  <a:schemeClr val="tx1"/>
                </a:solidFill>
              </a:rPr>
              <a:t>Diagram </a:t>
            </a:r>
            <a:r>
              <a:rPr lang="en-US" sz="2000" dirty="0">
                <a:solidFill>
                  <a:schemeClr val="tx1"/>
                </a:solidFill>
              </a:rPr>
              <a:t>and label all cords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>
                <a:solidFill>
                  <a:schemeClr val="tx1"/>
                </a:solidFill>
              </a:rPr>
              <a:t>Document all device model numbers and serial numbers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>
                <a:solidFill>
                  <a:schemeClr val="tx1"/>
                </a:solidFill>
              </a:rPr>
              <a:t>Disconnect all cords and devices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>
                <a:solidFill>
                  <a:schemeClr val="tx1"/>
                </a:solidFill>
              </a:rPr>
              <a:t>Check for HPA then image hard drives using a write blocker, Helix or a hardware imager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>
                <a:solidFill>
                  <a:schemeClr val="tx1"/>
                </a:solidFill>
              </a:rPr>
              <a:t>Package all components (using anti-static evidence bags)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>
                <a:solidFill>
                  <a:schemeClr val="tx1"/>
                </a:solidFill>
              </a:rPr>
              <a:t>Seize all additional storage media (create respective images and place original devices in anti-static evidence bags)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>
                <a:solidFill>
                  <a:schemeClr val="tx1"/>
                </a:solidFill>
              </a:rPr>
              <a:t>Keep all media away from magnets, radio transmitters and other potentially damaging elements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>
                <a:solidFill>
                  <a:schemeClr val="tx1"/>
                </a:solidFill>
              </a:rPr>
              <a:t>Collect instruction manuals, documentation and notes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>
                <a:solidFill>
                  <a:schemeClr val="tx1"/>
                </a:solidFill>
              </a:rPr>
              <a:t>Document all steps used in the </a:t>
            </a:r>
            <a:r>
              <a:rPr lang="en-US" sz="2000" dirty="0" smtClean="0">
                <a:solidFill>
                  <a:schemeClr val="tx1"/>
                </a:solidFill>
              </a:rPr>
              <a:t>seizure</a:t>
            </a:r>
          </a:p>
          <a:p>
            <a:pPr marL="914400" lvl="1" indent="-514350"/>
            <a:r>
              <a:rPr lang="en-US" dirty="0" smtClean="0">
                <a:solidFill>
                  <a:schemeClr val="tx1"/>
                </a:solidFill>
              </a:rPr>
              <a:t>From link Ch 3a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480" y="245661"/>
            <a:ext cx="8229600" cy="750627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Best Practices for Evidence Collection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315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4869" y="2527364"/>
            <a:ext cx="5826719" cy="1646302"/>
          </a:xfrm>
        </p:spPr>
        <p:txBody>
          <a:bodyPr/>
          <a:lstStyle/>
          <a:p>
            <a:pPr lvl="0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Quality Assurance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08872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750627"/>
            <a:ext cx="8229600" cy="75062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Quality Assurance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7224216" cy="3880773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well-documented system of protocols used to assure accuracy and reliability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Peer reviews of reports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Evidence handling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documentation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of lab personnel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721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5910"/>
            <a:ext cx="8229600" cy="72333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Reviews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894" y="2119646"/>
            <a:ext cx="6937613" cy="388077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review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Focuses on results and conclusions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the results reported supported by the evidence?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Administrative review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Ensures all paperwork is present and completed correctly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938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2263"/>
            <a:ext cx="8229600" cy="75062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Proficiency Testing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410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Examiner's competency must be confirmed and documented</a:t>
            </a:r>
          </a:p>
          <a:p>
            <a:r>
              <a:rPr lang="en-US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 test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Examiner is aware they are being tested</a:t>
            </a:r>
          </a:p>
          <a:p>
            <a:r>
              <a:rPr lang="en-US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Blind test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Examiner is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aware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are being tested</a:t>
            </a:r>
          </a:p>
          <a:p>
            <a:r>
              <a:rPr lang="en-US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test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Conducted by agency itself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test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Conducted by independent agency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must be documented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938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40" y="3096201"/>
            <a:ext cx="7813343" cy="300435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West Virginia State Police forensics expert who testified in hundreds of criminal 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persuasive in court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…became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 of a forensics "star," sought after by prosecutors who wanted to win convictions in difficult 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1-31 at 7.48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575613"/>
            <a:ext cx="69088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3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73207"/>
            <a:ext cx="8229600" cy="70968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787488" cy="388077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Forensic Laboratories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Policies and Procedures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Assurance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and Software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Accreditation v. Certification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71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55093"/>
            <a:ext cx="8229600" cy="805218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024110"/>
            <a:ext cx="7333399" cy="4171971"/>
          </a:xfrm>
        </p:spPr>
        <p:txBody>
          <a:bodyPr>
            <a:normAutofit fontScale="85000" lnSpcReduction="20000"/>
          </a:bodyPr>
          <a:lstStyle/>
          <a:p>
            <a:r>
              <a:rPr lang="en-US" sz="3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Falsified his own credentials</a:t>
            </a:r>
          </a:p>
          <a:p>
            <a:r>
              <a:rPr lang="en-US" sz="3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Fabricated and altered evidence</a:t>
            </a:r>
          </a:p>
          <a:p>
            <a:r>
              <a:rPr lang="en-US" sz="3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Convicted an innocent man of sex crimes in 1997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was freed when DNA evidence proved he was innocent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Sued State of West VA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exposed Fred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Zain</a:t>
            </a: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rapist was caught 24 years later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Ch 3b</a:t>
            </a:r>
          </a:p>
          <a:p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938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27797"/>
            <a:ext cx="8229600" cy="85980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Tool Validation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046795" cy="388077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tool, software or hardware, must be tested before use on an actual case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 records are necessary to prove this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938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0502"/>
            <a:ext cx="8229600" cy="90075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Documentation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19618"/>
            <a:ext cx="7510819" cy="4585646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File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submission forms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 for assistance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 of custody reports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Examiner's notes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Crime scene reports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Examiner's final reports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of search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collected in a case file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Preprinted forms help maintain uniformity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938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030" y="518615"/>
            <a:ext cx="8229600" cy="72333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Examiner Notes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5608"/>
            <a:ext cx="7690513" cy="480797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ust be detailed enough to enable another examiner to duplicate the process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Discussions with key players including prosecutors and investigators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Irregularities found and actions taken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versions &amp; patches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Passwords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made to the system by lab personnel and law enforcement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may be years before trial, and you will need to understand your notes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204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777922"/>
            <a:ext cx="8229600" cy="79157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Examiner's Final Report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33294"/>
            <a:ext cx="7169625" cy="388077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 document delivered to prosecutors. investigators, opposing counsel, etc.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 the audience is nontechnical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Avoid jargon, acronyms, and unnecessary details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17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8740"/>
            <a:ext cx="8229600" cy="83251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Examiner's Final Report Contents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78926"/>
            <a:ext cx="7347046" cy="4148920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of the reporting agency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ID #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of the submitting person and case investigator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Dates of receipt and report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Detailed description of the evidence items submitted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 numbers, makes, models, etc.</a:t>
            </a:r>
          </a:p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of the examiner</a:t>
            </a:r>
          </a:p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of the steps taken during the examination process</a:t>
            </a:r>
          </a:p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and 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362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854"/>
            <a:ext cx="8229600" cy="85980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Examiner's Final Report Sections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3920"/>
            <a:ext cx="8229600" cy="513808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 description of the results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Detailed findings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 pertaining to the request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 that support the findings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Email, Web cache, chat logs, etc.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 searches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Evidence of ownership of the device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Glossary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254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4870" y="2568307"/>
            <a:ext cx="5826719" cy="1646302"/>
          </a:xfrm>
        </p:spPr>
        <p:txBody>
          <a:bodyPr/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Digital Forensic Tools</a:t>
            </a:r>
          </a:p>
        </p:txBody>
      </p:sp>
    </p:spTree>
    <p:extLst>
      <p:ext uri="{BB962C8B-B14F-4D97-AF65-F5344CB8AC3E}">
        <p14:creationId xmlns:p14="http://schemas.microsoft.com/office/powerpoint/2010/main" val="442256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921" y="750627"/>
            <a:ext cx="8229600" cy="75062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Digital Forensic Tools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0831"/>
            <a:ext cx="7990764" cy="163865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NIST's Forensic Tool Testing Project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Link </a:t>
            </a:r>
            <a:r>
              <a:rPr lang="en-US" sz="2800" dirty="0" smtClean="0">
                <a:solidFill>
                  <a:schemeClr val="tx1"/>
                </a:solidFill>
              </a:rPr>
              <a:t>Ch.3c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 descr="Screen Shot 2013-01-31 at 3.58.37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64" y="3430136"/>
            <a:ext cx="6912114" cy="279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17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7002"/>
            <a:ext cx="8229600" cy="77792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Sample Report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Picture 3" descr="Screen Shot 2013-01-31 at 4.04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48" y="1531960"/>
            <a:ext cx="81661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1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0404" y="2609249"/>
            <a:ext cx="5826719" cy="1646302"/>
          </a:xfrm>
        </p:spPr>
        <p:txBody>
          <a:bodyPr/>
          <a:lstStyle/>
          <a:p>
            <a:pPr lvl="0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Forensic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Laboratories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65935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82388"/>
            <a:ext cx="8229600" cy="85980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Hardware Tools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19646"/>
            <a:ext cx="6910317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Cloning devices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 phone acquisition devices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blockers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Portable storage devices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Adapters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Cables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 more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17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08632"/>
            <a:ext cx="8229600" cy="699419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textbook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1-31 at 4.06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55" y="367405"/>
            <a:ext cx="4433196" cy="4953000"/>
          </a:xfrm>
          <a:prstGeom prst="rect">
            <a:avLst/>
          </a:prstGeom>
          <a:ln>
            <a:solidFill>
              <a:srgbClr val="3366FF"/>
            </a:solidFill>
          </a:ln>
        </p:spPr>
      </p:pic>
    </p:spTree>
    <p:extLst>
      <p:ext uri="{BB962C8B-B14F-4D97-AF65-F5344CB8AC3E}">
        <p14:creationId xmlns:p14="http://schemas.microsoft.com/office/powerpoint/2010/main" val="1292301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14149"/>
            <a:ext cx="8229600" cy="73697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Recommendations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869743"/>
            <a:ext cx="7155977" cy="4558353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Multiple multicore processors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As much RAM as possible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Large, fast hard drives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FTK 4 recommends: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64-bit processor, Quad core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8 GB RAM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A dedicated 150 GB hard disk for the </a:t>
            </a:r>
            <a:r>
              <a:rPr lang="en-US" sz="2800" dirty="0" err="1" smtClean="0">
                <a:solidFill>
                  <a:schemeClr val="tx1"/>
                </a:solidFill>
              </a:rPr>
              <a:t>PostgreSQL</a:t>
            </a:r>
            <a:r>
              <a:rPr lang="en-US" sz="2800" dirty="0" smtClean="0">
                <a:solidFill>
                  <a:schemeClr val="tx1"/>
                </a:solidFill>
              </a:rPr>
              <a:t> database; SSD or RAID preferred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1 GB network</a:t>
            </a:r>
            <a:endParaRPr lang="en-US" sz="4400" dirty="0">
              <a:solidFill>
                <a:schemeClr val="tx1"/>
              </a:solidFill>
            </a:endParaRP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Link Ch 3d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11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35" y="586854"/>
            <a:ext cx="8229600" cy="805218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Non-PC Hardware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16172" cy="4525963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Cellebrite's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UFED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over 3,000 phones (Link Ch 3e)</a:t>
            </a:r>
          </a:p>
          <a:p>
            <a:pPr lvl="1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Screen Shot 2013-01-31 at 4.16.31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3467"/>
            <a:ext cx="9144000" cy="390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1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53722"/>
            <a:ext cx="8229600" cy="612269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Ch 3f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Screen Shot 2013-01-31 at 4.20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524"/>
            <a:ext cx="9144000" cy="560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1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34" y="551699"/>
            <a:ext cx="8229600" cy="736979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Paraben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27696" cy="45259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Competes with </a:t>
            </a:r>
            <a:r>
              <a:rPr lang="en-US" sz="3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Cellebrite</a:t>
            </a:r>
            <a:endParaRPr lang="en-US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more than 4,000 phones, PDAs, and GPS units</a:t>
            </a:r>
          </a:p>
          <a:p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1-31 at 4.23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670" y="1848238"/>
            <a:ext cx="4749358" cy="448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1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0502"/>
            <a:ext cx="8229600" cy="805218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Cloners and Kits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56093"/>
            <a:ext cx="7115034" cy="4380931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Hardware Cloners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Faster, can clone multiple drives at once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Provide write protection, hash authentication, drive wiping, audit trail…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Crime scene kits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Preloaded with supplies to collect digital evidence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Pens, digital camera, forensically clean storage media, evidence bags, evidence tape, report forms, markers…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11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29359"/>
            <a:ext cx="8229600" cy="83251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Software: Open-Source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78676"/>
            <a:ext cx="7974843" cy="2688609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SIFT: SANS Investigative Forensic Toolkit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SIFT Workstation is free, based on Ubuntu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Link Ch 3g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Picture 3" descr="Screen Shot 2013-01-31 at 4.30.11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188" y="2874388"/>
            <a:ext cx="6491869" cy="3865692"/>
          </a:xfrm>
          <a:prstGeom prst="rect">
            <a:avLst/>
          </a:prstGeom>
          <a:ln>
            <a:solidFill>
              <a:srgbClr val="3366FF"/>
            </a:solidFill>
          </a:ln>
        </p:spPr>
      </p:pic>
    </p:spTree>
    <p:extLst>
      <p:ext uri="{BB962C8B-B14F-4D97-AF65-F5344CB8AC3E}">
        <p14:creationId xmlns:p14="http://schemas.microsoft.com/office/powerpoint/2010/main" val="2450116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2263"/>
            <a:ext cx="8229600" cy="87345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SIFT Capabilities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092349"/>
            <a:ext cx="3088109" cy="388077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(MSDOS FAT, VFAT, NTFS)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 (HFS)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Solaris (USF)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(ext2/3/4)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carving</a:t>
            </a:r>
          </a:p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Analyzing file systems</a:t>
            </a:r>
          </a:p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history</a:t>
            </a:r>
          </a:p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Recycle bin</a:t>
            </a:r>
          </a:p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Timeline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5173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781" y="759725"/>
            <a:ext cx="6347713" cy="85071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SIFT Capabilities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599" y="2392607"/>
            <a:ext cx="6992204" cy="308015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Evidence Image Support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Witness (E01)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(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Forensic Format (AFF)</a:t>
            </a:r>
          </a:p>
          <a:p>
            <a:pPr marL="400050" lvl="1" indent="0">
              <a:buNone/>
            </a:pP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18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736978"/>
            <a:ext cx="8229600" cy="77792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Forensic Labs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543" y="1901278"/>
            <a:ext cx="6978556" cy="4513170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 smtClean="0">
                <a:solidFill>
                  <a:schemeClr val="tx1"/>
                </a:solidFill>
              </a:rPr>
              <a:t>Most are run by law enforcement agencies</a:t>
            </a:r>
          </a:p>
          <a:p>
            <a:r>
              <a:rPr lang="en-US" sz="3500" dirty="0" smtClean="0">
                <a:solidFill>
                  <a:schemeClr val="tx1"/>
                </a:solidFill>
              </a:rPr>
              <a:t>FBI's crime lab in Quantico, VA is largest in the world</a:t>
            </a:r>
          </a:p>
          <a:p>
            <a:r>
              <a:rPr lang="en-US" sz="3500" dirty="0" smtClean="0">
                <a:solidFill>
                  <a:schemeClr val="tx1"/>
                </a:solidFill>
              </a:rPr>
              <a:t>Regional Computer Forensic Laboratory (RCFL)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FBI Program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16 facilities throughout US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They process smartphones, hard drives, GPS units, and flash drives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511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73206"/>
            <a:ext cx="8229600" cy="81886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SIFT Capabilities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83140"/>
            <a:ext cx="6978556" cy="4899547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Sleuth Kit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(File system Analysis Tools)</a:t>
            </a: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log2timeline (Timeline Generation Tool)</a:t>
            </a:r>
          </a:p>
          <a:p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ssdeep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md5deep (Hashing Tools)</a:t>
            </a: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Foremost/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Scalpel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(File Carving)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WireShark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(Network Forensics)</a:t>
            </a:r>
          </a:p>
          <a:p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Vinetto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thumbs.db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examination)</a:t>
            </a: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Pasco (IE Web History examination)</a:t>
            </a:r>
          </a:p>
          <a:p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Rifiuti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(Recycle Bin examination)</a:t>
            </a:r>
          </a:p>
          <a:p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Volatility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 (Memory Analysis)</a:t>
            </a:r>
          </a:p>
          <a:p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DFLabs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PTK (GUI Front-End for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Sleuthkit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Autopsy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(GUI Front-End for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Sleuthkit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PyFLAG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(GUI Log/Disk Examination)</a:t>
            </a:r>
          </a:p>
        </p:txBody>
      </p:sp>
    </p:spTree>
    <p:extLst>
      <p:ext uri="{BB962C8B-B14F-4D97-AF65-F5344CB8AC3E}">
        <p14:creationId xmlns:p14="http://schemas.microsoft.com/office/powerpoint/2010/main" val="18077726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709684"/>
            <a:ext cx="8229600" cy="70968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Commercial Tools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7237864" cy="3880773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EnCase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&amp; FTK have similar capabilities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Searching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Sorting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cracking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4351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68740"/>
            <a:ext cx="8229600" cy="832513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EnCase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&amp; FTK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060812"/>
            <a:ext cx="6787488" cy="4271749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tools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addresses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 numbers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addresses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types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ranges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0231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709684"/>
            <a:ext cx="8229600" cy="87345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Don't Trust Tools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324366"/>
            <a:ext cx="7278807" cy="388077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a tool without understanding what it's doing is a trap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all findings with a second tool, like a simple hex editor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must figure out how the data got on the system and what it 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endParaRPr lang="en-US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0231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14149"/>
            <a:ext cx="8229600" cy="9144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Other Multipurpose Tools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065054"/>
            <a:ext cx="7033147" cy="3880773"/>
          </a:xfrm>
        </p:spPr>
        <p:txBody>
          <a:bodyPr>
            <a:normAutofit fontScale="92500"/>
          </a:bodyPr>
          <a:lstStyle/>
          <a:p>
            <a:r>
              <a:rPr lang="en-US" sz="3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Acquisition, verification, searching, reporting, wiping, etc.)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</a:p>
          <a:p>
            <a:pPr lvl="1"/>
            <a:r>
              <a:rPr lang="en-US" sz="3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ProDiscover</a:t>
            </a:r>
            <a:endParaRPr lang="en-US" sz="3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X-Ways Forensics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Helix (Linux-based)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Raptor (Linux-based)</a:t>
            </a:r>
          </a:p>
          <a:p>
            <a:pPr lvl="1"/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0231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27797"/>
            <a:ext cx="8229600" cy="805218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Other Tools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142329" cy="388077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 Tools</a:t>
            </a:r>
          </a:p>
          <a:p>
            <a:pPr lvl="1"/>
            <a:r>
              <a:rPr lang="en-US" sz="2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Softblock</a:t>
            </a:r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Macquisition</a:t>
            </a:r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Blacklight</a:t>
            </a:r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BlackBag</a:t>
            </a:r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 Marshall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0231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27797"/>
            <a:ext cx="8229600" cy="805218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Other Tools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7237864" cy="388077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Dossier from </a:t>
            </a:r>
            <a:r>
              <a:rPr lang="en-US" sz="3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LogiCube</a:t>
            </a:r>
            <a:endParaRPr lang="en-US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acquisition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Tableau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Write-blockers</a:t>
            </a:r>
          </a:p>
          <a:p>
            <a:r>
              <a:rPr lang="en-US" sz="3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Weibetech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Write-blockers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6861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3804" y="2622902"/>
            <a:ext cx="5826719" cy="1646302"/>
          </a:xfrm>
        </p:spPr>
        <p:txBody>
          <a:bodyPr/>
          <a:lstStyle/>
          <a:p>
            <a:pPr lvl="0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Accreditation vs.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Certification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823748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764275"/>
            <a:ext cx="8229600" cy="764275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Accreditation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365310"/>
            <a:ext cx="7087738" cy="340769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Endorsement of a crime lab's policies and procedures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ASCLD/LAB does this</a:t>
            </a:r>
          </a:p>
          <a:p>
            <a:pPr lvl="2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burdensome to achieve</a:t>
            </a:r>
          </a:p>
          <a:p>
            <a:pPr lvl="2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possible for every lab 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ASTM also accredits labs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0231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55092"/>
            <a:ext cx="8229600" cy="805218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Certification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051406"/>
            <a:ext cx="6896670" cy="4253860"/>
          </a:xfrm>
        </p:spPr>
        <p:txBody>
          <a:bodyPr>
            <a:normAutofit fontScale="85000" lnSpcReduction="10000"/>
          </a:bodyPr>
          <a:lstStyle/>
          <a:p>
            <a:r>
              <a:rPr lang="en-US" sz="3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Applies to examiners, not the lab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SWGDE Core Competencies for Forensic Practitioner Certification</a:t>
            </a:r>
          </a:p>
          <a:p>
            <a:pPr lvl="2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Pre-examination procedures and legal issues</a:t>
            </a:r>
          </a:p>
          <a:p>
            <a:pPr lvl="2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 assessment and analysis</a:t>
            </a:r>
          </a:p>
          <a:p>
            <a:pPr lvl="2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recovery</a:t>
            </a:r>
          </a:p>
          <a:p>
            <a:pPr lvl="2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 analysis of recovered data</a:t>
            </a:r>
          </a:p>
          <a:p>
            <a:pPr lvl="2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 and reporting</a:t>
            </a:r>
          </a:p>
          <a:p>
            <a:pPr lvl="2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of findings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3h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95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925"/>
            <a:ext cx="8229600" cy="83185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Virtual Labs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14001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Evidence repository separate from the examiner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how the FBI does it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Saves money, increases access to resources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Role-based access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Examiners and management get full access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Investigators, prosecutors, and attorneys get restricted access</a:t>
            </a:r>
          </a:p>
          <a:p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File Server_Updated200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260" y="1436545"/>
            <a:ext cx="793750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598" y="3989845"/>
            <a:ext cx="10826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11638" y="1518433"/>
            <a:ext cx="1170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Drive images on server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87866" y="3890635"/>
            <a:ext cx="1170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Examiner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connects remotely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>
            <a:stCxn id="4" idx="2"/>
            <a:endCxn id="6" idx="0"/>
          </p:cNvCxnSpPr>
          <p:nvPr/>
        </p:nvCxnSpPr>
        <p:spPr>
          <a:xfrm>
            <a:off x="7581135" y="2492233"/>
            <a:ext cx="19801" cy="14976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38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750626"/>
            <a:ext cx="8229600" cy="77792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Concerns with Virtual Labs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610067" cy="388077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Security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Must retain integrity or evidence will be inadmissible in court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Performance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High-speed connectivity required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Cost</a:t>
            </a:r>
          </a:p>
          <a:p>
            <a:pPr lvl="1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02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764275"/>
            <a:ext cx="8229600" cy="88710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Security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024110"/>
            <a:ext cx="7224216" cy="434939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Physical security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Keep unauthorized people out of critical areas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Examination stations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Evidence storage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Keys, swipe cards, access codes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Digital access control is better than keys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Keeps an audit trail to support chain of custody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Protection from fire, flood. etc.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02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59558"/>
            <a:ext cx="8229600" cy="805218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Chain of Custody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869374" cy="388077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Evidence must be signed in and out of storage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Evidence log must be complete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027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41445"/>
            <a:ext cx="8229600" cy="85980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Work in Isolation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996813"/>
            <a:ext cx="7265159" cy="4185619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Forensic examination computer should not be connected to the Internet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avoids arguments over contamination by malware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Evidence drives may contain malware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them with antivirus software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0275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870</TotalTime>
  <Words>1503</Words>
  <Application>Microsoft Office PowerPoint</Application>
  <PresentationFormat>On-screen Show (4:3)</PresentationFormat>
  <Paragraphs>291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Trebuchet MS</vt:lpstr>
      <vt:lpstr>Wingdings 3</vt:lpstr>
      <vt:lpstr>Facet</vt:lpstr>
      <vt:lpstr>4. Labs and Tools</vt:lpstr>
      <vt:lpstr>Topics</vt:lpstr>
      <vt:lpstr>Forensic Laboratories</vt:lpstr>
      <vt:lpstr>Forensic Labs</vt:lpstr>
      <vt:lpstr>Virtual Labs</vt:lpstr>
      <vt:lpstr>Concerns with Virtual Labs</vt:lpstr>
      <vt:lpstr>Lab Security</vt:lpstr>
      <vt:lpstr>Chain of Custody</vt:lpstr>
      <vt:lpstr>Work in Isolation</vt:lpstr>
      <vt:lpstr>Evidence Storage</vt:lpstr>
      <vt:lpstr>Policies and Procedures</vt:lpstr>
      <vt:lpstr>Standard Operating Procedures (SOPs)</vt:lpstr>
      <vt:lpstr>Best Practices for Evidence Collection</vt:lpstr>
      <vt:lpstr>Best Practices for Evidence Collection</vt:lpstr>
      <vt:lpstr>Quality Assurance</vt:lpstr>
      <vt:lpstr>Quality Assurance</vt:lpstr>
      <vt:lpstr>Reviews</vt:lpstr>
      <vt:lpstr>Proficiency Testing</vt:lpstr>
      <vt:lpstr>PowerPoint Presentation</vt:lpstr>
      <vt:lpstr>Lies</vt:lpstr>
      <vt:lpstr>Tool Validation</vt:lpstr>
      <vt:lpstr>Documentation</vt:lpstr>
      <vt:lpstr>Examiner Notes</vt:lpstr>
      <vt:lpstr>Examiner's Final Report</vt:lpstr>
      <vt:lpstr>Examiner's Final Report Contents</vt:lpstr>
      <vt:lpstr>Examiner's Final Report Sections</vt:lpstr>
      <vt:lpstr>Digital Forensic Tools</vt:lpstr>
      <vt:lpstr>Digital Forensic Tools</vt:lpstr>
      <vt:lpstr>Sample Report</vt:lpstr>
      <vt:lpstr>Hardware Tools</vt:lpstr>
      <vt:lpstr>PowerPoint Presentation</vt:lpstr>
      <vt:lpstr>Computer Recommendations</vt:lpstr>
      <vt:lpstr>Non-PC Hardware</vt:lpstr>
      <vt:lpstr>PowerPoint Presentation</vt:lpstr>
      <vt:lpstr>Paraben</vt:lpstr>
      <vt:lpstr>Cloners and Kits</vt:lpstr>
      <vt:lpstr>Software: Open-Source</vt:lpstr>
      <vt:lpstr>SIFT Capabilities</vt:lpstr>
      <vt:lpstr>SIFT Capabilities</vt:lpstr>
      <vt:lpstr>SIFT Capabilities</vt:lpstr>
      <vt:lpstr>Commercial Tools</vt:lpstr>
      <vt:lpstr>EnCase &amp; FTK</vt:lpstr>
      <vt:lpstr>Don't Trust Tools</vt:lpstr>
      <vt:lpstr>Other Multipurpose Tools</vt:lpstr>
      <vt:lpstr>Other Tools</vt:lpstr>
      <vt:lpstr>Other Tools</vt:lpstr>
      <vt:lpstr>Accreditation vs. Certification</vt:lpstr>
      <vt:lpstr>Accreditation</vt:lpstr>
      <vt:lpstr>Certification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Sam Bowne</dc:creator>
  <cp:lastModifiedBy>Anhim</cp:lastModifiedBy>
  <cp:revision>119</cp:revision>
  <dcterms:created xsi:type="dcterms:W3CDTF">2013-01-11T00:10:04Z</dcterms:created>
  <dcterms:modified xsi:type="dcterms:W3CDTF">2018-05-06T16:03:04Z</dcterms:modified>
</cp:coreProperties>
</file>