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10" r:id="rId3"/>
    <p:sldId id="424" r:id="rId4"/>
    <p:sldId id="425" r:id="rId5"/>
    <p:sldId id="426" r:id="rId6"/>
    <p:sldId id="427" r:id="rId7"/>
    <p:sldId id="428" r:id="rId8"/>
    <p:sldId id="429" r:id="rId9"/>
    <p:sldId id="430" r:id="rId10"/>
    <p:sldId id="423" r:id="rId11"/>
    <p:sldId id="431" r:id="rId12"/>
    <p:sldId id="432" r:id="rId13"/>
    <p:sldId id="433" r:id="rId14"/>
    <p:sldId id="422" r:id="rId15"/>
    <p:sldId id="467" r:id="rId16"/>
    <p:sldId id="421" r:id="rId17"/>
    <p:sldId id="461" r:id="rId18"/>
    <p:sldId id="462" r:id="rId19"/>
    <p:sldId id="463" r:id="rId20"/>
    <p:sldId id="464" r:id="rId21"/>
    <p:sldId id="465" r:id="rId22"/>
    <p:sldId id="466" r:id="rId23"/>
    <p:sldId id="468" r:id="rId24"/>
    <p:sldId id="46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7" autoAdjust="0"/>
    <p:restoredTop sz="94456" autoAdjust="0"/>
  </p:normalViewPr>
  <p:slideViewPr>
    <p:cSldViewPr snapToGrid="0" snapToObjects="1"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" y="117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667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54338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9428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21971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392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44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9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1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3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5/6/2018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2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7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5/6/2018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9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3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9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986D-6BE9-4264-908F-02DB36FD8D6C}" type="datetime1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5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241" y="609601"/>
            <a:ext cx="7772400" cy="5362458"/>
          </a:xfrm>
        </p:spPr>
        <p:txBody>
          <a:bodyPr/>
          <a:lstStyle/>
          <a:p>
            <a:r>
              <a:rPr lang="en-US" sz="4800" dirty="0" smtClean="0">
                <a:latin typeface="Arial"/>
                <a:cs typeface="Arial"/>
              </a:rPr>
              <a:t>5. Collecting Evidence</a:t>
            </a:r>
            <a:endParaRPr lang="en-US" sz="48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6" name="Picture 5" descr="ref=sr_1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7992" y="480511"/>
            <a:ext cx="29083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Documenting the Scene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don't write it down, it didn't happen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15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030" y="600502"/>
            <a:ext cx="8229600" cy="87345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Types of Documentation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976" y="1775201"/>
            <a:ext cx="7322024" cy="4812004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Photographs</a:t>
            </a:r>
          </a:p>
          <a:p>
            <a:r>
              <a:rPr lang="en-US" sz="3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Written notes</a:t>
            </a:r>
          </a:p>
          <a:p>
            <a:r>
              <a:rPr lang="en-US" sz="3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</a:p>
          <a:p>
            <a:r>
              <a:rPr lang="en-US" sz="3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 precise details</a:t>
            </a:r>
          </a:p>
          <a:p>
            <a:pPr lvl="1"/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Type, make, model, serial number</a:t>
            </a:r>
          </a:p>
          <a:p>
            <a:pPr lvl="1"/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Whether a device is on or off</a:t>
            </a:r>
          </a:p>
          <a:p>
            <a:pPr lvl="1"/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connections</a:t>
            </a:r>
          </a:p>
          <a:p>
            <a:pPr lvl="1"/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Peripheral connections like printers</a:t>
            </a:r>
          </a:p>
          <a:p>
            <a:pPr lvl="1"/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and label cables</a:t>
            </a:r>
            <a:endParaRPr lang="en-US" sz="2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333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854"/>
            <a:ext cx="8229600" cy="95534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Photography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848" y="1829793"/>
            <a:ext cx="8229600" cy="4337314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Walk through the scene to find devices and see what will be needed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Then photograph entire scene before anything is disturbed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Broad perspective, then each item of evidence in its original position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Add a ruler in a second photo for perspective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Photos don't replace notes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571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269" y="614150"/>
            <a:ext cx="8229600" cy="75062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976" y="1788849"/>
            <a:ext cx="7649570" cy="433731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set standard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Chronological is common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Those notes will guide you in court later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 can be discoverable and may be seen by other side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Don't draw conclusions or speculate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984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8394" y="2404534"/>
            <a:ext cx="5826719" cy="1646302"/>
          </a:xfrm>
        </p:spPr>
        <p:txBody>
          <a:bodyPr/>
          <a:lstStyle/>
          <a:p>
            <a:pPr lvl="0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Chain of Custody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888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82" y="573207"/>
            <a:ext cx="8229600" cy="9144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Marking Evidence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736" y="2211932"/>
            <a:ext cx="7144603" cy="433731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Initials, dates, case numbers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Permanent markers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Sealed in evidence anti-static bag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Tamper-resistant evidence tape</a:t>
            </a:r>
          </a:p>
        </p:txBody>
      </p:sp>
    </p:spTree>
    <p:extLst>
      <p:ext uri="{BB962C8B-B14F-4D97-AF65-F5344CB8AC3E}">
        <p14:creationId xmlns:p14="http://schemas.microsoft.com/office/powerpoint/2010/main" val="1669333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564" y="2404534"/>
            <a:ext cx="5826719" cy="1646302"/>
          </a:xfrm>
        </p:spPr>
        <p:txBody>
          <a:bodyPr/>
          <a:lstStyle/>
          <a:p>
            <a:pPr lvl="0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Forensic cloning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662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678" y="641446"/>
            <a:ext cx="8229600" cy="88710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Cloning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976" y="1788849"/>
            <a:ext cx="7717809" cy="433731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Exact copy of a hard drive, bit for bit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Gathers unallocated space and Master File Table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Time-consuming process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Usually done at the lab, not on the </a:t>
            </a:r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scene</a:t>
            </a:r>
            <a:endParaRPr lang="en-US" sz="2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civil cases, you may lack legal authorization to remove the computer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clone it on-scene</a:t>
            </a:r>
          </a:p>
        </p:txBody>
      </p:sp>
    </p:spTree>
    <p:extLst>
      <p:ext uri="{BB962C8B-B14F-4D97-AF65-F5344CB8AC3E}">
        <p14:creationId xmlns:p14="http://schemas.microsoft.com/office/powerpoint/2010/main" val="1669333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677" y="668740"/>
            <a:ext cx="8229600" cy="85980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Purpose of Cloning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84" y="1952625"/>
            <a:ext cx="7635920" cy="433731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Examine a copy, not the original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Unless there are exigent circumstances, like a missing child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recover from mistakes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properly authenticated forensic clone is as good as the original in court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571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34" y="655093"/>
            <a:ext cx="8229600" cy="85980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Cloning Process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85" y="1816145"/>
            <a:ext cx="7745104" cy="433731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one hard drive to another, larger hard drive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drive normally removed from computer</a:t>
            </a:r>
          </a:p>
          <a:p>
            <a:r>
              <a:rPr lang="en-US" sz="3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 to use a write-blocker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or software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Forensically clean destination drive first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Proof of that goes in the case file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98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0502"/>
            <a:ext cx="8229600" cy="750627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Topics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73987"/>
            <a:ext cx="7333398" cy="4308449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Crime scenes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Documenting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 of Custody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Forensic cloning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and Dead Systems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Hashing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Report</a:t>
            </a:r>
            <a:endParaRPr lang="en-U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71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82" y="586853"/>
            <a:ext cx="8229600" cy="95534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Forensically Clean Media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736" y="2198283"/>
            <a:ext cx="7444854" cy="4337314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Can be proven devoid of data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"Sterile"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Overwrite entire drive with a pattern of data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Such as 00000000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577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030" y="586855"/>
            <a:ext cx="8229600" cy="94169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Forensic Image Formats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736" y="1829793"/>
            <a:ext cx="7526740" cy="433731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Proprietary</a:t>
            </a:r>
          </a:p>
          <a:p>
            <a:pPr lvl="1"/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EnCase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(.E01) – Actually "Expert Witness"</a:t>
            </a:r>
          </a:p>
          <a:p>
            <a:pPr lvl="1"/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AccessData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Custom Content Image (.AD1)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Forensics Format </a:t>
            </a:r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(AFF)	</a:t>
            </a:r>
          </a:p>
          <a:p>
            <a:pPr lvl="2"/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format, see link Ch 4a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(.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.001)</a:t>
            </a:r>
          </a:p>
          <a:p>
            <a:pPr lvl="2"/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 uncompressed disk </a:t>
            </a:r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775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35" y="696037"/>
            <a:ext cx="8229600" cy="90075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Risks and Challenges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88" y="1993569"/>
            <a:ext cx="7472149" cy="433731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Biggest Risk: Writing to the evidence drive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 sectors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Damaged or malfunctioning drives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Corrupt boot sector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Anti-forensic </a:t>
            </a:r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measures (theoretical, not practical risk)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66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973" y="545910"/>
            <a:ext cx="8229600" cy="83251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eDiscovery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032" y="1747904"/>
            <a:ext cx="7594979" cy="4633119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Gathering and presenting electronically stored information (ESI) for legal cases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Cloning preserves evidence best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Can be expensive and impractical</a:t>
            </a:r>
            <a:endParaRPr lang="en-US" sz="3200" dirty="0" smtClean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du Pont v. </a:t>
            </a:r>
            <a:r>
              <a:rPr lang="en-US" sz="2800" dirty="0" err="1" smtClean="0">
                <a:solidFill>
                  <a:srgbClr val="000000"/>
                </a:solidFill>
              </a:rPr>
              <a:t>Kolon</a:t>
            </a:r>
            <a:endParaRPr lang="en-US" sz="2800" dirty="0">
              <a:solidFill>
                <a:srgbClr val="000000"/>
              </a:solidFill>
            </a:endParaRPr>
          </a:p>
          <a:p>
            <a:pPr lvl="1"/>
            <a:r>
              <a:rPr lang="en-US" sz="2400" dirty="0" err="1" smtClean="0">
                <a:solidFill>
                  <a:srgbClr val="000000"/>
                </a:solidFill>
              </a:rPr>
              <a:t>Kolon</a:t>
            </a:r>
            <a:r>
              <a:rPr lang="en-US" sz="2400" dirty="0" smtClean="0">
                <a:solidFill>
                  <a:srgbClr val="000000"/>
                </a:solidFill>
              </a:rPr>
              <a:t> lost and was hit with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$920 million </a:t>
            </a:r>
            <a:r>
              <a:rPr lang="en-US" sz="2400" dirty="0" err="1" smtClean="0">
                <a:solidFill>
                  <a:srgbClr val="000000"/>
                </a:solidFill>
              </a:rPr>
              <a:t>judgement</a:t>
            </a:r>
            <a:endParaRPr lang="en-US" sz="2400" dirty="0" smtClean="0">
              <a:solidFill>
                <a:srgbClr val="000000"/>
              </a:solidFill>
            </a:endParaRP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20-year ban from competing with du Pont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</a:rPr>
              <a:t>Links Ch 4b, 4c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75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5071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Spoliation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2-13 at 9.41.39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844106"/>
            <a:ext cx="8015785" cy="4502103"/>
          </a:xfrm>
          <a:prstGeom prst="rect">
            <a:avLst/>
          </a:prstGeom>
          <a:ln>
            <a:solidFill>
              <a:srgbClr val="6076B4"/>
            </a:solidFill>
          </a:ln>
        </p:spPr>
      </p:pic>
    </p:spTree>
    <p:extLst>
      <p:ext uri="{BB962C8B-B14F-4D97-AF65-F5344CB8AC3E}">
        <p14:creationId xmlns:p14="http://schemas.microsoft.com/office/powerpoint/2010/main" val="405446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3803" y="2581958"/>
            <a:ext cx="5826719" cy="1646302"/>
          </a:xfrm>
        </p:spPr>
        <p:txBody>
          <a:bodyPr/>
          <a:lstStyle/>
          <a:p>
            <a:pPr lvl="0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Crime Scenes and</a:t>
            </a:r>
            <a:r>
              <a:rPr lang="en-US" sz="4400" dirty="0" smtClean="0">
                <a:solidFill>
                  <a:srgbClr val="000000"/>
                </a:solidFill>
              </a:rPr>
              <a:t> </a:t>
            </a:r>
            <a:br>
              <a:rPr lang="en-US" sz="4400" dirty="0" smtClean="0">
                <a:solidFill>
                  <a:srgbClr val="000000"/>
                </a:solidFill>
              </a:rPr>
            </a:br>
            <a:r>
              <a:rPr lang="en-US" sz="4400" dirty="0">
                <a:latin typeface="Arial"/>
                <a:cs typeface="Arial"/>
              </a:rPr>
              <a:t>Collecting Evidence</a:t>
            </a:r>
            <a:endParaRPr lang="en-US" sz="4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37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647" y="559558"/>
            <a:ext cx="8229600" cy="84616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Securing the Scene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434004"/>
            <a:ext cx="5438635" cy="433731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Unnecessary people must be kept out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connections place data at risk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it is assured that volatile data won't be lost, disconnect network cables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 seized phoned from network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from </a:t>
            </a:r>
            <a:r>
              <a:rPr lang="en-US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crimescenecleanupdetroit.com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url.jpe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396" y="3544832"/>
            <a:ext cx="4225467" cy="320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7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35" y="600501"/>
            <a:ext cx="8229600" cy="85980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Removable Media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8977"/>
            <a:ext cx="7772400" cy="410698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cards can be tiny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in books, wallets, hat bands, etc.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DVDs, external hard drives, thumb drives, memory cards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Examine books and manuals to determine the skill level of the target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they using encryption?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7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030" y="655094"/>
            <a:ext cx="8229600" cy="90075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Cell Phones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030" y="2129051"/>
            <a:ext cx="7376615" cy="3562065"/>
          </a:xfrm>
        </p:spPr>
        <p:txBody>
          <a:bodyPr/>
          <a:lstStyle/>
          <a:p>
            <a:r>
              <a:rPr lang="en-US" sz="2800" dirty="0" smtClean="0">
                <a:solidFill>
                  <a:srgbClr val="000000"/>
                </a:solidFill>
              </a:rPr>
              <a:t>Valuable evidence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Text messages, email, call logs, contacts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Interacting with the phone can change data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Apple's "Find My iPhone" app can be used to remotely wipe the </a:t>
            </a:r>
            <a:r>
              <a:rPr lang="en-US" sz="2000" dirty="0" smtClean="0">
                <a:solidFill>
                  <a:srgbClr val="000000"/>
                </a:solidFill>
              </a:rPr>
              <a:t>phone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972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1445"/>
            <a:ext cx="8229600" cy="84616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Isolating Cell Phones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8849"/>
            <a:ext cx="7840639" cy="433731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Turn the phone off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BUT it may require a password when turned back on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Shielded container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Paint can, Faraday bag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Power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Provide external battery pack to keep phone alive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Seize power cables if phone is off, so it can be charged for examination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97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82" y="696035"/>
            <a:ext cx="8229600" cy="99628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 at the Scene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564" y="2184635"/>
            <a:ext cx="7199194" cy="3615664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scene is secured, ask these questions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kinds of devices are present?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many device?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the devices running?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tools are needed?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we have the necessary expertise?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7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96" y="545913"/>
            <a:ext cx="8229600" cy="81886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Order of Volatility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8849"/>
            <a:ext cx="7513093" cy="433731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 most volatile evidence first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CPU, cache and registers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Routing table, ARP cache, processes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 files/swap space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 disk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Remotely logged data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Archival media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726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1586</TotalTime>
  <Words>665</Words>
  <Application>Microsoft Office PowerPoint</Application>
  <PresentationFormat>On-screen Show (4:3)</PresentationFormat>
  <Paragraphs>131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Wingdings 3</vt:lpstr>
      <vt:lpstr>Facet</vt:lpstr>
      <vt:lpstr>5. Collecting Evidence</vt:lpstr>
      <vt:lpstr>Topics</vt:lpstr>
      <vt:lpstr>Crime Scenes and  Collecting Evidence</vt:lpstr>
      <vt:lpstr>Securing the Scene</vt:lpstr>
      <vt:lpstr>Removable Media</vt:lpstr>
      <vt:lpstr>Cell Phones</vt:lpstr>
      <vt:lpstr>Isolating Cell Phones</vt:lpstr>
      <vt:lpstr>Questions at the Scene</vt:lpstr>
      <vt:lpstr>Order of Volatility</vt:lpstr>
      <vt:lpstr>Documenting the Scene</vt:lpstr>
      <vt:lpstr>Types of Documentation</vt:lpstr>
      <vt:lpstr>Photography</vt:lpstr>
      <vt:lpstr>Notes</vt:lpstr>
      <vt:lpstr>Chain of Custody</vt:lpstr>
      <vt:lpstr>Marking Evidence</vt:lpstr>
      <vt:lpstr>Forensic cloning</vt:lpstr>
      <vt:lpstr>Cloning</vt:lpstr>
      <vt:lpstr>Purpose of Cloning</vt:lpstr>
      <vt:lpstr>The Cloning Process</vt:lpstr>
      <vt:lpstr>Forensically Clean Media</vt:lpstr>
      <vt:lpstr>Forensic Image Formats</vt:lpstr>
      <vt:lpstr>Risks and Challenges</vt:lpstr>
      <vt:lpstr>eDiscovery</vt:lpstr>
      <vt:lpstr>Spoliation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Sam Bowne</dc:creator>
  <cp:lastModifiedBy>Anhim</cp:lastModifiedBy>
  <cp:revision>120</cp:revision>
  <dcterms:created xsi:type="dcterms:W3CDTF">2013-01-11T00:10:04Z</dcterms:created>
  <dcterms:modified xsi:type="dcterms:W3CDTF">2018-05-07T02:43:56Z</dcterms:modified>
</cp:coreProperties>
</file>