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0" r:id="rId3"/>
    <p:sldId id="420" r:id="rId4"/>
    <p:sldId id="455" r:id="rId5"/>
    <p:sldId id="456" r:id="rId6"/>
    <p:sldId id="457" r:id="rId7"/>
    <p:sldId id="458" r:id="rId8"/>
    <p:sldId id="459" r:id="rId9"/>
    <p:sldId id="460" r:id="rId10"/>
    <p:sldId id="44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 autoAdjust="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9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16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357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67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5225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71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7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1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7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986D-6BE9-4264-908F-02DB36FD8D6C}" type="datetime1">
              <a:rPr lang="en-US" smtClean="0"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9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9421" y="609601"/>
            <a:ext cx="7772400" cy="5362458"/>
          </a:xfrm>
        </p:spPr>
        <p:txBody>
          <a:bodyPr/>
          <a:lstStyle/>
          <a:p>
            <a:r>
              <a:rPr lang="en-US" sz="4800" dirty="0" smtClean="0">
                <a:latin typeface="Arial"/>
                <a:cs typeface="Arial"/>
              </a:rPr>
              <a:t>6. </a:t>
            </a:r>
            <a:r>
              <a:rPr lang="en-US" sz="4800" dirty="0" smtClean="0">
                <a:latin typeface="Arial"/>
                <a:cs typeface="Arial"/>
              </a:rPr>
              <a:t>Collecting Evidence</a:t>
            </a:r>
            <a:br>
              <a:rPr lang="en-US" sz="4800" dirty="0" smtClean="0">
                <a:latin typeface="Arial"/>
                <a:cs typeface="Arial"/>
              </a:rPr>
            </a:br>
            <a:r>
              <a:rPr lang="en-US" sz="4800" dirty="0" smtClean="0">
                <a:latin typeface="Arial"/>
                <a:cs typeface="Arial"/>
              </a:rPr>
              <a:t>Part 2</a:t>
            </a:r>
            <a:endParaRPr lang="en-US" sz="4800" dirty="0">
              <a:latin typeface="Arial"/>
              <a:cs typeface="Arial"/>
            </a:endParaRPr>
          </a:p>
        </p:txBody>
      </p:sp>
      <p:pic>
        <p:nvPicPr>
          <p:cNvPr id="6" name="Picture 5" descr="ref=sr_1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992" y="480511"/>
            <a:ext cx="2908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1" y="641445"/>
            <a:ext cx="8229600" cy="85980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Final Report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84" y="1788849"/>
            <a:ext cx="7854287" cy="454371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 the audience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Many reports are too technical &amp; confusing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Avoid jargon and code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report generated by FTK or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EnCase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should be included, but it's not readable enough alone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Add a detailed narrative of all actions taken by the examiner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Add a summary written in plain English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55092"/>
            <a:ext cx="8229600" cy="7642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487" y="2160590"/>
            <a:ext cx="6347714" cy="388077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and Dead Systems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Report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9214" y="2827616"/>
            <a:ext cx="5826719" cy="1646302"/>
          </a:xfrm>
        </p:spPr>
        <p:txBody>
          <a:bodyPr/>
          <a:lstStyle/>
          <a:p>
            <a:pPr lvl="0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Live and Dead Systems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1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1" y="614149"/>
            <a:ext cx="8229600" cy="85980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School: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Pull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Plug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80" y="2075454"/>
            <a:ext cx="7786048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Loses RAM data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render encrypted files unavailable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corrupt data on the disk when power goes off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lose some evidence that doesn't get properly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166933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4150"/>
            <a:ext cx="8229600" cy="92804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Now: Live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145"/>
            <a:ext cx="7731457" cy="433731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tools being marketed to first responders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Non-technical people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acquisition is important if RAM is important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Malware -&gt; RAM is important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Possession of child porn -&gt; RAM unimportant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 needs proper skills and tools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7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8" y="545912"/>
            <a:ext cx="8229600" cy="80521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Principles of Live Collection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3" y="1829793"/>
            <a:ext cx="7158251" cy="4337314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Least invasive procedure possible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RAM may contain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Running processes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Executed console commands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Passwords in </a:t>
            </a:r>
            <a:r>
              <a:rPr lang="en-US" sz="2400" dirty="0" err="1" smtClean="0">
                <a:solidFill>
                  <a:srgbClr val="000000"/>
                </a:solidFill>
              </a:rPr>
              <a:t>cleartext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Unencrypted data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Instant messages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IP Addresses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Trojans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211" y="634622"/>
            <a:ext cx="7499446" cy="1241946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Conducting and Documenting a Live Collection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864" y="2157339"/>
            <a:ext cx="7663217" cy="44208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Work without interruptions</a:t>
            </a:r>
          </a:p>
          <a:p>
            <a:r>
              <a:rPr lang="en-US" sz="2000" dirty="0" smtClean="0"/>
              <a:t>Every interaction with the computer must be noted</a:t>
            </a:r>
          </a:p>
          <a:p>
            <a:r>
              <a:rPr lang="en-US" sz="2000" dirty="0" smtClean="0"/>
              <a:t>I did this…the computer did that</a:t>
            </a:r>
          </a:p>
          <a:p>
            <a:r>
              <a:rPr lang="en-US" sz="2000" dirty="0" smtClean="0"/>
              <a:t>Make desktop visible by moving the mouse</a:t>
            </a:r>
          </a:p>
          <a:p>
            <a:pPr lvl="1"/>
            <a:r>
              <a:rPr lang="en-US" sz="1800" dirty="0" smtClean="0"/>
              <a:t>Or press a key (and record which)</a:t>
            </a:r>
          </a:p>
          <a:p>
            <a:r>
              <a:rPr lang="en-US" sz="2000" dirty="0" smtClean="0"/>
              <a:t>Note date and time</a:t>
            </a:r>
          </a:p>
          <a:p>
            <a:r>
              <a:rPr lang="en-US" sz="2000" dirty="0" smtClean="0"/>
              <a:t>Note icons and taskbar buttons of running programs</a:t>
            </a:r>
          </a:p>
          <a:p>
            <a:r>
              <a:rPr lang="en-US" sz="2000" dirty="0" smtClean="0"/>
              <a:t>Open Task Manager &amp; record processes</a:t>
            </a:r>
          </a:p>
          <a:p>
            <a:r>
              <a:rPr lang="en-US" sz="2000" dirty="0" smtClean="0"/>
              <a:t>Capture RAM with a forensic RAM imager</a:t>
            </a:r>
          </a:p>
          <a:p>
            <a:r>
              <a:rPr lang="en-US" sz="2000" dirty="0" smtClean="0"/>
              <a:t>Perform proper shutdown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57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77" y="573206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Task Manager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4" y="1788849"/>
            <a:ext cx="4132969" cy="43373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 processes from all users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Record all processes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will probably claim malware did it later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 Shot 2013-02-16 at 4.53.2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93" y="1635853"/>
            <a:ext cx="4243138" cy="50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7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82" y="573206"/>
            <a:ext cx="8229600" cy="87345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Hashing Algorithms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8" y="1911681"/>
            <a:ext cx="7881582" cy="43373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Even a single changed bit in the input file completely changes the hash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hash of two files match, the files  can be regarded as identical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MD5 is most common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SHA-1 is better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practice,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either will do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Hash value must accompany all evidence images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 copies can be verified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6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981</TotalTime>
  <Words>307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6. Collecting Evidence Part 2</vt:lpstr>
      <vt:lpstr>Topics</vt:lpstr>
      <vt:lpstr>Live and Dead Systems</vt:lpstr>
      <vt:lpstr>Old School:  Pull the Plug</vt:lpstr>
      <vt:lpstr>Now: Live Acquisition</vt:lpstr>
      <vt:lpstr>Principles of Live Collection</vt:lpstr>
      <vt:lpstr>Conducting and Documenting a Live Collection</vt:lpstr>
      <vt:lpstr>Task Manager</vt:lpstr>
      <vt:lpstr>Hashing Algorithms</vt:lpstr>
      <vt:lpstr>Final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Sam Bowne</dc:creator>
  <cp:lastModifiedBy>Anhim</cp:lastModifiedBy>
  <cp:revision>119</cp:revision>
  <dcterms:created xsi:type="dcterms:W3CDTF">2013-01-11T00:10:04Z</dcterms:created>
  <dcterms:modified xsi:type="dcterms:W3CDTF">2018-05-07T02:56:49Z</dcterms:modified>
</cp:coreProperties>
</file>