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410" r:id="rId3"/>
    <p:sldId id="461" r:id="rId4"/>
    <p:sldId id="444" r:id="rId5"/>
    <p:sldId id="460" r:id="rId6"/>
    <p:sldId id="462" r:id="rId7"/>
    <p:sldId id="445" r:id="rId8"/>
    <p:sldId id="463" r:id="rId9"/>
    <p:sldId id="472" r:id="rId10"/>
    <p:sldId id="473" r:id="rId11"/>
    <p:sldId id="474" r:id="rId12"/>
    <p:sldId id="475" r:id="rId13"/>
    <p:sldId id="476" r:id="rId14"/>
    <p:sldId id="477" r:id="rId15"/>
    <p:sldId id="478" r:id="rId16"/>
    <p:sldId id="446" r:id="rId17"/>
    <p:sldId id="447" r:id="rId18"/>
    <p:sldId id="471" r:id="rId19"/>
    <p:sldId id="448" r:id="rId20"/>
    <p:sldId id="449" r:id="rId21"/>
    <p:sldId id="450" r:id="rId22"/>
    <p:sldId id="451" r:id="rId23"/>
    <p:sldId id="452" r:id="rId24"/>
    <p:sldId id="453" r:id="rId25"/>
    <p:sldId id="454" r:id="rId26"/>
    <p:sldId id="455" r:id="rId27"/>
    <p:sldId id="457" r:id="rId28"/>
    <p:sldId id="458" r:id="rId29"/>
    <p:sldId id="45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7" autoAdjust="0"/>
    <p:restoredTop sz="94434" autoAdjust="0"/>
  </p:normalViewPr>
  <p:slideViewPr>
    <p:cSldViewPr snapToGrid="0" snapToObjects="1"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15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8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6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31023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22044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335614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63328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09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9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6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0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5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9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1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7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986D-6BE9-4264-908F-02DB36FD8D6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8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898" y="609601"/>
            <a:ext cx="7530152" cy="5362458"/>
          </a:xfrm>
        </p:spPr>
        <p:txBody>
          <a:bodyPr/>
          <a:lstStyle/>
          <a:p>
            <a:r>
              <a:rPr lang="en-US" sz="4400" dirty="0">
                <a:latin typeface="Arial"/>
                <a:cs typeface="Arial"/>
              </a:rPr>
              <a:t>7</a:t>
            </a:r>
            <a:r>
              <a:rPr lang="en-US" sz="4400" dirty="0" smtClean="0">
                <a:latin typeface="Arial"/>
                <a:cs typeface="Arial"/>
              </a:rPr>
              <a:t>. </a:t>
            </a:r>
            <a:r>
              <a:rPr lang="en-US" sz="4400" dirty="0" smtClean="0">
                <a:latin typeface="Arial"/>
                <a:cs typeface="Arial"/>
              </a:rPr>
              <a:t>Windows System Artifacts</a:t>
            </a:r>
            <a:br>
              <a:rPr lang="en-US" sz="4400" dirty="0" smtClean="0">
                <a:latin typeface="Arial"/>
                <a:cs typeface="Arial"/>
              </a:rPr>
            </a:br>
            <a:r>
              <a:rPr lang="en-US" sz="4400" dirty="0" smtClean="0">
                <a:latin typeface="Arial"/>
                <a:cs typeface="Arial"/>
              </a:rPr>
              <a:t>Part 1</a:t>
            </a:r>
            <a:endParaRPr lang="en-US" sz="4400" dirty="0">
              <a:latin typeface="Arial"/>
              <a:cs typeface="Arial"/>
            </a:endParaRPr>
          </a:p>
        </p:txBody>
      </p:sp>
      <p:pic>
        <p:nvPicPr>
          <p:cNvPr id="6" name="Picture 5" descr="ref=sr_1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7992" y="480511"/>
            <a:ext cx="29083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764275" y="1598613"/>
            <a:ext cx="6277970" cy="510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charset="0"/>
                <a:cs typeface="Arial" charset="0"/>
              </a:rPr>
              <a:t>Root keys (sometimes called </a:t>
            </a:r>
            <a:r>
              <a:rPr lang="en-US" sz="2000" i="1" dirty="0" smtClean="0">
                <a:latin typeface="Arial" charset="0"/>
                <a:cs typeface="Arial" charset="0"/>
              </a:rPr>
              <a:t>predefined keys</a:t>
            </a:r>
            <a:r>
              <a:rPr lang="en-US" sz="2000" dirty="0" smtClean="0">
                <a:latin typeface="Arial" charset="0"/>
                <a:cs typeface="Arial" charset="0"/>
              </a:rPr>
              <a:t>), contain </a:t>
            </a:r>
            <a:r>
              <a:rPr lang="en-US" sz="2000" dirty="0" err="1" smtClean="0">
                <a:latin typeface="Arial" charset="0"/>
                <a:cs typeface="Arial" charset="0"/>
              </a:rPr>
              <a:t>subkeys</a:t>
            </a:r>
            <a:endParaRPr lang="en-US" sz="2000" dirty="0" smtClean="0">
              <a:latin typeface="Arial" charset="0"/>
              <a:cs typeface="Arial" charset="0"/>
            </a:endParaRPr>
          </a:p>
          <a:p>
            <a:pPr lvl="1"/>
            <a:r>
              <a:rPr lang="en-US" sz="1800" dirty="0" err="1" smtClean="0">
                <a:latin typeface="Arial" charset="0"/>
                <a:cs typeface="Arial" charset="0"/>
              </a:rPr>
              <a:t>Subkeys</a:t>
            </a:r>
            <a:r>
              <a:rPr lang="en-US" sz="1800" dirty="0" smtClean="0">
                <a:latin typeface="Arial" charset="0"/>
                <a:cs typeface="Arial" charset="0"/>
              </a:rPr>
              <a:t> look like folders in </a:t>
            </a:r>
            <a:r>
              <a:rPr lang="en-US" sz="1800" dirty="0" err="1" smtClean="0">
                <a:latin typeface="Arial" charset="0"/>
                <a:cs typeface="Arial" charset="0"/>
              </a:rPr>
              <a:t>Regedit</a:t>
            </a:r>
            <a:endParaRPr lang="en-US" sz="1800" dirty="0" smtClean="0">
              <a:latin typeface="Arial" charset="0"/>
              <a:cs typeface="Arial" charset="0"/>
            </a:endParaRPr>
          </a:p>
          <a:p>
            <a:r>
              <a:rPr lang="en-US" sz="2000" dirty="0" smtClean="0">
                <a:latin typeface="Arial" charset="0"/>
                <a:cs typeface="Arial" charset="0"/>
              </a:rPr>
              <a:t>HKCU has these top-level </a:t>
            </a:r>
            <a:r>
              <a:rPr lang="en-US" sz="2000" dirty="0" err="1" smtClean="0">
                <a:latin typeface="Arial" charset="0"/>
                <a:cs typeface="Arial" charset="0"/>
              </a:rPr>
              <a:t>subkeys</a:t>
            </a:r>
            <a:r>
              <a:rPr lang="en-US" sz="2000" dirty="0" smtClean="0">
                <a:latin typeface="Arial" charset="0"/>
                <a:cs typeface="Arial" charset="0"/>
              </a:rPr>
              <a:t>: </a:t>
            </a:r>
            <a:r>
              <a:rPr lang="en-US" sz="2000" dirty="0" err="1" smtClean="0">
                <a:latin typeface="Arial" charset="0"/>
                <a:cs typeface="Arial" charset="0"/>
              </a:rPr>
              <a:t>AppEvents</a:t>
            </a:r>
            <a:r>
              <a:rPr lang="en-US" sz="2000" dirty="0" smtClean="0">
                <a:latin typeface="Arial" charset="0"/>
                <a:cs typeface="Arial" charset="0"/>
              </a:rPr>
              <a:t>, Console, Control Panel, …</a:t>
            </a:r>
          </a:p>
          <a:p>
            <a:pPr lvl="1"/>
            <a:r>
              <a:rPr lang="en-US" sz="1800" dirty="0" smtClean="0">
                <a:latin typeface="Arial" charset="0"/>
                <a:cs typeface="Arial" charset="0"/>
              </a:rPr>
              <a:t>A root key and </a:t>
            </a:r>
            <a:br>
              <a:rPr lang="en-US" sz="1800" dirty="0" smtClean="0">
                <a:latin typeface="Arial" charset="0"/>
                <a:cs typeface="Arial" charset="0"/>
              </a:rPr>
            </a:br>
            <a:r>
              <a:rPr lang="en-US" sz="1800" dirty="0" smtClean="0">
                <a:latin typeface="Arial" charset="0"/>
                <a:cs typeface="Arial" charset="0"/>
              </a:rPr>
              <a:t>its </a:t>
            </a:r>
            <a:r>
              <a:rPr lang="en-US" sz="1800" dirty="0" err="1" smtClean="0">
                <a:latin typeface="Arial" charset="0"/>
                <a:cs typeface="Arial" charset="0"/>
              </a:rPr>
              <a:t>subkeys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br>
              <a:rPr lang="en-US" sz="1800" dirty="0" smtClean="0">
                <a:latin typeface="Arial" charset="0"/>
                <a:cs typeface="Arial" charset="0"/>
              </a:rPr>
            </a:br>
            <a:r>
              <a:rPr lang="en-US" sz="1800" dirty="0" smtClean="0">
                <a:latin typeface="Arial" charset="0"/>
                <a:cs typeface="Arial" charset="0"/>
              </a:rPr>
              <a:t>form a path</a:t>
            </a:r>
          </a:p>
          <a:p>
            <a:pPr lvl="1"/>
            <a:r>
              <a:rPr lang="en-US" sz="1800" dirty="0" smtClean="0">
                <a:latin typeface="Arial" charset="0"/>
                <a:cs typeface="Arial" charset="0"/>
              </a:rPr>
              <a:t>HKCU\Console</a:t>
            </a:r>
            <a:endParaRPr lang="en-US" sz="1800" dirty="0">
              <a:latin typeface="Arial" charset="0"/>
              <a:cs typeface="Arial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571036" y="573204"/>
            <a:ext cx="5826719" cy="69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latin typeface="Arial" charset="0"/>
                <a:cs typeface="Arial" charset="0"/>
              </a:rPr>
              <a:t>Subkeys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3" name="Picture 4" descr="Untitled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164" y="3616658"/>
            <a:ext cx="5318125" cy="2980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72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62106" y="616677"/>
            <a:ext cx="5826719" cy="78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latin typeface="Arial" charset="0"/>
                <a:cs typeface="Arial" charset="0"/>
              </a:rPr>
              <a:t>Values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6" name="Picture 4" descr="Untitled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14" y="3152633"/>
            <a:ext cx="5381766" cy="3507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87104" y="1787854"/>
            <a:ext cx="3166282" cy="312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charset="0"/>
                <a:cs typeface="Arial" charset="0"/>
              </a:rPr>
              <a:t>Every </a:t>
            </a:r>
            <a:r>
              <a:rPr lang="en-US" sz="2000" dirty="0" err="1" smtClean="0">
                <a:latin typeface="Arial" charset="0"/>
                <a:cs typeface="Arial" charset="0"/>
              </a:rPr>
              <a:t>Subkey</a:t>
            </a:r>
            <a:r>
              <a:rPr lang="en-US" sz="2000" dirty="0" smtClean="0">
                <a:latin typeface="Arial" charset="0"/>
                <a:cs typeface="Arial" charset="0"/>
              </a:rPr>
              <a:t> contains at least one value</a:t>
            </a: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But it may show (value not set)</a:t>
            </a:r>
          </a:p>
          <a:p>
            <a:r>
              <a:rPr lang="en-US" sz="2000" dirty="0" smtClean="0">
                <a:latin typeface="Arial" charset="0"/>
                <a:cs typeface="Arial" charset="0"/>
              </a:rPr>
              <a:t>The default value (often undefined)</a:t>
            </a:r>
          </a:p>
          <a:p>
            <a:r>
              <a:rPr lang="en-US" sz="2000" dirty="0" smtClean="0">
                <a:latin typeface="Arial" charset="0"/>
                <a:cs typeface="Arial" charset="0"/>
              </a:rPr>
              <a:t>Values have name, data type, and data</a:t>
            </a:r>
            <a:endParaRPr lang="en-US" sz="20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581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900752" y="2074460"/>
            <a:ext cx="6782937" cy="349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Arial" charset="0"/>
                <a:cs typeface="Arial" charset="0"/>
              </a:rPr>
              <a:t>A key with all its </a:t>
            </a:r>
            <a:r>
              <a:rPr lang="en-US" sz="2800" dirty="0" err="1" smtClean="0">
                <a:latin typeface="Arial" charset="0"/>
                <a:cs typeface="Arial" charset="0"/>
              </a:rPr>
              <a:t>subkeys</a:t>
            </a:r>
            <a:r>
              <a:rPr lang="en-US" sz="2800" dirty="0" smtClean="0">
                <a:latin typeface="Arial" charset="0"/>
                <a:cs typeface="Arial" charset="0"/>
              </a:rPr>
              <a:t> and values is called a </a:t>
            </a:r>
            <a:r>
              <a:rPr lang="en-US" sz="2800" i="1" dirty="0" smtClean="0">
                <a:latin typeface="Arial" charset="0"/>
                <a:cs typeface="Arial" charset="0"/>
              </a:rPr>
              <a:t>hive</a:t>
            </a:r>
            <a:endParaRPr lang="en-US" sz="2800" dirty="0" smtClean="0">
              <a:latin typeface="Arial" charset="0"/>
              <a:cs typeface="Arial" charset="0"/>
            </a:endParaRPr>
          </a:p>
          <a:p>
            <a:r>
              <a:rPr lang="en-US" sz="2800" dirty="0" smtClean="0">
                <a:latin typeface="Arial" charset="0"/>
                <a:cs typeface="Arial" charset="0"/>
              </a:rPr>
              <a:t>The registry is stored on disk as several separate </a:t>
            </a:r>
            <a:r>
              <a:rPr lang="en-US" sz="2800" i="1" dirty="0" smtClean="0">
                <a:latin typeface="Arial" charset="0"/>
                <a:cs typeface="Arial" charset="0"/>
              </a:rPr>
              <a:t>hive files</a:t>
            </a:r>
            <a:endParaRPr lang="en-US" sz="2800" dirty="0" smtClean="0">
              <a:latin typeface="Arial" charset="0"/>
              <a:cs typeface="Arial" charset="0"/>
            </a:endParaRPr>
          </a:p>
          <a:p>
            <a:r>
              <a:rPr lang="en-US" sz="2800" dirty="0" smtClean="0">
                <a:latin typeface="Arial" charset="0"/>
                <a:cs typeface="Arial" charset="0"/>
              </a:rPr>
              <a:t>Hive files are read into memory when the operating system starts (or when a new user logs on)</a:t>
            </a:r>
            <a:endParaRPr lang="en-US" sz="2800" dirty="0">
              <a:latin typeface="Arial" charset="0"/>
              <a:cs typeface="Arial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9211" y="668740"/>
            <a:ext cx="8229600" cy="85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latin typeface="Arial" charset="0"/>
                <a:cs typeface="Arial" charset="0"/>
              </a:rPr>
              <a:t>Hives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374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52" y="2869436"/>
            <a:ext cx="7588155" cy="3585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93867" y="630325"/>
            <a:ext cx="5826719" cy="80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latin typeface="Arial" charset="0"/>
                <a:cs typeface="Arial" charset="0"/>
              </a:rPr>
              <a:t>HiveList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09685" y="1868910"/>
            <a:ext cx="6714699" cy="109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charset="0"/>
                <a:cs typeface="Arial" charset="0"/>
              </a:rPr>
              <a:t>HKLM\System\</a:t>
            </a:r>
            <a:r>
              <a:rPr lang="en-US" sz="2000" dirty="0" err="1" smtClean="0">
                <a:latin typeface="Arial" charset="0"/>
                <a:cs typeface="Arial" charset="0"/>
              </a:rPr>
              <a:t>CurrentControlSet</a:t>
            </a:r>
            <a:r>
              <a:rPr lang="en-US" sz="2000" dirty="0" smtClean="0">
                <a:latin typeface="Arial" charset="0"/>
                <a:cs typeface="Arial" charset="0"/>
              </a:rPr>
              <a:t>\Control\</a:t>
            </a:r>
            <a:r>
              <a:rPr lang="en-US" sz="2000" dirty="0" err="1" smtClean="0">
                <a:latin typeface="Arial" charset="0"/>
                <a:cs typeface="Arial" charset="0"/>
              </a:rPr>
              <a:t>HiveList</a:t>
            </a:r>
            <a:endParaRPr lang="en-US" sz="20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202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9212" y="655094"/>
            <a:ext cx="8229600" cy="80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latin typeface="Arial" charset="0"/>
                <a:cs typeface="Arial" charset="0"/>
              </a:rPr>
              <a:t>Hardware Hive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28049" y="2347416"/>
            <a:ext cx="6550924" cy="280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rial" charset="0"/>
                <a:cs typeface="Arial" charset="0"/>
              </a:rPr>
              <a:t>\Registry\Machine\Hardware has no associated disk file</a:t>
            </a:r>
          </a:p>
          <a:p>
            <a:r>
              <a:rPr lang="en-US" sz="2400" dirty="0" smtClean="0">
                <a:latin typeface="Arial" charset="0"/>
                <a:cs typeface="Arial" charset="0"/>
              </a:rPr>
              <a:t>Windows 7 creates it fresh each time you turn your system on</a:t>
            </a:r>
            <a:endParaRPr lang="en-US" sz="2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123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89401" y="766803"/>
            <a:ext cx="5826719" cy="82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latin typeface="Arial" charset="0"/>
                <a:cs typeface="Arial" charset="0"/>
              </a:rPr>
              <a:t>HKCR and HKCU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59806" y="2074459"/>
            <a:ext cx="6701051" cy="40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Arial" charset="0"/>
                <a:cs typeface="Arial" charset="0"/>
              </a:rPr>
              <a:t>These keys are links to items contained in other root keys</a:t>
            </a:r>
          </a:p>
          <a:p>
            <a:pPr lvl="1"/>
            <a:r>
              <a:rPr lang="en-US" sz="2400" dirty="0" err="1" smtClean="0">
                <a:latin typeface="Arial" charset="0"/>
                <a:cs typeface="Arial" charset="0"/>
              </a:rPr>
              <a:t>HKey_Classes_Root</a:t>
            </a:r>
            <a:r>
              <a:rPr lang="en-US" sz="2400" dirty="0" smtClean="0">
                <a:latin typeface="Arial" charset="0"/>
                <a:cs typeface="Arial" charset="0"/>
              </a:rPr>
              <a:t> (HKCR)</a:t>
            </a:r>
          </a:p>
          <a:p>
            <a:pPr lvl="2"/>
            <a:r>
              <a:rPr lang="en-US" sz="2000" dirty="0" smtClean="0">
                <a:latin typeface="Arial" charset="0"/>
                <a:cs typeface="Arial" charset="0"/>
              </a:rPr>
              <a:t>Merged from keys within HKLM\Software\Classes and HKU\</a:t>
            </a:r>
            <a:r>
              <a:rPr lang="en-US" sz="2000" i="1" dirty="0" err="1" smtClean="0">
                <a:latin typeface="Arial" charset="0"/>
                <a:cs typeface="Arial" charset="0"/>
              </a:rPr>
              <a:t>sid</a:t>
            </a:r>
            <a:r>
              <a:rPr lang="en-US" sz="2000" dirty="0" err="1" smtClean="0">
                <a:latin typeface="Arial" charset="0"/>
                <a:cs typeface="Arial" charset="0"/>
              </a:rPr>
              <a:t>_Classes</a:t>
            </a:r>
            <a:endParaRPr lang="en-US" sz="2000" dirty="0" smtClean="0">
              <a:latin typeface="Arial" charset="0"/>
              <a:cs typeface="Arial" charset="0"/>
            </a:endParaRPr>
          </a:p>
          <a:p>
            <a:pPr lvl="3"/>
            <a:r>
              <a:rPr lang="en-US" sz="1800" i="1" dirty="0" err="1" smtClean="0">
                <a:latin typeface="Arial" charset="0"/>
                <a:cs typeface="Arial" charset="0"/>
              </a:rPr>
              <a:t>sid</a:t>
            </a:r>
            <a:r>
              <a:rPr lang="en-US" sz="1800" i="1" dirty="0" smtClean="0">
                <a:latin typeface="Arial" charset="0"/>
                <a:cs typeface="Arial" charset="0"/>
              </a:rPr>
              <a:t> </a:t>
            </a:r>
            <a:r>
              <a:rPr lang="en-US" sz="1800" dirty="0" smtClean="0">
                <a:latin typeface="Arial" charset="0"/>
                <a:cs typeface="Arial" charset="0"/>
              </a:rPr>
              <a:t>is the security identifier of the currently logged on user</a:t>
            </a:r>
          </a:p>
          <a:p>
            <a:pPr lvl="1"/>
            <a:r>
              <a:rPr lang="en-US" sz="2400" dirty="0" err="1" smtClean="0">
                <a:latin typeface="Arial" charset="0"/>
                <a:cs typeface="Arial" charset="0"/>
              </a:rPr>
              <a:t>HKey_Current_User</a:t>
            </a:r>
            <a:r>
              <a:rPr lang="en-US" sz="2400" dirty="0" smtClean="0">
                <a:latin typeface="Arial" charset="0"/>
                <a:cs typeface="Arial" charset="0"/>
              </a:rPr>
              <a:t> (HKCU)</a:t>
            </a:r>
          </a:p>
          <a:p>
            <a:pPr lvl="2"/>
            <a:r>
              <a:rPr lang="en-US" sz="2000" dirty="0" smtClean="0">
                <a:latin typeface="Arial" charset="0"/>
                <a:cs typeface="Arial" charset="0"/>
              </a:rPr>
              <a:t>HKU\</a:t>
            </a:r>
            <a:r>
              <a:rPr lang="en-US" sz="2000" i="1" dirty="0" err="1" smtClean="0">
                <a:latin typeface="Arial" charset="0"/>
                <a:cs typeface="Arial" charset="0"/>
              </a:rPr>
              <a:t>sid</a:t>
            </a:r>
            <a:endParaRPr lang="en-US" sz="20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343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00585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Purpose of Registry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624" y="1938082"/>
            <a:ext cx="7676866" cy="4229025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for configuration files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Registry artifacts are very valuable for forensics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Search terms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Programs run or installed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 addresses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Files recently opened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USB devices connected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400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946245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Acquiring the Registry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7138"/>
            <a:ext cx="8229600" cy="422902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FTK Imager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3" name="Picture 1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996" y="2006169"/>
            <a:ext cx="5315803" cy="4312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400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27881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Acquired Files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Screen Shot 2013-02-17 at 12.27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525615"/>
            <a:ext cx="7869563" cy="485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94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91654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46" y="5322627"/>
            <a:ext cx="7472147" cy="726171"/>
          </a:xfrm>
        </p:spPr>
        <p:txBody>
          <a:bodyPr/>
          <a:lstStyle/>
          <a:p>
            <a:r>
              <a:rPr lang="en-US" dirty="0" smtClean="0"/>
              <a:t>Link Ch 5c</a:t>
            </a:r>
            <a:endParaRPr lang="en-US" dirty="0"/>
          </a:p>
        </p:txBody>
      </p:sp>
      <p:pic>
        <p:nvPicPr>
          <p:cNvPr id="4" name="Picture 3" descr="Screen Shot 2013-02-17 at 12.29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11" y="2029689"/>
            <a:ext cx="7369790" cy="2910800"/>
          </a:xfrm>
          <a:prstGeom prst="rect">
            <a:avLst/>
          </a:prstGeom>
          <a:ln>
            <a:solidFill>
              <a:srgbClr val="6076B4"/>
            </a:solidFill>
          </a:ln>
        </p:spPr>
      </p:pic>
    </p:spTree>
    <p:extLst>
      <p:ext uri="{BB962C8B-B14F-4D97-AF65-F5344CB8AC3E}">
        <p14:creationId xmlns:p14="http://schemas.microsoft.com/office/powerpoint/2010/main" val="150640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27798"/>
            <a:ext cx="8229600" cy="80521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39" y="2187886"/>
            <a:ext cx="6347714" cy="388077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Deleted data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Hibernation Files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Registry</a:t>
            </a:r>
            <a:endParaRPr lang="en-US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71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64358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Important Registry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860" y="2088210"/>
            <a:ext cx="7199194" cy="3316307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 Set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Time Zone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User Assist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USB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400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0976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Control Set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7138"/>
            <a:ext cx="3937379" cy="422902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live Registry has an important key named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HKLM\System\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CurrentControlSet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Contains Time Zone, USBSTOR,  and other information</a:t>
            </a:r>
          </a:p>
        </p:txBody>
      </p:sp>
      <p:pic>
        <p:nvPicPr>
          <p:cNvPr id="4" name="Picture 3" descr="Screen Shot 2013-02-17 at 12.33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579" y="996287"/>
            <a:ext cx="4526951" cy="563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00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34" y="354842"/>
            <a:ext cx="8229600" cy="7096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Control Set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088" y="1324886"/>
            <a:ext cx="3241343" cy="4802962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Acquired image doesn't contain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CurrentControlSet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It's ephemeral data—not stored in the hive files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determine which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ControlSet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is current, look in</a:t>
            </a: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System\Select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this case, ControlSet001 is Current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Link Ch 5a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2-17 at 12.38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643" y="2866030"/>
            <a:ext cx="5663821" cy="3858608"/>
          </a:xfrm>
          <a:prstGeom prst="rect">
            <a:avLst/>
          </a:prstGeom>
          <a:ln>
            <a:solidFill>
              <a:srgbClr val="6076B4"/>
            </a:solidFill>
          </a:ln>
        </p:spPr>
      </p:pic>
    </p:spTree>
    <p:extLst>
      <p:ext uri="{BB962C8B-B14F-4D97-AF65-F5344CB8AC3E}">
        <p14:creationId xmlns:p14="http://schemas.microsoft.com/office/powerpoint/2010/main" val="1506400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96119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Time Zone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7138"/>
            <a:ext cx="7390263" cy="1255495"/>
          </a:xfrm>
        </p:spPr>
        <p:txBody>
          <a:bodyPr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System\ControlSet001\Control\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TimeZoneInformation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Assuming that ControlSet001 is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2-17 at 12.41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75213"/>
            <a:ext cx="8304663" cy="3589360"/>
          </a:xfrm>
          <a:prstGeom prst="rect">
            <a:avLst/>
          </a:prstGeom>
          <a:ln>
            <a:solidFill>
              <a:srgbClr val="6076B4"/>
            </a:solidFill>
          </a:ln>
        </p:spPr>
      </p:pic>
    </p:spTree>
    <p:extLst>
      <p:ext uri="{BB962C8B-B14F-4D97-AF65-F5344CB8AC3E}">
        <p14:creationId xmlns:p14="http://schemas.microsoft.com/office/powerpoint/2010/main" val="1506400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677" y="484895"/>
            <a:ext cx="8229600" cy="805218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UserAssist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1056"/>
            <a:ext cx="7076364" cy="205013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Shows objects the user has accessed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see it, open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Users\</a:t>
            </a:r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\NTUSER.DAT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Navigate to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Software\Microsoft\Windows\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CurrentVersion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\Explorer\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UserAssist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2-17 at 12.48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81188"/>
            <a:ext cx="8366077" cy="3224327"/>
          </a:xfrm>
          <a:prstGeom prst="rect">
            <a:avLst/>
          </a:prstGeom>
          <a:ln>
            <a:solidFill>
              <a:srgbClr val="6076B4"/>
            </a:solidFill>
          </a:ln>
        </p:spPr>
      </p:pic>
    </p:spTree>
    <p:extLst>
      <p:ext uri="{BB962C8B-B14F-4D97-AF65-F5344CB8AC3E}">
        <p14:creationId xmlns:p14="http://schemas.microsoft.com/office/powerpoint/2010/main" val="1506400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23081"/>
            <a:ext cx="6582771" cy="1280681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UserAssist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Decoded in Lower Left Pane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7138"/>
            <a:ext cx="8229600" cy="42290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3-02-17 at 1.48.02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64" y="1703762"/>
            <a:ext cx="8720920" cy="496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00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918949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RegRipper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07819"/>
            <a:ext cx="8229600" cy="618344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Link Ch 5k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2-17 at 1.42.20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69" y="1637731"/>
            <a:ext cx="7751929" cy="3673107"/>
          </a:xfrm>
          <a:prstGeom prst="rect">
            <a:avLst/>
          </a:prstGeom>
          <a:ln>
            <a:solidFill>
              <a:srgbClr val="6076B4"/>
            </a:solidFill>
          </a:ln>
        </p:spPr>
      </p:pic>
    </p:spTree>
    <p:extLst>
      <p:ext uri="{BB962C8B-B14F-4D97-AF65-F5344CB8AC3E}">
        <p14:creationId xmlns:p14="http://schemas.microsoft.com/office/powerpoint/2010/main" val="1506400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2-17 at 1.51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10" y="750627"/>
            <a:ext cx="8093123" cy="558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00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Ripped Registry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Screen Shot 2013-02-17 at 1.42.32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930400"/>
            <a:ext cx="8027059" cy="4333922"/>
          </a:xfrm>
          <a:prstGeom prst="rect">
            <a:avLst/>
          </a:prstGeom>
          <a:ln>
            <a:solidFill>
              <a:srgbClr val="6076B4"/>
            </a:solidFill>
          </a:ln>
        </p:spPr>
      </p:pic>
    </p:spTree>
    <p:extLst>
      <p:ext uri="{BB962C8B-B14F-4D97-AF65-F5344CB8AC3E}">
        <p14:creationId xmlns:p14="http://schemas.microsoft.com/office/powerpoint/2010/main" val="1506400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680" y="586862"/>
            <a:ext cx="6680578" cy="736979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USBSTOR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0709"/>
            <a:ext cx="8229600" cy="982366"/>
          </a:xfrm>
        </p:spPr>
        <p:txBody>
          <a:bodyPr/>
          <a:lstStyle/>
          <a:p>
            <a:r>
              <a:rPr lang="en-US" sz="2000" dirty="0" smtClean="0"/>
              <a:t>System\ControlSet001\</a:t>
            </a:r>
            <a:r>
              <a:rPr lang="en-US" sz="2000" dirty="0" err="1" smtClean="0"/>
              <a:t>Enum</a:t>
            </a:r>
            <a:r>
              <a:rPr lang="en-US" sz="2000" dirty="0" smtClean="0"/>
              <a:t>\USBSTOR</a:t>
            </a:r>
          </a:p>
          <a:p>
            <a:pPr lvl="1"/>
            <a:r>
              <a:rPr lang="en-US" sz="1800" dirty="0" smtClean="0"/>
              <a:t>Assuming Current Control Set is 1</a:t>
            </a:r>
            <a:endParaRPr lang="en-US" sz="1800" dirty="0"/>
          </a:p>
        </p:txBody>
      </p:sp>
      <p:pic>
        <p:nvPicPr>
          <p:cNvPr id="5" name="Picture 4" descr="Screen Shot 2013-02-17 at 2.01.54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9" y="2606722"/>
            <a:ext cx="8570794" cy="4037324"/>
          </a:xfrm>
          <a:prstGeom prst="rect">
            <a:avLst/>
          </a:prstGeom>
          <a:ln>
            <a:solidFill>
              <a:srgbClr val="6076B4"/>
            </a:solidFill>
          </a:ln>
        </p:spPr>
      </p:pic>
    </p:spTree>
    <p:extLst>
      <p:ext uri="{BB962C8B-B14F-4D97-AF65-F5344CB8AC3E}">
        <p14:creationId xmlns:p14="http://schemas.microsoft.com/office/powerpoint/2010/main" val="150640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8270" y="2404534"/>
            <a:ext cx="5826719" cy="1646302"/>
          </a:xfrm>
        </p:spPr>
        <p:txBody>
          <a:bodyPr/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Deleted Data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563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Recovering Deleted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568" y="1787954"/>
            <a:ext cx="7690513" cy="4694731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File Carving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Allocated space contains active data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Deleted files are in unallocated space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Useful tools</a:t>
            </a:r>
          </a:p>
          <a:p>
            <a:pPr lvl="1"/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ProDiscover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FTK or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EnCase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Foremost</a:t>
            </a:r>
          </a:p>
          <a:p>
            <a:pPr lvl="1"/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Recuva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Photorec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00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6632" y="2404534"/>
            <a:ext cx="5826719" cy="1646302"/>
          </a:xfrm>
        </p:spPr>
        <p:txBody>
          <a:bodyPr/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Hibernation File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85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55176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Shutdown Options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976" y="1586974"/>
            <a:ext cx="7458501" cy="4773442"/>
          </a:xfrm>
        </p:spPr>
        <p:txBody>
          <a:bodyPr>
            <a:noAutofit/>
          </a:bodyPr>
          <a:lstStyle/>
          <a:p>
            <a:r>
              <a:rPr lang="en-US" sz="2400" dirty="0" smtClean="0"/>
              <a:t>Sleep – data kept in RAM</a:t>
            </a:r>
          </a:p>
          <a:p>
            <a:pPr lvl="1"/>
            <a:r>
              <a:rPr lang="en-US" sz="2000" dirty="0" smtClean="0"/>
              <a:t>Power still on</a:t>
            </a:r>
          </a:p>
          <a:p>
            <a:pPr lvl="1"/>
            <a:r>
              <a:rPr lang="en-US" sz="2000" dirty="0" smtClean="0"/>
              <a:t>Documents lost if power fails</a:t>
            </a:r>
          </a:p>
          <a:p>
            <a:r>
              <a:rPr lang="en-US" sz="2400" dirty="0" smtClean="0"/>
              <a:t>Hibernate – RAM copied to </a:t>
            </a:r>
            <a:r>
              <a:rPr lang="en-US" sz="2400" dirty="0" err="1" smtClean="0"/>
              <a:t>Hiberfil.sys</a:t>
            </a:r>
            <a:endParaRPr lang="en-US" sz="2400" dirty="0" smtClean="0"/>
          </a:p>
          <a:p>
            <a:pPr lvl="1"/>
            <a:r>
              <a:rPr lang="en-US" sz="2000" dirty="0" smtClean="0"/>
              <a:t>Power off</a:t>
            </a:r>
          </a:p>
          <a:p>
            <a:pPr lvl="1"/>
            <a:r>
              <a:rPr lang="en-US" sz="2000" dirty="0" smtClean="0"/>
              <a:t>Documents never lost</a:t>
            </a:r>
          </a:p>
          <a:p>
            <a:r>
              <a:rPr lang="en-US" sz="2400" dirty="0" smtClean="0"/>
              <a:t>Hybrid Sleep</a:t>
            </a:r>
          </a:p>
          <a:p>
            <a:pPr lvl="1"/>
            <a:r>
              <a:rPr lang="en-US" sz="2000" dirty="0" smtClean="0"/>
              <a:t>Default for Windows 7 desktops</a:t>
            </a:r>
          </a:p>
          <a:p>
            <a:pPr lvl="1"/>
            <a:r>
              <a:rPr lang="en-US" sz="2000" dirty="0" smtClean="0"/>
              <a:t>Puts open documents and programs on disk</a:t>
            </a:r>
          </a:p>
          <a:p>
            <a:pPr lvl="1"/>
            <a:r>
              <a:rPr lang="en-US" sz="2000" dirty="0" smtClean="0"/>
              <a:t>Keeps them in RAM as well for fast wakeup</a:t>
            </a:r>
          </a:p>
          <a:p>
            <a:pPr lvl="1"/>
            <a:r>
              <a:rPr lang="en-US" sz="2000" dirty="0" smtClean="0"/>
              <a:t>Documents not lost if power fails</a:t>
            </a:r>
            <a:endParaRPr lang="en-US" sz="2000" dirty="0"/>
          </a:p>
        </p:txBody>
      </p:sp>
      <p:pic>
        <p:nvPicPr>
          <p:cNvPr id="4" name="Picture 3" descr="Screen Shot 2013-02-16 at 5.17.4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50"/>
          <a:stretch/>
        </p:blipFill>
        <p:spPr>
          <a:xfrm>
            <a:off x="6074323" y="241300"/>
            <a:ext cx="2872585" cy="2717800"/>
          </a:xfrm>
          <a:prstGeom prst="rect">
            <a:avLst/>
          </a:prstGeom>
          <a:ln>
            <a:solidFill>
              <a:srgbClr val="6076B4"/>
            </a:solidFill>
          </a:ln>
        </p:spPr>
      </p:pic>
    </p:spTree>
    <p:extLst>
      <p:ext uri="{BB962C8B-B14F-4D97-AF65-F5344CB8AC3E}">
        <p14:creationId xmlns:p14="http://schemas.microsoft.com/office/powerpoint/2010/main" val="4061800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91654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Enabling Hibernation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7138"/>
            <a:ext cx="2327503" cy="4229025"/>
          </a:xfrm>
        </p:spPr>
        <p:txBody>
          <a:bodyPr/>
          <a:lstStyle/>
          <a:p>
            <a:r>
              <a:rPr lang="en-US" dirty="0" smtClean="0"/>
              <a:t>Link Ch 5i</a:t>
            </a:r>
            <a:endParaRPr lang="en-US" dirty="0"/>
          </a:p>
        </p:txBody>
      </p:sp>
      <p:pic>
        <p:nvPicPr>
          <p:cNvPr id="4" name="Picture 3" descr="Screen Shot 2013-02-16 at 5.15.3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58"/>
          <a:stretch/>
        </p:blipFill>
        <p:spPr>
          <a:xfrm>
            <a:off x="2784703" y="1897137"/>
            <a:ext cx="5963512" cy="462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00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76508" y="2404534"/>
            <a:ext cx="5826719" cy="1646302"/>
          </a:xfrm>
        </p:spPr>
        <p:txBody>
          <a:bodyPr/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Registry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1920" y="4050834"/>
            <a:ext cx="5826719" cy="1096899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in book, but may be on quizzes and Final Exam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938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91319" y="357370"/>
            <a:ext cx="6619165" cy="104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Understanding the Structure of the Registry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57450" y="1955047"/>
            <a:ext cx="7076364" cy="409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rial" charset="0"/>
                <a:cs typeface="Arial" charset="0"/>
              </a:rPr>
              <a:t>The registry consists of five root keys</a:t>
            </a:r>
          </a:p>
          <a:p>
            <a:pPr lvl="1"/>
            <a:r>
              <a:rPr lang="en-US" sz="2000" dirty="0" err="1" smtClean="0">
                <a:latin typeface="Arial" charset="0"/>
                <a:cs typeface="Arial" charset="0"/>
              </a:rPr>
              <a:t>HKey_Classes_Root</a:t>
            </a:r>
            <a:endParaRPr lang="en-US" sz="2000" dirty="0" smtClean="0">
              <a:latin typeface="Arial" charset="0"/>
              <a:cs typeface="Arial" charset="0"/>
            </a:endParaRPr>
          </a:p>
          <a:p>
            <a:pPr lvl="1"/>
            <a:r>
              <a:rPr lang="en-US" sz="2000" dirty="0" err="1" smtClean="0">
                <a:latin typeface="Arial" charset="0"/>
                <a:cs typeface="Arial" charset="0"/>
              </a:rPr>
              <a:t>HKey_Current_User</a:t>
            </a:r>
            <a:endParaRPr lang="en-US" sz="2000" dirty="0" smtClean="0">
              <a:latin typeface="Arial" charset="0"/>
              <a:cs typeface="Arial" charset="0"/>
            </a:endParaRPr>
          </a:p>
          <a:p>
            <a:pPr lvl="1"/>
            <a:r>
              <a:rPr lang="en-US" sz="2000" dirty="0" err="1" smtClean="0">
                <a:latin typeface="Arial" charset="0"/>
                <a:cs typeface="Arial" charset="0"/>
              </a:rPr>
              <a:t>HKey_Local_Machine</a:t>
            </a:r>
            <a:endParaRPr lang="en-US" sz="2000" dirty="0" smtClean="0">
              <a:latin typeface="Arial" charset="0"/>
              <a:cs typeface="Arial" charset="0"/>
            </a:endParaRPr>
          </a:p>
          <a:p>
            <a:pPr lvl="1"/>
            <a:r>
              <a:rPr lang="en-US" sz="2000" dirty="0" err="1" smtClean="0">
                <a:latin typeface="Arial" charset="0"/>
                <a:cs typeface="Arial" charset="0"/>
              </a:rPr>
              <a:t>HKey_Users</a:t>
            </a:r>
            <a:endParaRPr lang="en-US" sz="2000" dirty="0" smtClean="0">
              <a:latin typeface="Arial" charset="0"/>
              <a:cs typeface="Arial" charset="0"/>
            </a:endParaRPr>
          </a:p>
          <a:p>
            <a:pPr lvl="1"/>
            <a:r>
              <a:rPr lang="en-US" sz="2000" dirty="0" err="1" smtClean="0">
                <a:latin typeface="Arial" charset="0"/>
                <a:cs typeface="Arial" charset="0"/>
              </a:rPr>
              <a:t>HKey_Current_Config</a:t>
            </a:r>
            <a:endParaRPr lang="en-US" sz="2000" dirty="0" smtClean="0">
              <a:latin typeface="Arial" charset="0"/>
              <a:cs typeface="Arial" charset="0"/>
            </a:endParaRPr>
          </a:p>
          <a:p>
            <a:r>
              <a:rPr lang="en-US" sz="2400" dirty="0" smtClean="0">
                <a:latin typeface="Arial" charset="0"/>
                <a:cs typeface="Arial" charset="0"/>
              </a:rPr>
              <a:t>Or  HKCR, HKCU,</a:t>
            </a:r>
            <a:br>
              <a:rPr lang="en-US" sz="2400" dirty="0" smtClean="0">
                <a:latin typeface="Arial" charset="0"/>
                <a:cs typeface="Arial" charset="0"/>
              </a:rPr>
            </a:br>
            <a:r>
              <a:rPr lang="en-US" sz="2400" dirty="0" smtClean="0">
                <a:latin typeface="Arial" charset="0"/>
                <a:cs typeface="Arial" charset="0"/>
              </a:rPr>
              <a:t>HKLM, HKU, </a:t>
            </a:r>
            <a:br>
              <a:rPr lang="en-US" sz="2400" dirty="0" smtClean="0">
                <a:latin typeface="Arial" charset="0"/>
                <a:cs typeface="Arial" charset="0"/>
              </a:rPr>
            </a:br>
            <a:r>
              <a:rPr lang="en-US" sz="2400" dirty="0" smtClean="0">
                <a:latin typeface="Arial" charset="0"/>
                <a:cs typeface="Arial" charset="0"/>
              </a:rPr>
              <a:t>and HKCC</a:t>
            </a:r>
            <a:endParaRPr lang="en-US" sz="2400" dirty="0">
              <a:latin typeface="Arial" charset="0"/>
              <a:cs typeface="Arial" charset="0"/>
            </a:endParaRPr>
          </a:p>
        </p:txBody>
      </p:sp>
      <p:pic>
        <p:nvPicPr>
          <p:cNvPr id="9" name="Picture 4" descr="Untitled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158" y="4012443"/>
            <a:ext cx="4831307" cy="267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75590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1298</TotalTime>
  <Words>462</Words>
  <Application>Microsoft Office PowerPoint</Application>
  <PresentationFormat>On-screen Show (4:3)</PresentationFormat>
  <Paragraphs>110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Trebuchet MS</vt:lpstr>
      <vt:lpstr>Wingdings 3</vt:lpstr>
      <vt:lpstr>Facet</vt:lpstr>
      <vt:lpstr>7. Windows System Artifacts Part 1</vt:lpstr>
      <vt:lpstr>Topics</vt:lpstr>
      <vt:lpstr>Deleted Data</vt:lpstr>
      <vt:lpstr>Recovering Deleted Data</vt:lpstr>
      <vt:lpstr>Hibernation File</vt:lpstr>
      <vt:lpstr>Shutdown Options</vt:lpstr>
      <vt:lpstr>Enabling Hibernation</vt:lpstr>
      <vt:lpstr>Registry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Purpose of Registry</vt:lpstr>
      <vt:lpstr>Acquiring the Registry</vt:lpstr>
      <vt:lpstr>Acquired Files</vt:lpstr>
      <vt:lpstr>Reference </vt:lpstr>
      <vt:lpstr>Important Registry Data</vt:lpstr>
      <vt:lpstr>Control Set</vt:lpstr>
      <vt:lpstr>Control Set</vt:lpstr>
      <vt:lpstr>Time Zone</vt:lpstr>
      <vt:lpstr>UserAssist</vt:lpstr>
      <vt:lpstr>UserAssist Decoded in Lower Left Pane</vt:lpstr>
      <vt:lpstr>RegRipper</vt:lpstr>
      <vt:lpstr>PowerPoint Presentation</vt:lpstr>
      <vt:lpstr>Ripped Registry</vt:lpstr>
      <vt:lpstr>USBSTOR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Sam Bowne</dc:creator>
  <cp:lastModifiedBy>Anhim</cp:lastModifiedBy>
  <cp:revision>137</cp:revision>
  <dcterms:created xsi:type="dcterms:W3CDTF">2013-01-11T00:10:04Z</dcterms:created>
  <dcterms:modified xsi:type="dcterms:W3CDTF">2018-05-07T06:06:55Z</dcterms:modified>
</cp:coreProperties>
</file>