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0"/>
  </p:notesMasterIdLst>
  <p:sldIdLst>
    <p:sldId id="256" r:id="rId2"/>
    <p:sldId id="410" r:id="rId3"/>
    <p:sldId id="421" r:id="rId4"/>
    <p:sldId id="422" r:id="rId5"/>
    <p:sldId id="423" r:id="rId6"/>
    <p:sldId id="420" r:id="rId7"/>
    <p:sldId id="424" r:id="rId8"/>
    <p:sldId id="425" r:id="rId9"/>
    <p:sldId id="426" r:id="rId10"/>
    <p:sldId id="432" r:id="rId11"/>
    <p:sldId id="433" r:id="rId12"/>
    <p:sldId id="436" r:id="rId13"/>
    <p:sldId id="437" r:id="rId14"/>
    <p:sldId id="427" r:id="rId15"/>
    <p:sldId id="438" r:id="rId16"/>
    <p:sldId id="439" r:id="rId17"/>
    <p:sldId id="440" r:id="rId18"/>
    <p:sldId id="428" r:id="rId19"/>
    <p:sldId id="429" r:id="rId20"/>
    <p:sldId id="430" r:id="rId21"/>
    <p:sldId id="431" r:id="rId22"/>
    <p:sldId id="442" r:id="rId23"/>
    <p:sldId id="443" r:id="rId24"/>
    <p:sldId id="419" r:id="rId25"/>
    <p:sldId id="444" r:id="rId26"/>
    <p:sldId id="445" r:id="rId27"/>
    <p:sldId id="446" r:id="rId28"/>
    <p:sldId id="448" r:id="rId29"/>
    <p:sldId id="449" r:id="rId30"/>
    <p:sldId id="441" r:id="rId31"/>
    <p:sldId id="450" r:id="rId32"/>
    <p:sldId id="447" r:id="rId33"/>
    <p:sldId id="451" r:id="rId34"/>
    <p:sldId id="452" r:id="rId35"/>
    <p:sldId id="418" r:id="rId36"/>
    <p:sldId id="453" r:id="rId37"/>
    <p:sldId id="454" r:id="rId38"/>
    <p:sldId id="455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2" autoAdjust="0"/>
    <p:restoredTop sz="94481" autoAdjust="0"/>
  </p:normalViewPr>
  <p:slideViewPr>
    <p:cSldViewPr snapToGrid="0" snapToObjects="1">
      <p:cViewPr varScale="1">
        <p:scale>
          <a:sx n="70" d="100"/>
          <a:sy n="70" d="100"/>
        </p:scale>
        <p:origin x="138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0" d="100"/>
        <a:sy n="110" d="100"/>
      </p:scale>
      <p:origin x="0" y="430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3124AE-0CFD-F24B-9D88-09FA47159BEE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506225-0AF1-8A46-9D2B-3A9B9A893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8414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09861A65-B603-984A-B83C-E319DC720686}" type="slidenum">
              <a:rPr lang="en-US">
                <a:latin typeface="Times New Roman" charset="0"/>
              </a:rPr>
              <a:pPr/>
              <a:t>11</a:t>
            </a:fld>
            <a:endParaRPr lang="en-US">
              <a:latin typeface="Times New Roman" charset="0"/>
            </a:endParaRPr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CA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73737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573911C-66DC-9B4F-B8AF-64D789949194}" type="slidenum">
              <a:rPr lang="en-US">
                <a:latin typeface="Times New Roman" charset="0"/>
              </a:rPr>
              <a:pPr/>
              <a:t>12</a:t>
            </a:fld>
            <a:endParaRPr lang="en-US">
              <a:latin typeface="Times New Roman" charset="0"/>
            </a:endParaRPr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02754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74CF346-6962-D44B-A619-36D3CA203411}" type="slidenum">
              <a:rPr lang="en-US">
                <a:latin typeface="Times New Roman" charset="0"/>
              </a:rPr>
              <a:pPr/>
              <a:t>13</a:t>
            </a:fld>
            <a:endParaRPr lang="en-US">
              <a:latin typeface="Times New Roman" charset="0"/>
            </a:endParaRPr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CA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50126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5/7/2018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324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4986D-6BE9-4264-908F-02DB36FD8D6C}" type="datetime1">
              <a:rPr lang="en-US" smtClean="0"/>
              <a:t>5/7/2018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601660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4986D-6BE9-4264-908F-02DB36FD8D6C}" type="datetime1">
              <a:rPr lang="en-US" smtClean="0"/>
              <a:t>5/7/2018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1178669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4986D-6BE9-4264-908F-02DB36FD8D6C}" type="datetime1">
              <a:rPr lang="en-US" smtClean="0"/>
              <a:t>5/7/2018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161281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4986D-6BE9-4264-908F-02DB36FD8D6C}" type="datetime1">
              <a:rPr lang="en-US" smtClean="0"/>
              <a:t>5/7/2018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60882011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4986D-6BE9-4264-908F-02DB36FD8D6C}" type="datetime1">
              <a:rPr lang="en-US" smtClean="0"/>
              <a:t>5/7/2018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473556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51B39-B140-43FE-96DB-472A2B59CE7C}" type="datetime1">
              <a:rPr lang="en-US" smtClean="0"/>
              <a:t>5/7/2018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1571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00BB2-27C5-458B-ABCE-839C88CF47CE}" type="datetime1">
              <a:rPr lang="en-US" smtClean="0"/>
              <a:t>5/7/2018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7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5/7/2018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551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EA93-55E7-4DA9-90C2-089A26EEFEC4}" type="datetime1">
              <a:rPr lang="en-US" smtClean="0"/>
              <a:t>5/7/2018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179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CF3C7-6809-4F39-BD67-A75817BDDE0A}" type="datetime1">
              <a:rPr lang="en-US" smtClean="0"/>
              <a:t>5/7/2018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800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AEB24-CE78-465C-A726-91D0868FA48F}" type="datetime1">
              <a:rPr lang="en-US" smtClean="0"/>
              <a:t>5/7/2018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935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ADF0-1749-4E8B-9691-B44A5F8C0895}" type="datetime1">
              <a:rPr lang="en-US" smtClean="0"/>
              <a:t>5/7/2018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232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F628A-A867-4937-BBE5-207DB6F9C51A}" type="datetime1">
              <a:rPr lang="en-US" smtClean="0"/>
              <a:t>5/7/2018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705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BBB94-68E6-4675-A946-F1C5994EDBD7}" type="datetime1">
              <a:rPr lang="en-US" smtClean="0"/>
              <a:t>5/7/2018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298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B8377-21E3-4835-B75D-4E2847E2750F}" type="datetime1">
              <a:rPr lang="en-US" smtClean="0"/>
              <a:t>5/7/2018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358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C4986D-6BE9-4264-908F-02DB36FD8D6C}" type="datetime1">
              <a:rPr lang="en-US" smtClean="0"/>
              <a:t>5/7/2018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955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8488" y="609601"/>
            <a:ext cx="8284193" cy="5395414"/>
          </a:xfrm>
        </p:spPr>
        <p:txBody>
          <a:bodyPr/>
          <a:lstStyle/>
          <a:p>
            <a:pPr algn="ctr"/>
            <a:r>
              <a:rPr lang="en-US" sz="4800" dirty="0">
                <a:latin typeface="Arial"/>
                <a:cs typeface="Arial"/>
              </a:rPr>
              <a:t>9</a:t>
            </a:r>
            <a:r>
              <a:rPr lang="en-US" sz="4800" dirty="0" smtClean="0">
                <a:latin typeface="Arial"/>
                <a:cs typeface="Arial"/>
              </a:rPr>
              <a:t>. </a:t>
            </a:r>
            <a:r>
              <a:rPr lang="en-US" sz="4800" dirty="0" err="1" smtClean="0">
                <a:latin typeface="Arial"/>
                <a:cs typeface="Arial"/>
              </a:rPr>
              <a:t>Antiforensics</a:t>
            </a:r>
            <a:endParaRPr lang="en-US" sz="4800" dirty="0">
              <a:latin typeface="Arial"/>
              <a:cs typeface="Arial"/>
            </a:endParaRPr>
          </a:p>
        </p:txBody>
      </p:sp>
      <p:pic>
        <p:nvPicPr>
          <p:cNvPr id="6" name="Picture 5" descr="ref=sr_1_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47992" y="480511"/>
            <a:ext cx="2908300" cy="360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79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864358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ROT13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0032" y="1630337"/>
            <a:ext cx="7717809" cy="4525963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Shift each letter forward 13 characters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ABCDEFGHIJKLMNOPQRSTUVWXYZ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NOPQRSTUVWXYZA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BCDEFGHIJKLM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CCSF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sym typeface="Wingdings"/>
              </a:rPr>
              <a:t>--&gt;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  <a:sym typeface="Wingdings"/>
              </a:rPr>
              <a:t>PPFS  CCSF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Encrypting with ROT13 twice returns you to plaintext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Decryption algorithm = Encryption algorithm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Very weak - 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obfuscation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, not encryption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Used in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TypedURLS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registry key, and for passwords in an early version of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Netscape (Link Ch 6a)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61434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45377"/>
            <a:ext cx="8077200" cy="879475"/>
          </a:xfrm>
        </p:spPr>
        <p:txBody>
          <a:bodyPr/>
          <a:lstStyle/>
          <a:p>
            <a:pPr eaLnBrk="1" hangingPunct="1"/>
            <a:r>
              <a:rPr lang="en-US" dirty="0">
                <a:latin typeface="Arial" charset="0"/>
              </a:rPr>
              <a:t>Symmetric Cryptography</a:t>
            </a:r>
          </a:p>
        </p:txBody>
      </p:sp>
      <p:sp>
        <p:nvSpPr>
          <p:cNvPr id="67789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04999"/>
            <a:ext cx="8305800" cy="4809699"/>
          </a:xfrm>
        </p:spPr>
        <p:txBody>
          <a:bodyPr>
            <a:normAutofit/>
          </a:bodyPr>
          <a:lstStyle/>
          <a:p>
            <a:pPr eaLnBrk="1" hangingPunct="1">
              <a:buFont typeface="Wingdings" pitchFamily="2" charset="2"/>
              <a:buBlip>
                <a:blip r:embed="rId3"/>
              </a:buBlip>
              <a:defRPr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One key encrypts and decrypts data</a:t>
            </a:r>
          </a:p>
          <a:p>
            <a:pPr eaLnBrk="1" hangingPunct="1">
              <a:buFont typeface="Wingdings" pitchFamily="2" charset="2"/>
              <a:buBlip>
                <a:blip r:embed="rId3"/>
              </a:buBlip>
              <a:defRPr/>
            </a:pP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buFont typeface="Wingdings" pitchFamily="2" charset="2"/>
              <a:buBlip>
                <a:blip r:embed="rId3"/>
              </a:buBlip>
              <a:defRPr/>
            </a:pPr>
            <a:r>
              <a:rPr lang="en-US" sz="20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Cleartext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 with 	  </a:t>
            </a:r>
            <a:r>
              <a:rPr lang="en-US" sz="20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Key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 		 makes  </a:t>
            </a:r>
            <a:r>
              <a:rPr lang="en-US" sz="20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Ciphertext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  <a:p>
            <a:pPr eaLnBrk="1" hangingPunct="1">
              <a:buFont typeface="Wingdings" pitchFamily="2" charset="2"/>
              <a:buBlip>
                <a:blip r:embed="rId3"/>
              </a:buBlip>
              <a:defRPr/>
            </a:pP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buFont typeface="Wingdings" pitchFamily="2" charset="2"/>
              <a:buBlip>
                <a:blip r:embed="rId3"/>
              </a:buBlip>
              <a:defRPr/>
            </a:pP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buFont typeface="Wingdings" pitchFamily="2" charset="2"/>
              <a:buBlip>
                <a:blip r:embed="rId3"/>
              </a:buBlip>
              <a:defRPr/>
            </a:pP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buFont typeface="Wingdings" pitchFamily="2" charset="2"/>
              <a:buBlip>
                <a:blip r:embed="rId3"/>
              </a:buBlip>
              <a:defRPr/>
            </a:pPr>
            <a:r>
              <a:rPr lang="en-US" sz="20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Ciphertext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 with	   </a:t>
            </a:r>
            <a:r>
              <a:rPr lang="en-US" sz="20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Key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  	makes  </a:t>
            </a:r>
            <a:r>
              <a:rPr lang="en-US" sz="20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Cleartext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  <a:p>
            <a:pPr eaLnBrk="1" hangingPunct="1">
              <a:buFont typeface="Wingdings" pitchFamily="2" charset="2"/>
              <a:buBlip>
                <a:blip r:embed="rId3"/>
              </a:buBlip>
              <a:defRPr/>
            </a:pP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BDF8D17-A67B-5B49-A8C7-6C781F788A60}" type="slidenum">
              <a:rPr lang="en-US"/>
              <a:pPr/>
              <a:t>11</a:t>
            </a:fld>
            <a:endParaRPr lang="en-US" dirty="0"/>
          </a:p>
        </p:txBody>
      </p:sp>
      <p:grpSp>
        <p:nvGrpSpPr>
          <p:cNvPr id="14341" name="Group 11"/>
          <p:cNvGrpSpPr>
            <a:grpSpLocks/>
          </p:cNvGrpSpPr>
          <p:nvPr/>
        </p:nvGrpSpPr>
        <p:grpSpPr bwMode="auto">
          <a:xfrm>
            <a:off x="838200" y="3174013"/>
            <a:ext cx="7391400" cy="1096963"/>
            <a:chOff x="576" y="2208"/>
            <a:chExt cx="4656" cy="691"/>
          </a:xfrm>
        </p:grpSpPr>
        <p:sp>
          <p:nvSpPr>
            <p:cNvPr id="14346" name="Text Box 4"/>
            <p:cNvSpPr txBox="1">
              <a:spLocks noChangeArrowheads="1"/>
            </p:cNvSpPr>
            <p:nvPr/>
          </p:nvSpPr>
          <p:spPr bwMode="auto">
            <a:xfrm>
              <a:off x="576" y="2400"/>
              <a:ext cx="1248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/>
                <a:t>Winning Lotto #s:</a:t>
              </a:r>
            </a:p>
          </p:txBody>
        </p:sp>
        <p:sp>
          <p:nvSpPr>
            <p:cNvPr id="14347" name="Text Box 5"/>
            <p:cNvSpPr txBox="1">
              <a:spLocks noChangeArrowheads="1"/>
            </p:cNvSpPr>
            <p:nvPr/>
          </p:nvSpPr>
          <p:spPr bwMode="auto">
            <a:xfrm>
              <a:off x="3984" y="2400"/>
              <a:ext cx="1248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/>
                <a:t>aWDHOP#@-w9</a:t>
              </a:r>
            </a:p>
          </p:txBody>
        </p:sp>
        <p:pic>
          <p:nvPicPr>
            <p:cNvPr id="14348" name="Picture 6" descr="MCj02396970000[1]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113112">
              <a:off x="2208" y="2208"/>
              <a:ext cx="864" cy="6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4342" name="Group 12"/>
          <p:cNvGrpSpPr>
            <a:grpSpLocks/>
          </p:cNvGrpSpPr>
          <p:nvPr/>
        </p:nvGrpSpPr>
        <p:grpSpPr bwMode="auto">
          <a:xfrm>
            <a:off x="838200" y="4922837"/>
            <a:ext cx="7391400" cy="1096963"/>
            <a:chOff x="576" y="2208"/>
            <a:chExt cx="4656" cy="691"/>
          </a:xfrm>
        </p:grpSpPr>
        <p:sp>
          <p:nvSpPr>
            <p:cNvPr id="14343" name="Text Box 13"/>
            <p:cNvSpPr txBox="1">
              <a:spLocks noChangeArrowheads="1"/>
            </p:cNvSpPr>
            <p:nvPr/>
          </p:nvSpPr>
          <p:spPr bwMode="auto">
            <a:xfrm>
              <a:off x="576" y="2400"/>
              <a:ext cx="1248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/>
                <a:t>aWDHOP#@-w9</a:t>
              </a:r>
            </a:p>
          </p:txBody>
        </p:sp>
        <p:sp>
          <p:nvSpPr>
            <p:cNvPr id="14344" name="Text Box 14"/>
            <p:cNvSpPr txBox="1">
              <a:spLocks noChangeArrowheads="1"/>
            </p:cNvSpPr>
            <p:nvPr/>
          </p:nvSpPr>
          <p:spPr bwMode="auto">
            <a:xfrm>
              <a:off x="3984" y="2400"/>
              <a:ext cx="1248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/>
                <a:t>Winning Lotto #s:</a:t>
              </a:r>
            </a:p>
          </p:txBody>
        </p:sp>
        <p:pic>
          <p:nvPicPr>
            <p:cNvPr id="14345" name="Picture 15" descr="MCj02396970000[1]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113112">
              <a:off x="2208" y="2208"/>
              <a:ext cx="864" cy="6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825337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954" name="Rectangle 2"/>
          <p:cNvSpPr>
            <a:spLocks noGrp="1" noChangeArrowheads="1"/>
          </p:cNvSpPr>
          <p:nvPr>
            <p:ph type="title"/>
          </p:nvPr>
        </p:nvSpPr>
        <p:spPr>
          <a:xfrm>
            <a:off x="511792" y="496054"/>
            <a:ext cx="8229600" cy="773193"/>
          </a:xfrm>
        </p:spPr>
        <p:txBody>
          <a:bodyPr/>
          <a:lstStyle/>
          <a:p>
            <a:pPr eaLnBrk="1" hangingPunct="1"/>
            <a:r>
              <a:rPr lang="en-US" sz="3600" dirty="0">
                <a:latin typeface="Arial" charset="0"/>
              </a:rPr>
              <a:t>Asymmetric Cryptography Algorithms</a:t>
            </a:r>
          </a:p>
        </p:txBody>
      </p:sp>
      <p:sp>
        <p:nvSpPr>
          <p:cNvPr id="637955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447800"/>
            <a:ext cx="8077200" cy="45720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000" dirty="0">
                <a:latin typeface="Arial" charset="0"/>
              </a:rPr>
              <a:t>Use two keys that are mathematically related</a:t>
            </a:r>
          </a:p>
          <a:p>
            <a:pPr lvl="1" eaLnBrk="1" hangingPunct="1"/>
            <a:r>
              <a:rPr lang="en-US" sz="2000" dirty="0">
                <a:latin typeface="Arial" charset="0"/>
              </a:rPr>
              <a:t>Data encrypted with one key can be decrypted only with the other key</a:t>
            </a:r>
          </a:p>
          <a:p>
            <a:pPr eaLnBrk="1" hangingPunct="1"/>
            <a:r>
              <a:rPr lang="en-US" sz="2000" dirty="0">
                <a:latin typeface="Arial" charset="0"/>
              </a:rPr>
              <a:t>Another name for asymmetric key cryptography is </a:t>
            </a:r>
            <a:r>
              <a:rPr lang="en-US" sz="2000" b="1" dirty="0">
                <a:latin typeface="Arial" charset="0"/>
              </a:rPr>
              <a:t>public</a:t>
            </a:r>
            <a:r>
              <a:rPr lang="en-US" sz="2000" dirty="0">
                <a:latin typeface="Arial" charset="0"/>
              </a:rPr>
              <a:t> </a:t>
            </a:r>
            <a:r>
              <a:rPr lang="en-US" sz="2000" b="1" dirty="0">
                <a:latin typeface="Arial" charset="0"/>
              </a:rPr>
              <a:t>key</a:t>
            </a:r>
            <a:r>
              <a:rPr lang="en-US" sz="2000" dirty="0">
                <a:latin typeface="Arial" charset="0"/>
              </a:rPr>
              <a:t> </a:t>
            </a:r>
            <a:r>
              <a:rPr lang="en-US" sz="2000" b="1" dirty="0" smtClean="0">
                <a:latin typeface="Arial" charset="0"/>
              </a:rPr>
              <a:t>cryptography</a:t>
            </a:r>
          </a:p>
          <a:p>
            <a:pPr eaLnBrk="1" hangingPunct="1"/>
            <a:endParaRPr lang="en-US" sz="2000" dirty="0">
              <a:latin typeface="Arial" charset="0"/>
            </a:endParaRPr>
          </a:p>
          <a:p>
            <a:pPr lvl="1" eaLnBrk="1" hangingPunct="1"/>
            <a:r>
              <a:rPr lang="en-US" sz="2000" dirty="0" smtClean="0">
                <a:latin typeface="Arial" charset="0"/>
              </a:rPr>
              <a:t>Public </a:t>
            </a:r>
            <a:r>
              <a:rPr lang="en-US" sz="2000" dirty="0">
                <a:latin typeface="Arial" charset="0"/>
              </a:rPr>
              <a:t>key: known by the public</a:t>
            </a:r>
          </a:p>
          <a:p>
            <a:pPr lvl="1" eaLnBrk="1" hangingPunct="1"/>
            <a:endParaRPr lang="en-US" sz="2000" dirty="0" smtClean="0">
              <a:latin typeface="Arial" charset="0"/>
            </a:endParaRPr>
          </a:p>
          <a:p>
            <a:pPr lvl="1" eaLnBrk="1" hangingPunct="1"/>
            <a:endParaRPr lang="en-US" sz="2000" dirty="0">
              <a:latin typeface="Arial" charset="0"/>
            </a:endParaRPr>
          </a:p>
          <a:p>
            <a:pPr lvl="1" eaLnBrk="1" hangingPunct="1"/>
            <a:r>
              <a:rPr lang="en-US" sz="2000" dirty="0">
                <a:latin typeface="Arial" charset="0"/>
              </a:rPr>
              <a:t>Private key: known only by owner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1C318CD2-2137-F642-98C2-C5AD0B95AE9E}" type="slidenum">
              <a:rPr lang="en-US"/>
              <a:pPr/>
              <a:t>12</a:t>
            </a:fld>
            <a:endParaRPr lang="en-US"/>
          </a:p>
        </p:txBody>
      </p:sp>
      <p:pic>
        <p:nvPicPr>
          <p:cNvPr id="28677" name="Picture 4" descr="key-gree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0982" y="3184505"/>
            <a:ext cx="2419350" cy="172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8" name="Picture 5" descr="key-red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7182" y="4632325"/>
            <a:ext cx="2419350" cy="172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406402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37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077200" cy="803115"/>
          </a:xfrm>
        </p:spPr>
        <p:txBody>
          <a:bodyPr/>
          <a:lstStyle/>
          <a:p>
            <a:pPr eaLnBrk="1" hangingPunct="1"/>
            <a:r>
              <a:rPr lang="en-US" dirty="0">
                <a:latin typeface="Arial" charset="0"/>
              </a:rPr>
              <a:t>Asymmetric Cryptography</a:t>
            </a:r>
          </a:p>
        </p:txBody>
      </p:sp>
      <p:sp>
        <p:nvSpPr>
          <p:cNvPr id="82637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05000"/>
            <a:ext cx="8305800" cy="4343400"/>
          </a:xfrm>
        </p:spPr>
        <p:txBody>
          <a:bodyPr>
            <a:normAutofit/>
          </a:bodyPr>
          <a:lstStyle/>
          <a:p>
            <a:pPr eaLnBrk="1" hangingPunct="1">
              <a:buFont typeface="Wingdings" pitchFamily="2" charset="2"/>
              <a:buBlip>
                <a:blip r:embed="rId3"/>
              </a:buBlip>
              <a:defRPr/>
            </a:pPr>
            <a:r>
              <a:rPr lang="en-US" u="sng" dirty="0" smtClean="0">
                <a:latin typeface="Arial" panose="020B0604020202020204" pitchFamily="34" charset="0"/>
                <a:cs typeface="Arial" panose="020B0604020202020204" pitchFamily="34" charset="0"/>
              </a:rPr>
              <a:t>Cleartext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with   </a:t>
            </a:r>
            <a:r>
              <a:rPr lang="en-US" u="sng" dirty="0" smtClean="0">
                <a:latin typeface="Arial" panose="020B0604020202020204" pitchFamily="34" charset="0"/>
                <a:cs typeface="Arial" panose="020B0604020202020204" pitchFamily="34" charset="0"/>
              </a:rPr>
              <a:t>Public Key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 makes  </a:t>
            </a:r>
            <a:r>
              <a:rPr lang="en-US" u="sng" dirty="0" smtClean="0">
                <a:latin typeface="Arial" panose="020B0604020202020204" pitchFamily="34" charset="0"/>
                <a:cs typeface="Arial" panose="020B0604020202020204" pitchFamily="34" charset="0"/>
              </a:rPr>
              <a:t>Ciphertext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  <a:p>
            <a:pPr eaLnBrk="1" hangingPunct="1">
              <a:buFont typeface="Wingdings" pitchFamily="2" charset="2"/>
              <a:buBlip>
                <a:blip r:embed="rId3"/>
              </a:buBlip>
              <a:defRPr/>
            </a:pP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buFont typeface="Wingdings" pitchFamily="2" charset="2"/>
              <a:buBlip>
                <a:blip r:embed="rId3"/>
              </a:buBlip>
              <a:defRPr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buFont typeface="Wingdings" pitchFamily="2" charset="2"/>
              <a:buBlip>
                <a:blip r:embed="rId3"/>
              </a:buBlip>
              <a:defRPr/>
            </a:pP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buFont typeface="Wingdings" pitchFamily="2" charset="2"/>
              <a:buBlip>
                <a:blip r:embed="rId3"/>
              </a:buBlip>
              <a:defRPr/>
            </a:pP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buFont typeface="Wingdings" pitchFamily="2" charset="2"/>
              <a:buBlip>
                <a:blip r:embed="rId3"/>
              </a:buBlip>
              <a:defRPr/>
            </a:pPr>
            <a:r>
              <a:rPr lang="en-US" u="sng" dirty="0" smtClean="0">
                <a:latin typeface="Arial" panose="020B0604020202020204" pitchFamily="34" charset="0"/>
                <a:cs typeface="Arial" panose="020B0604020202020204" pitchFamily="34" charset="0"/>
              </a:rPr>
              <a:t>Ciphertext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with   </a:t>
            </a:r>
            <a:r>
              <a:rPr lang="en-US" u="sng" dirty="0" smtClean="0">
                <a:latin typeface="Arial" panose="020B0604020202020204" pitchFamily="34" charset="0"/>
                <a:cs typeface="Arial" panose="020B0604020202020204" pitchFamily="34" charset="0"/>
              </a:rPr>
              <a:t>Private Key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 makes  </a:t>
            </a:r>
            <a:r>
              <a:rPr lang="en-US" u="sng" dirty="0" smtClean="0">
                <a:latin typeface="Arial" panose="020B0604020202020204" pitchFamily="34" charset="0"/>
                <a:cs typeface="Arial" panose="020B0604020202020204" pitchFamily="34" charset="0"/>
              </a:rPr>
              <a:t>Cleartext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  <a:p>
            <a:pPr eaLnBrk="1" hangingPunct="1">
              <a:buFont typeface="Wingdings" pitchFamily="2" charset="2"/>
              <a:buBlip>
                <a:blip r:embed="rId3"/>
              </a:buBlip>
              <a:defRPr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2D9300D-D325-E742-9C1C-92BADD233965}" type="slidenum">
              <a:rPr lang="en-US"/>
              <a:pPr/>
              <a:t>13</a:t>
            </a:fld>
            <a:endParaRPr lang="en-US"/>
          </a:p>
        </p:txBody>
      </p:sp>
      <p:sp>
        <p:nvSpPr>
          <p:cNvPr id="29701" name="Text Box 5"/>
          <p:cNvSpPr txBox="1">
            <a:spLocks noChangeArrowheads="1"/>
          </p:cNvSpPr>
          <p:nvPr/>
        </p:nvSpPr>
        <p:spPr bwMode="auto">
          <a:xfrm>
            <a:off x="990600" y="2590800"/>
            <a:ext cx="19812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/>
              <a:t>Winning Lotto #s:</a:t>
            </a:r>
          </a:p>
        </p:txBody>
      </p:sp>
      <p:sp>
        <p:nvSpPr>
          <p:cNvPr id="29702" name="Text Box 6"/>
          <p:cNvSpPr txBox="1">
            <a:spLocks noChangeArrowheads="1"/>
          </p:cNvSpPr>
          <p:nvPr/>
        </p:nvSpPr>
        <p:spPr bwMode="auto">
          <a:xfrm>
            <a:off x="6057520" y="2590800"/>
            <a:ext cx="19812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dirty="0" err="1"/>
              <a:t>aWDHOP</a:t>
            </a:r>
            <a:r>
              <a:rPr lang="en-US" dirty="0"/>
              <a:t>#@-w9</a:t>
            </a:r>
          </a:p>
        </p:txBody>
      </p:sp>
      <p:sp>
        <p:nvSpPr>
          <p:cNvPr id="29703" name="Text Box 9"/>
          <p:cNvSpPr txBox="1">
            <a:spLocks noChangeArrowheads="1"/>
          </p:cNvSpPr>
          <p:nvPr/>
        </p:nvSpPr>
        <p:spPr bwMode="auto">
          <a:xfrm>
            <a:off x="990600" y="4495800"/>
            <a:ext cx="19812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/>
              <a:t>aWDHOP#@-w9</a:t>
            </a:r>
          </a:p>
        </p:txBody>
      </p:sp>
      <p:sp>
        <p:nvSpPr>
          <p:cNvPr id="29704" name="Text Box 10"/>
          <p:cNvSpPr txBox="1">
            <a:spLocks noChangeArrowheads="1"/>
          </p:cNvSpPr>
          <p:nvPr/>
        </p:nvSpPr>
        <p:spPr bwMode="auto">
          <a:xfrm>
            <a:off x="6400800" y="4495800"/>
            <a:ext cx="19812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/>
              <a:t>Winning Lotto #s:</a:t>
            </a:r>
          </a:p>
        </p:txBody>
      </p:sp>
      <p:pic>
        <p:nvPicPr>
          <p:cNvPr id="29705" name="Picture 17" descr="key-gree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8050" y="2133600"/>
            <a:ext cx="2419350" cy="172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6" name="Picture 18" descr="key-red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7140" y="4010025"/>
            <a:ext cx="2419350" cy="172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93083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878006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Popular Algorithms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8" y="2160590"/>
            <a:ext cx="7265159" cy="3880773"/>
          </a:xfrm>
        </p:spPr>
        <p:txBody>
          <a:bodyPr>
            <a:normAutofit fontScale="92500" lnSpcReduction="10000"/>
          </a:bodyPr>
          <a:lstStyle/>
          <a:p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Symmetric Encryption</a:t>
            </a:r>
          </a:p>
          <a:p>
            <a:pPr lvl="1"/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DES, 3DES, AES, Blowfish</a:t>
            </a:r>
          </a:p>
          <a:p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Asymmetric Encryption</a:t>
            </a:r>
          </a:p>
          <a:p>
            <a:pPr lvl="1"/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RSA, ECC, ElGamal</a:t>
            </a:r>
          </a:p>
          <a:p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The most secure algorithms are open-source</a:t>
            </a:r>
          </a:p>
          <a:p>
            <a:pPr lvl="1"/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Proprietary, secret algorithms are almost always insecure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32795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058" name="Rectangle 2"/>
          <p:cNvSpPr>
            <a:spLocks noGrp="1" noChangeArrowheads="1"/>
          </p:cNvSpPr>
          <p:nvPr>
            <p:ph type="title"/>
          </p:nvPr>
        </p:nvSpPr>
        <p:spPr>
          <a:xfrm>
            <a:off x="716507" y="709683"/>
            <a:ext cx="8229600" cy="887104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Keys</a:t>
            </a:r>
            <a:endParaRPr lang="en-US" sz="3200" dirty="0">
              <a:latin typeface="Arial" charset="0"/>
            </a:endParaRPr>
          </a:p>
        </p:txBody>
      </p:sp>
      <p:sp>
        <p:nvSpPr>
          <p:cNvPr id="813059" name="Rectangle 3"/>
          <p:cNvSpPr>
            <a:spLocks noGrp="1" noChangeArrowheads="1"/>
          </p:cNvSpPr>
          <p:nvPr>
            <p:ph idx="1"/>
          </p:nvPr>
        </p:nvSpPr>
        <p:spPr>
          <a:xfrm>
            <a:off x="609599" y="2160590"/>
            <a:ext cx="7347046" cy="3880773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800" dirty="0">
                <a:latin typeface="Arial" charset="0"/>
              </a:rPr>
              <a:t>A sequence of random bits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latin typeface="Arial" charset="0"/>
              </a:rPr>
              <a:t>The range of allowable values is called a </a:t>
            </a:r>
            <a:r>
              <a:rPr lang="en-US" sz="2400" i="1" dirty="0" err="1">
                <a:latin typeface="Arial" charset="0"/>
              </a:rPr>
              <a:t>keyspace</a:t>
            </a:r>
            <a:endParaRPr lang="en-US" sz="2400" i="1" dirty="0">
              <a:latin typeface="Arial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800" dirty="0">
                <a:latin typeface="Arial" charset="0"/>
              </a:rPr>
              <a:t>The larger the </a:t>
            </a:r>
            <a:r>
              <a:rPr lang="en-US" sz="2800" i="1" dirty="0" err="1">
                <a:latin typeface="Arial" charset="0"/>
              </a:rPr>
              <a:t>keyspace</a:t>
            </a:r>
            <a:r>
              <a:rPr lang="en-US" sz="2800" dirty="0">
                <a:latin typeface="Arial" charset="0"/>
              </a:rPr>
              <a:t>, the more secure the key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latin typeface="Arial" charset="0"/>
              </a:rPr>
              <a:t>8-bit key has 2</a:t>
            </a:r>
            <a:r>
              <a:rPr lang="en-US" sz="2400" baseline="30000" dirty="0">
                <a:latin typeface="Arial" charset="0"/>
              </a:rPr>
              <a:t>8</a:t>
            </a:r>
            <a:r>
              <a:rPr lang="en-US" sz="2400" dirty="0">
                <a:latin typeface="Arial" charset="0"/>
              </a:rPr>
              <a:t> = 256 values in </a:t>
            </a:r>
            <a:r>
              <a:rPr lang="en-US" sz="2400" i="1" dirty="0" err="1">
                <a:latin typeface="Arial" charset="0"/>
              </a:rPr>
              <a:t>keyspace</a:t>
            </a:r>
            <a:endParaRPr lang="en-US" sz="2400" i="1" dirty="0">
              <a:latin typeface="Arial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latin typeface="Arial" charset="0"/>
              </a:rPr>
              <a:t>24-bit key has 2</a:t>
            </a:r>
            <a:r>
              <a:rPr lang="en-US" sz="2400" baseline="30000" dirty="0">
                <a:latin typeface="Arial" charset="0"/>
              </a:rPr>
              <a:t>24</a:t>
            </a:r>
            <a:r>
              <a:rPr lang="en-US" sz="2400" dirty="0">
                <a:latin typeface="Arial" charset="0"/>
              </a:rPr>
              <a:t> = 16 million values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latin typeface="Arial" charset="0"/>
              </a:rPr>
              <a:t>56-bit key  has 2</a:t>
            </a:r>
            <a:r>
              <a:rPr lang="en-US" sz="2400" baseline="30000" dirty="0">
                <a:latin typeface="Arial" charset="0"/>
              </a:rPr>
              <a:t>56</a:t>
            </a:r>
            <a:r>
              <a:rPr lang="en-US" sz="2400" dirty="0">
                <a:latin typeface="Arial" charset="0"/>
              </a:rPr>
              <a:t> = 7 x 10</a:t>
            </a:r>
            <a:r>
              <a:rPr lang="en-US" sz="2400" baseline="30000" dirty="0">
                <a:latin typeface="Arial" charset="0"/>
              </a:rPr>
              <a:t>16</a:t>
            </a:r>
            <a:r>
              <a:rPr lang="en-US" sz="2400" dirty="0">
                <a:latin typeface="Arial" charset="0"/>
              </a:rPr>
              <a:t> values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latin typeface="Arial" charset="0"/>
              </a:rPr>
              <a:t>128-bit key has 2</a:t>
            </a:r>
            <a:r>
              <a:rPr lang="en-US" sz="2400" baseline="30000" dirty="0">
                <a:latin typeface="Arial" charset="0"/>
              </a:rPr>
              <a:t>128</a:t>
            </a:r>
            <a:r>
              <a:rPr lang="en-US" sz="2400" dirty="0">
                <a:latin typeface="Arial" charset="0"/>
              </a:rPr>
              <a:t> = 3 x 10</a:t>
            </a:r>
            <a:r>
              <a:rPr lang="en-US" sz="2400" baseline="30000" dirty="0">
                <a:latin typeface="Arial" charset="0"/>
              </a:rPr>
              <a:t>38 </a:t>
            </a:r>
            <a:r>
              <a:rPr lang="en-US" sz="2400" dirty="0">
                <a:latin typeface="Arial" charset="0"/>
              </a:rPr>
              <a:t>values</a:t>
            </a:r>
            <a:r>
              <a:rPr lang="en-US" sz="2400" baseline="30000" dirty="0">
                <a:latin typeface="Arial" charset="0"/>
              </a:rPr>
              <a:t> </a:t>
            </a:r>
            <a:r>
              <a:rPr lang="en-US" sz="2400" dirty="0">
                <a:latin typeface="Arial" charset="0"/>
              </a:rPr>
              <a:t>	</a:t>
            </a: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0AF69868-6C84-C24C-84DB-86F2CDB42C6A}" type="slidenum">
              <a:rPr lang="en-US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5186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10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599" y="609600"/>
            <a:ext cx="6347713" cy="918949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>
                <a:latin typeface="Arial" charset="0"/>
              </a:rPr>
              <a:t>Brute Force </a:t>
            </a:r>
            <a:r>
              <a:rPr lang="en-US" dirty="0" smtClean="0">
                <a:latin typeface="Arial" charset="0"/>
              </a:rPr>
              <a:t>Attack</a:t>
            </a:r>
            <a:endParaRPr lang="en-US" dirty="0">
              <a:latin typeface="Arial" charset="0"/>
            </a:endParaRPr>
          </a:p>
        </p:txBody>
      </p:sp>
      <p:sp>
        <p:nvSpPr>
          <p:cNvPr id="815107" name="Rectangle 3"/>
          <p:cNvSpPr>
            <a:spLocks noGrp="1" noChangeArrowheads="1"/>
          </p:cNvSpPr>
          <p:nvPr>
            <p:ph idx="1"/>
          </p:nvPr>
        </p:nvSpPr>
        <p:spPr>
          <a:xfrm>
            <a:off x="609598" y="2160590"/>
            <a:ext cx="7046795" cy="3880773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200" dirty="0">
                <a:latin typeface="Arial" charset="0"/>
              </a:rPr>
              <a:t>In 1997 a 56-bit key was broken by brute force</a:t>
            </a:r>
          </a:p>
          <a:p>
            <a:pPr lvl="1" eaLnBrk="1" hangingPunct="1"/>
            <a:r>
              <a:rPr lang="en-US" sz="2800" dirty="0">
                <a:latin typeface="Arial" charset="0"/>
              </a:rPr>
              <a:t>Testing all possible 56-bit keys</a:t>
            </a:r>
          </a:p>
          <a:p>
            <a:pPr lvl="1" eaLnBrk="1" hangingPunct="1"/>
            <a:r>
              <a:rPr lang="en-US" sz="2800" dirty="0">
                <a:latin typeface="Arial" charset="0"/>
              </a:rPr>
              <a:t>Used 14,000 machines organized via the Internet</a:t>
            </a:r>
          </a:p>
          <a:p>
            <a:pPr lvl="1" eaLnBrk="1" hangingPunct="1"/>
            <a:r>
              <a:rPr lang="en-US" sz="2800" dirty="0">
                <a:latin typeface="Arial" charset="0"/>
              </a:rPr>
              <a:t>It took 3 months</a:t>
            </a:r>
          </a:p>
          <a:p>
            <a:pPr lvl="1" eaLnBrk="1" hangingPunct="1"/>
            <a:r>
              <a:rPr lang="en-US" sz="2000" dirty="0">
                <a:latin typeface="Arial" charset="0"/>
              </a:rPr>
              <a:t>See link </a:t>
            </a:r>
            <a:r>
              <a:rPr lang="en-US" sz="2000" dirty="0" err="1">
                <a:latin typeface="Arial" charset="0"/>
              </a:rPr>
              <a:t>Ch</a:t>
            </a:r>
            <a:r>
              <a:rPr lang="en-US" sz="2000" dirty="0">
                <a:latin typeface="Arial" charset="0"/>
              </a:rPr>
              <a:t> 6</a:t>
            </a:r>
            <a:r>
              <a:rPr lang="en-US" sz="2000" dirty="0" smtClean="0">
                <a:latin typeface="Arial" charset="0"/>
              </a:rPr>
              <a:t>d</a:t>
            </a:r>
            <a:endParaRPr lang="en-US" sz="2000" dirty="0">
              <a:latin typeface="Arial" charset="0"/>
            </a:endParaRP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2A633F3-3900-9242-84A1-0AAEF8AD3FF2}" type="slidenum">
              <a:rPr lang="en-US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5644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08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599" y="609600"/>
            <a:ext cx="6347713" cy="767688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>
                <a:latin typeface="Arial" charset="0"/>
              </a:rPr>
              <a:t>How Many Bits Do You Need</a:t>
            </a:r>
            <a:r>
              <a:rPr lang="en-US" dirty="0" smtClean="0">
                <a:latin typeface="Arial" charset="0"/>
              </a:rPr>
              <a:t>?</a:t>
            </a:r>
            <a:endParaRPr lang="en-US" dirty="0">
              <a:latin typeface="Arial" charset="0"/>
            </a:endParaRPr>
          </a:p>
        </p:txBody>
      </p:sp>
      <p:sp>
        <p:nvSpPr>
          <p:cNvPr id="814083" name="Rectangle 3"/>
          <p:cNvSpPr>
            <a:spLocks noGrp="1" noChangeArrowheads="1"/>
          </p:cNvSpPr>
          <p:nvPr>
            <p:ph idx="1"/>
          </p:nvPr>
        </p:nvSpPr>
        <p:spPr>
          <a:xfrm>
            <a:off x="552736" y="1600200"/>
            <a:ext cx="7403910" cy="50292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600" dirty="0">
                <a:latin typeface="Arial" charset="0"/>
              </a:rPr>
              <a:t>How many keys could all the computers on Earth test in a year?</a:t>
            </a:r>
          </a:p>
          <a:p>
            <a:pPr lvl="1" eaLnBrk="1" hangingPunct="1"/>
            <a:r>
              <a:rPr lang="en-US" sz="2400" dirty="0">
                <a:latin typeface="Arial" charset="0"/>
              </a:rPr>
              <a:t>Pentium 4 processor: 10</a:t>
            </a:r>
            <a:r>
              <a:rPr lang="en-US" sz="2400" baseline="30000" dirty="0">
                <a:latin typeface="Arial" charset="0"/>
              </a:rPr>
              <a:t>9 </a:t>
            </a:r>
            <a:r>
              <a:rPr lang="en-US" sz="2400" dirty="0">
                <a:latin typeface="Arial" charset="0"/>
              </a:rPr>
              <a:t>cycles per second</a:t>
            </a:r>
          </a:p>
          <a:p>
            <a:pPr lvl="1" eaLnBrk="1" hangingPunct="1"/>
            <a:r>
              <a:rPr lang="en-US" sz="2400" dirty="0">
                <a:latin typeface="Arial" charset="0"/>
              </a:rPr>
              <a:t>One year = 3 x 10</a:t>
            </a:r>
            <a:r>
              <a:rPr lang="en-US" sz="2400" baseline="30000" dirty="0">
                <a:latin typeface="Arial" charset="0"/>
              </a:rPr>
              <a:t>7 </a:t>
            </a:r>
            <a:r>
              <a:rPr lang="en-US" sz="2400" dirty="0">
                <a:latin typeface="Arial" charset="0"/>
              </a:rPr>
              <a:t>seconds</a:t>
            </a:r>
          </a:p>
          <a:p>
            <a:pPr lvl="1" eaLnBrk="1" hangingPunct="1"/>
            <a:r>
              <a:rPr lang="en-US" sz="2400" dirty="0">
                <a:latin typeface="Arial" charset="0"/>
              </a:rPr>
              <a:t>There are less than 10</a:t>
            </a:r>
            <a:r>
              <a:rPr lang="en-US" sz="2400" baseline="30000" dirty="0">
                <a:latin typeface="Arial" charset="0"/>
              </a:rPr>
              <a:t>10 </a:t>
            </a:r>
            <a:r>
              <a:rPr lang="en-US" sz="2400" dirty="0">
                <a:latin typeface="Arial" charset="0"/>
              </a:rPr>
              <a:t>computers on Earth</a:t>
            </a:r>
          </a:p>
          <a:p>
            <a:pPr lvl="2" eaLnBrk="1" hangingPunct="1"/>
            <a:r>
              <a:rPr lang="en-US" sz="2000" dirty="0">
                <a:latin typeface="Arial" charset="0"/>
              </a:rPr>
              <a:t>One per person</a:t>
            </a:r>
          </a:p>
          <a:p>
            <a:pPr lvl="1" eaLnBrk="1" hangingPunct="1"/>
            <a:r>
              <a:rPr lang="en-US" sz="2400" dirty="0">
                <a:latin typeface="Arial" charset="0"/>
              </a:rPr>
              <a:t>10</a:t>
            </a:r>
            <a:r>
              <a:rPr lang="en-US" sz="2400" baseline="30000" dirty="0">
                <a:latin typeface="Arial" charset="0"/>
              </a:rPr>
              <a:t>9</a:t>
            </a:r>
            <a:r>
              <a:rPr lang="en-US" sz="2400" dirty="0">
                <a:latin typeface="Arial" charset="0"/>
              </a:rPr>
              <a:t> x 3 x 10</a:t>
            </a:r>
            <a:r>
              <a:rPr lang="en-US" sz="2400" baseline="30000" dirty="0">
                <a:latin typeface="Arial" charset="0"/>
              </a:rPr>
              <a:t>7</a:t>
            </a:r>
            <a:r>
              <a:rPr lang="en-US" sz="2400" dirty="0">
                <a:latin typeface="Arial" charset="0"/>
              </a:rPr>
              <a:t> x 10</a:t>
            </a:r>
            <a:r>
              <a:rPr lang="en-US" sz="2400" baseline="30000" dirty="0">
                <a:latin typeface="Arial" charset="0"/>
              </a:rPr>
              <a:t>10 = </a:t>
            </a:r>
            <a:r>
              <a:rPr lang="en-US" sz="2400" dirty="0">
                <a:latin typeface="Arial" charset="0"/>
              </a:rPr>
              <a:t>3 x 10</a:t>
            </a:r>
            <a:r>
              <a:rPr lang="en-US" sz="2400" baseline="30000" dirty="0">
                <a:latin typeface="Arial" charset="0"/>
              </a:rPr>
              <a:t>26</a:t>
            </a:r>
            <a:r>
              <a:rPr lang="en-US" sz="2400" dirty="0">
                <a:latin typeface="Arial" charset="0"/>
              </a:rPr>
              <a:t> calculations </a:t>
            </a:r>
          </a:p>
          <a:p>
            <a:pPr lvl="1" eaLnBrk="1" hangingPunct="1"/>
            <a:r>
              <a:rPr lang="en-US" sz="2400" dirty="0">
                <a:latin typeface="Arial" charset="0"/>
              </a:rPr>
              <a:t>128 bits should be enough (3 x 10</a:t>
            </a:r>
            <a:r>
              <a:rPr lang="en-US" sz="2400" baseline="30000" dirty="0">
                <a:latin typeface="Arial" charset="0"/>
              </a:rPr>
              <a:t>38 </a:t>
            </a:r>
            <a:r>
              <a:rPr lang="en-US" sz="2400" dirty="0">
                <a:latin typeface="Arial" charset="0"/>
              </a:rPr>
              <a:t>values)</a:t>
            </a:r>
          </a:p>
          <a:p>
            <a:pPr lvl="2" eaLnBrk="1" hangingPunct="1"/>
            <a:r>
              <a:rPr lang="en-US" sz="2000" dirty="0">
                <a:latin typeface="Arial" charset="0"/>
              </a:rPr>
              <a:t>Unless computers get </a:t>
            </a:r>
            <a:r>
              <a:rPr lang="en-US" sz="2000" i="1" dirty="0">
                <a:latin typeface="Arial" charset="0"/>
              </a:rPr>
              <a:t>much</a:t>
            </a:r>
            <a:r>
              <a:rPr lang="en-US" sz="2000" dirty="0">
                <a:latin typeface="Arial" charset="0"/>
              </a:rPr>
              <a:t> faster, or someone breaks the algorithm</a:t>
            </a: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10B825F6-98EC-4546-8D24-09CFA35F183D}" type="slidenum">
              <a:rPr lang="en-US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3702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782472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Practical Key Lengths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8" y="2160590"/>
            <a:ext cx="7142329" cy="3880773"/>
          </a:xfrm>
        </p:spPr>
        <p:txBody>
          <a:bodyPr>
            <a:normAutofit/>
          </a:bodyPr>
          <a:lstStyle/>
          <a:p>
            <a:r>
              <a:rPr lang="en-US" sz="3000" dirty="0" smtClean="0"/>
              <a:t>Private keys of 128 bits or longer are practically unbreakable at the moment</a:t>
            </a:r>
          </a:p>
          <a:p>
            <a:r>
              <a:rPr lang="en-US" sz="3000" dirty="0" smtClean="0"/>
              <a:t>Public keys must be much longer</a:t>
            </a:r>
          </a:p>
          <a:p>
            <a:pPr lvl="1"/>
            <a:r>
              <a:rPr lang="en-US" sz="2600" dirty="0" smtClean="0"/>
              <a:t>2048 bits is the minimum recommended key size for RSA (length Ch 6b)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3764221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864358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Common Encryption Products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921" y="2065054"/>
            <a:ext cx="6687403" cy="3880773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Windows 7: </a:t>
            </a: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BitLocker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EFS</a:t>
            </a:r>
          </a:p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Apple: </a:t>
            </a:r>
            <a:r>
              <a:rPr lang="en-US" sz="2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FileVault</a:t>
            </a:r>
            <a:endParaRPr lang="en-US" sz="28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Linux: </a:t>
            </a: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TrueCrypt</a:t>
            </a:r>
            <a:endParaRPr 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Full Disk Encryption </a:t>
            </a:r>
          </a:p>
          <a:p>
            <a:pPr lvl="1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Much safer</a:t>
            </a:r>
          </a:p>
          <a:p>
            <a:pPr lvl="1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Does not encrypt a "boot partition"</a:t>
            </a:r>
          </a:p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File and Folder encryption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1374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586854"/>
            <a:ext cx="8229600" cy="846161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Topics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1487" y="2269774"/>
            <a:ext cx="6855726" cy="3880773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tx1"/>
                </a:solidFill>
              </a:rPr>
              <a:t>Encryption</a:t>
            </a:r>
          </a:p>
          <a:p>
            <a:r>
              <a:rPr lang="en-US" sz="3200" dirty="0" smtClean="0">
                <a:solidFill>
                  <a:schemeClr val="tx1"/>
                </a:solidFill>
              </a:rPr>
              <a:t>Breaking Encryption</a:t>
            </a:r>
          </a:p>
          <a:p>
            <a:r>
              <a:rPr lang="en-US" sz="3200" dirty="0" smtClean="0">
                <a:solidFill>
                  <a:schemeClr val="tx1"/>
                </a:solidFill>
              </a:rPr>
              <a:t>Hiding and Destroying Data</a:t>
            </a:r>
            <a:endParaRPr 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0716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850710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Encrypting File System (EFS)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1570" y="2269774"/>
            <a:ext cx="6960357" cy="3880773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In File Properties in Windows</a:t>
            </a:r>
          </a:p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Easy to use</a:t>
            </a:r>
          </a:p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Uses password to make a key</a:t>
            </a:r>
          </a:p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Part of the NTFS file system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92280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864358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BitLocker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8" y="1965278"/>
            <a:ext cx="7183273" cy="4076085"/>
          </a:xfrm>
        </p:spPr>
        <p:txBody>
          <a:bodyPr>
            <a:normAutofit lnSpcReduction="10000"/>
          </a:bodyPr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Encrypts entire system partition</a:t>
            </a:r>
          </a:p>
          <a:p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BitLocker To Go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encrypts USB sticks</a:t>
            </a:r>
          </a:p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Requires Windows 7 Ultimate</a:t>
            </a:r>
          </a:p>
          <a:p>
            <a:pPr lvl="1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But it's available in all versions of Windows 8</a:t>
            </a:r>
          </a:p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Uses </a:t>
            </a: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Trusted Platform Module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chip</a:t>
            </a:r>
          </a:p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Best forensic method: seize the running, logged-in machine</a:t>
            </a:r>
          </a:p>
          <a:p>
            <a:pPr lvl="1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BitLocker is decrypted at that point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91780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850710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Apple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FileVault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922" y="2160590"/>
            <a:ext cx="6905767" cy="3880773"/>
          </a:xfrm>
        </p:spPr>
        <p:txBody>
          <a:bodyPr>
            <a:normAutofit/>
          </a:bodyPr>
          <a:lstStyle/>
          <a:p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128 bit AES</a:t>
            </a:r>
          </a:p>
          <a:p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Can encrypt whole drive</a:t>
            </a:r>
          </a:p>
          <a:p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Keys can be backed up with Apple</a:t>
            </a:r>
            <a:endParaRPr lang="en-US" sz="3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82768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823415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TrueCrypt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2160590"/>
            <a:ext cx="7019500" cy="3880773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Free open-source software</a:t>
            </a:r>
          </a:p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Runs on Linux, Mac, or Windows</a:t>
            </a:r>
          </a:p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Can encrypt part or all of a disk</a:t>
            </a:r>
          </a:p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Can use AES,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Serpent,or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Twofish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256-bit keys</a:t>
            </a:r>
          </a:p>
        </p:txBody>
      </p:sp>
    </p:spTree>
    <p:extLst>
      <p:ext uri="{BB962C8B-B14F-4D97-AF65-F5344CB8AC3E}">
        <p14:creationId xmlns:p14="http://schemas.microsoft.com/office/powerpoint/2010/main" val="42206565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44744" y="2420710"/>
            <a:ext cx="5826719" cy="1646302"/>
          </a:xfrm>
        </p:spPr>
        <p:txBody>
          <a:bodyPr/>
          <a:lstStyle/>
          <a:p>
            <a:pPr lvl="0"/>
            <a:r>
              <a:rPr lang="en-US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Breaking Encryption</a:t>
            </a:r>
            <a:endParaRPr 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84840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850710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Breaking Passwords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0626" y="2037758"/>
            <a:ext cx="6933063" cy="4131028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Ask the user for it</a:t>
            </a:r>
          </a:p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Brute force attack</a:t>
            </a:r>
          </a:p>
          <a:p>
            <a:pPr lvl="1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Use every possible combination of characters</a:t>
            </a:r>
          </a:p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Dictionary attack</a:t>
            </a:r>
          </a:p>
          <a:p>
            <a:pPr lvl="1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Use passwords from a dictionary of common passwords</a:t>
            </a:r>
          </a:p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Reset Passwords</a:t>
            </a:r>
          </a:p>
          <a:p>
            <a:pPr lvl="1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Possible with administrator privileges or a hacking tool like UBCD</a:t>
            </a:r>
          </a:p>
          <a:p>
            <a:pPr lvl="1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Won't get you into EFS-encrypted files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36105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823415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Custom Dictionary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8" y="2160590"/>
            <a:ext cx="6951261" cy="3880773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Acquire the hard disk (and RAM, if possible) of the evidence machine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Extract all strings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Use that as the password dictionary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9049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Password Cracking Tools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1569" y="2160590"/>
            <a:ext cx="6919415" cy="3880773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Password Recovery Toolkit (PRTK) from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AccessData</a:t>
            </a:r>
            <a:endParaRPr 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John the Ripper</a:t>
            </a:r>
          </a:p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Cain</a:t>
            </a:r>
          </a:p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Ophcrack</a:t>
            </a:r>
          </a:p>
          <a:p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Hashcat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(in Backtrack)</a:t>
            </a:r>
          </a:p>
        </p:txBody>
      </p:sp>
    </p:spTree>
    <p:extLst>
      <p:ext uri="{BB962C8B-B14F-4D97-AF65-F5344CB8AC3E}">
        <p14:creationId xmlns:p14="http://schemas.microsoft.com/office/powerpoint/2010/main" val="22597944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569123" cy="1320800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PRTK's Biographical Dictionary Generator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 descr="Screen Shot 2013-03-12 at 3.37.4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707" y="2064224"/>
            <a:ext cx="6967148" cy="431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5960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3-03-12 at 3.38.13 PM.png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29" b="-1477"/>
          <a:stretch/>
        </p:blipFill>
        <p:spPr>
          <a:xfrm>
            <a:off x="1596788" y="508920"/>
            <a:ext cx="6196083" cy="5925312"/>
          </a:xfrm>
          <a:prstGeom prst="rect">
            <a:avLst/>
          </a:prstGeom>
          <a:ln>
            <a:solidFill>
              <a:srgbClr val="3366FF"/>
            </a:solidFill>
          </a:ln>
        </p:spPr>
      </p:pic>
    </p:spTree>
    <p:extLst>
      <p:ext uri="{BB962C8B-B14F-4D97-AF65-F5344CB8AC3E}">
        <p14:creationId xmlns:p14="http://schemas.microsoft.com/office/powerpoint/2010/main" val="474766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764274"/>
            <a:ext cx="8229600" cy="791570"/>
          </a:xfrm>
        </p:spPr>
        <p:txBody>
          <a:bodyPr/>
          <a:lstStyle/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Antiforensics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8" y="2160590"/>
            <a:ext cx="6951261" cy="3880773"/>
          </a:xfrm>
        </p:spPr>
        <p:txBody>
          <a:bodyPr>
            <a:normAutofit/>
          </a:bodyPr>
          <a:lstStyle/>
          <a:p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Techniques to manipulate, erase, or obfuscate digital data to make its examination difficult, time-consuming, or virtually impossible</a:t>
            </a:r>
          </a:p>
        </p:txBody>
      </p:sp>
    </p:spTree>
    <p:extLst>
      <p:ext uri="{BB962C8B-B14F-4D97-AF65-F5344CB8AC3E}">
        <p14:creationId xmlns:p14="http://schemas.microsoft.com/office/powerpoint/2010/main" val="35891246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905301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Breaking BitLocker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543" y="2101758"/>
            <a:ext cx="6978556" cy="4185267"/>
          </a:xfrm>
        </p:spPr>
        <p:txBody>
          <a:bodyPr>
            <a:normAutofit/>
          </a:bodyPr>
          <a:lstStyle/>
          <a:p>
            <a:pPr marL="342900" lvl="1" indent="-342900"/>
            <a:r>
              <a:rPr lang="en-US" sz="2800" dirty="0" smtClean="0"/>
              <a:t>Cold </a:t>
            </a:r>
            <a:r>
              <a:rPr lang="en-US" sz="2800" dirty="0"/>
              <a:t>Boot </a:t>
            </a:r>
            <a:r>
              <a:rPr lang="en-US" sz="2800" dirty="0" smtClean="0"/>
              <a:t>Attack</a:t>
            </a:r>
          </a:p>
          <a:p>
            <a:pPr marL="742950" lvl="2" indent="-342900"/>
            <a:r>
              <a:rPr lang="en-US" sz="2400" dirty="0"/>
              <a:t>Freeze the RAM and recover the key</a:t>
            </a:r>
          </a:p>
          <a:p>
            <a:r>
              <a:rPr lang="en-US" sz="2800" dirty="0"/>
              <a:t>Dissolve the TPM chip and recover the key with a microelectrode</a:t>
            </a:r>
            <a:endParaRPr lang="en-US" sz="2800" dirty="0" smtClean="0"/>
          </a:p>
          <a:p>
            <a:r>
              <a:rPr lang="en-US" sz="2800" dirty="0" smtClean="0"/>
              <a:t>Both are exotic, impractical attacks</a:t>
            </a:r>
          </a:p>
          <a:p>
            <a:r>
              <a:rPr lang="en-US" sz="2800" dirty="0" smtClean="0"/>
              <a:t>User may have backed up the key in a Microsoft account (Ch 7c)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324659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8392" y="2281704"/>
            <a:ext cx="5826719" cy="1646302"/>
          </a:xfrm>
        </p:spPr>
        <p:txBody>
          <a:bodyPr/>
          <a:lstStyle/>
          <a:p>
            <a:pPr lvl="0"/>
            <a:r>
              <a:rPr lang="en-US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Steganography</a:t>
            </a:r>
            <a:endParaRPr 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0992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852684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Steganography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143862" cy="4525963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Hiding a </a:t>
            </a: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payload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file inside another </a:t>
            </a: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carrier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file</a:t>
            </a:r>
          </a:p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Used by Osama Bin Laden and Russian spies (link Ch 6d)</a:t>
            </a:r>
          </a:p>
          <a:p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 descr="Screen Shot 2013-03-12 at 4.00.55 PM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3766" y="2096923"/>
            <a:ext cx="5316785" cy="4246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786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3-03-12 at 3.58.21 PM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055619"/>
            <a:ext cx="8465539" cy="2085878"/>
          </a:xfrm>
          <a:prstGeom prst="rect">
            <a:avLst/>
          </a:prstGeom>
          <a:ln>
            <a:solidFill>
              <a:srgbClr val="3366FF"/>
            </a:solidFill>
          </a:ln>
        </p:spPr>
      </p:pic>
      <p:pic>
        <p:nvPicPr>
          <p:cNvPr id="5" name="Picture 4" descr="Screen Shot 2013-03-12 at 3.48.08 PM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881" y="1085495"/>
            <a:ext cx="7445673" cy="2451217"/>
          </a:xfrm>
          <a:prstGeom prst="rect">
            <a:avLst/>
          </a:prstGeom>
          <a:ln>
            <a:solidFill>
              <a:srgbClr val="3366FF"/>
            </a:solidFill>
          </a:ln>
        </p:spPr>
      </p:pic>
    </p:spTree>
    <p:extLst>
      <p:ext uri="{BB962C8B-B14F-4D97-AF65-F5344CB8AC3E}">
        <p14:creationId xmlns:p14="http://schemas.microsoft.com/office/powerpoint/2010/main" val="36999825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637362" cy="932597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Steganography Detection Tools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04514"/>
            <a:ext cx="8229600" cy="456824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Link Ch 6e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 descr="Screen Shot 2013-03-12 at 4.05.13 PM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568" y="1992213"/>
            <a:ext cx="8013232" cy="2806895"/>
          </a:xfrm>
          <a:prstGeom prst="rect">
            <a:avLst/>
          </a:prstGeom>
          <a:ln>
            <a:solidFill>
              <a:srgbClr val="3366FF"/>
            </a:solidFill>
          </a:ln>
        </p:spPr>
      </p:pic>
    </p:spTree>
    <p:extLst>
      <p:ext uri="{BB962C8B-B14F-4D97-AF65-F5344CB8AC3E}">
        <p14:creationId xmlns:p14="http://schemas.microsoft.com/office/powerpoint/2010/main" val="53260191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40279" y="2773023"/>
            <a:ext cx="5826719" cy="1646302"/>
          </a:xfrm>
        </p:spPr>
        <p:txBody>
          <a:bodyPr/>
          <a:lstStyle/>
          <a:p>
            <a:pPr lvl="0"/>
            <a:r>
              <a:rPr lang="en-US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Hiding and Destroying Data</a:t>
            </a:r>
            <a:endParaRPr 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625564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878006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Data Destruction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5218" y="1519145"/>
            <a:ext cx="7574506" cy="5031780"/>
          </a:xfrm>
        </p:spPr>
        <p:txBody>
          <a:bodyPr>
            <a:no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Drive Wiping</a:t>
            </a:r>
          </a:p>
          <a:p>
            <a:pPr lvl="1"/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Darik's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Boot and Nuke (DBAN) </a:t>
            </a:r>
          </a:p>
          <a:p>
            <a:pPr lvl="1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Window Washer</a:t>
            </a:r>
          </a:p>
          <a:p>
            <a:pPr lvl="1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Evidence Eliminator</a:t>
            </a:r>
          </a:p>
          <a:p>
            <a:pPr lvl="1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Mac OS X Secure Erase</a:t>
            </a:r>
          </a:p>
          <a:p>
            <a:pPr lvl="2"/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Many others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Some erase whole disk, some only erase files or unused blocks, others erase only header &amp; footer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Presence of these tools may be treated as evidence of guilt in court</a:t>
            </a:r>
          </a:p>
          <a:p>
            <a:pPr lvl="1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Especially if they were used just before evidence seizure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233716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Some Wipers use Repeating Patterns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This is a sign of disk erasure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 descr="Screen Shot 2013-03-12 at 4.10.2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4452" y="2879811"/>
            <a:ext cx="5807442" cy="3165056"/>
          </a:xfrm>
          <a:prstGeom prst="rect">
            <a:avLst/>
          </a:prstGeom>
          <a:ln>
            <a:solidFill>
              <a:srgbClr val="3366FF"/>
            </a:solidFill>
          </a:ln>
        </p:spPr>
      </p:pic>
    </p:spTree>
    <p:extLst>
      <p:ext uri="{BB962C8B-B14F-4D97-AF65-F5344CB8AC3E}">
        <p14:creationId xmlns:p14="http://schemas.microsoft.com/office/powerpoint/2010/main" val="319544727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850710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Defragmentation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6979" y="2160590"/>
            <a:ext cx="7028596" cy="3880773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Moves clusters to tidy up disk</a:t>
            </a:r>
          </a:p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Makes files open faster</a:t>
            </a:r>
          </a:p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Causes some sectors to be overwritten</a:t>
            </a:r>
          </a:p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Automatically performed weekly in Windows 7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2107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932597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Private Browsing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 descr="Screen Shot 2013-03-12 at 2.47.2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792" y="1962575"/>
            <a:ext cx="8115300" cy="4274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058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918949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Simple Privacy Methods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543" y="2078702"/>
            <a:ext cx="7005852" cy="3880773"/>
          </a:xfrm>
        </p:spPr>
        <p:txBody>
          <a:bodyPr>
            <a:normAutofit fontScale="92500" lnSpcReduction="20000"/>
          </a:bodyPr>
          <a:lstStyle/>
          <a:p>
            <a:r>
              <a:rPr lang="en-US" sz="3100" dirty="0" smtClean="0">
                <a:latin typeface="Arial" panose="020B0604020202020204" pitchFamily="34" charset="0"/>
                <a:cs typeface="Arial" panose="020B0604020202020204" pitchFamily="34" charset="0"/>
              </a:rPr>
              <a:t>Weak, relatively ineffective</a:t>
            </a:r>
          </a:p>
          <a:p>
            <a:pPr lvl="1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Delete cookies</a:t>
            </a:r>
          </a:p>
          <a:p>
            <a:pPr lvl="1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Clear temporary internet files</a:t>
            </a:r>
          </a:p>
          <a:p>
            <a:pPr lvl="1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Clear history</a:t>
            </a:r>
          </a:p>
          <a:p>
            <a:pPr lvl="1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Changing filenames and extensions</a:t>
            </a:r>
          </a:p>
          <a:p>
            <a:pPr lvl="1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Burying files in unrelated directories</a:t>
            </a:r>
          </a:p>
          <a:p>
            <a:r>
              <a:rPr lang="en-US" sz="3100" dirty="0" smtClean="0">
                <a:latin typeface="Arial" panose="020B0604020202020204" pitchFamily="34" charset="0"/>
                <a:cs typeface="Arial" panose="020B0604020202020204" pitchFamily="34" charset="0"/>
              </a:rPr>
              <a:t>Real obstacles to forensic examiners</a:t>
            </a:r>
          </a:p>
          <a:p>
            <a:pPr lvl="1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Hiding files within other files (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steganography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lvl="1"/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Encryption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27977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1096" y="2404534"/>
            <a:ext cx="5826719" cy="1646302"/>
          </a:xfrm>
        </p:spPr>
        <p:txBody>
          <a:bodyPr/>
          <a:lstStyle/>
          <a:p>
            <a:pPr lvl="0"/>
            <a:r>
              <a:rPr lang="en-US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Encryption</a:t>
            </a:r>
            <a:endParaRPr 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03528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864358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Protecting Secrets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8" y="2160590"/>
            <a:ext cx="6951261" cy="3880773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We all need encryption for</a:t>
            </a:r>
          </a:p>
          <a:p>
            <a:pPr lvl="1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Credit card #s</a:t>
            </a:r>
          </a:p>
          <a:p>
            <a:pPr lvl="1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Passwords</a:t>
            </a:r>
          </a:p>
          <a:p>
            <a:pPr lvl="1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Medical data</a:t>
            </a:r>
          </a:p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Without encryption, the Web would be much less useful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28064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823415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Encryption Defined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2160590"/>
            <a:ext cx="7019500" cy="3880773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Encryption converts data from </a:t>
            </a: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plaintext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(readable) to </a:t>
            </a: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ciphertext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(scrambled)</a:t>
            </a:r>
          </a:p>
          <a:p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Algorithm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is the mathematical process to encrypt and decrypt the message</a:t>
            </a:r>
          </a:p>
          <a:p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Key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is a value needed to encrypt and decrypt the data, usually a long random series of bits, sometimes derived from a </a:t>
            </a: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password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or </a:t>
            </a: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passphrase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54543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905301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Caesar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Cipher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7021" y="2433548"/>
            <a:ext cx="6814783" cy="3880773"/>
          </a:xfrm>
        </p:spPr>
        <p:txBody>
          <a:bodyPr/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Shift each letter forward one character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ABCDEFGHIJKLMNOPQRSTUVWXYZ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BCDEFGHIJKLMNOPQRSTUVWXYZA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CCSF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  <a:sym typeface="Wingdings"/>
              </a:rPr>
              <a:t>--&gt; DDTG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660837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975</TotalTime>
  <Words>992</Words>
  <Application>Microsoft Office PowerPoint</Application>
  <PresentationFormat>On-screen Show (4:3)</PresentationFormat>
  <Paragraphs>202</Paragraphs>
  <Slides>38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6" baseType="lpstr">
      <vt:lpstr>ＭＳ Ｐゴシック</vt:lpstr>
      <vt:lpstr>Arial</vt:lpstr>
      <vt:lpstr>Calibri</vt:lpstr>
      <vt:lpstr>Times New Roman</vt:lpstr>
      <vt:lpstr>Trebuchet MS</vt:lpstr>
      <vt:lpstr>Wingdings</vt:lpstr>
      <vt:lpstr>Wingdings 3</vt:lpstr>
      <vt:lpstr>Facet</vt:lpstr>
      <vt:lpstr>9. Antiforensics</vt:lpstr>
      <vt:lpstr>Topics</vt:lpstr>
      <vt:lpstr>Antiforensics</vt:lpstr>
      <vt:lpstr>Private Browsing</vt:lpstr>
      <vt:lpstr>Simple Privacy Methods</vt:lpstr>
      <vt:lpstr>Encryption</vt:lpstr>
      <vt:lpstr>Protecting Secrets</vt:lpstr>
      <vt:lpstr>Encryption Defined</vt:lpstr>
      <vt:lpstr>Caesar Cipher</vt:lpstr>
      <vt:lpstr>ROT13</vt:lpstr>
      <vt:lpstr>Symmetric Cryptography</vt:lpstr>
      <vt:lpstr>Asymmetric Cryptography Algorithms</vt:lpstr>
      <vt:lpstr>Asymmetric Cryptography</vt:lpstr>
      <vt:lpstr>Popular Algorithms</vt:lpstr>
      <vt:lpstr>Keys</vt:lpstr>
      <vt:lpstr>Brute Force Attack</vt:lpstr>
      <vt:lpstr>How Many Bits Do You Need?</vt:lpstr>
      <vt:lpstr>Practical Key Lengths</vt:lpstr>
      <vt:lpstr>Common Encryption Products</vt:lpstr>
      <vt:lpstr>Encrypting File System (EFS)</vt:lpstr>
      <vt:lpstr>BitLocker</vt:lpstr>
      <vt:lpstr>Apple FileVault</vt:lpstr>
      <vt:lpstr>TrueCrypt</vt:lpstr>
      <vt:lpstr>Breaking Encryption</vt:lpstr>
      <vt:lpstr>Breaking Passwords</vt:lpstr>
      <vt:lpstr>Custom Dictionary</vt:lpstr>
      <vt:lpstr>Password Cracking Tools</vt:lpstr>
      <vt:lpstr>PRTK's Biographical Dictionary Generator</vt:lpstr>
      <vt:lpstr>PowerPoint Presentation</vt:lpstr>
      <vt:lpstr>Breaking BitLocker</vt:lpstr>
      <vt:lpstr>Steganography</vt:lpstr>
      <vt:lpstr>Steganography</vt:lpstr>
      <vt:lpstr>PowerPoint Presentation</vt:lpstr>
      <vt:lpstr>Steganography Detection Tools</vt:lpstr>
      <vt:lpstr>Hiding and Destroying Data</vt:lpstr>
      <vt:lpstr>Data Destruction</vt:lpstr>
      <vt:lpstr>Some Wipers use Repeating Patterns</vt:lpstr>
      <vt:lpstr>Defragmentation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Introduction</dc:title>
  <dc:creator>Sam Bowne</dc:creator>
  <cp:lastModifiedBy>Anhim</cp:lastModifiedBy>
  <cp:revision>125</cp:revision>
  <dcterms:created xsi:type="dcterms:W3CDTF">2013-01-11T00:10:04Z</dcterms:created>
  <dcterms:modified xsi:type="dcterms:W3CDTF">2018-05-07T08:01:25Z</dcterms:modified>
</cp:coreProperties>
</file>