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410" r:id="rId3"/>
    <p:sldId id="418" r:id="rId4"/>
    <p:sldId id="424" r:id="rId5"/>
    <p:sldId id="425" r:id="rId6"/>
    <p:sldId id="427" r:id="rId7"/>
    <p:sldId id="428" r:id="rId8"/>
    <p:sldId id="429" r:id="rId9"/>
    <p:sldId id="430" r:id="rId10"/>
    <p:sldId id="426" r:id="rId11"/>
    <p:sldId id="419" r:id="rId12"/>
    <p:sldId id="420" r:id="rId13"/>
    <p:sldId id="421" r:id="rId14"/>
    <p:sldId id="422" r:id="rId15"/>
    <p:sldId id="447" r:id="rId16"/>
    <p:sldId id="446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48" r:id="rId26"/>
    <p:sldId id="439" r:id="rId27"/>
    <p:sldId id="440" r:id="rId28"/>
    <p:sldId id="441" r:id="rId29"/>
    <p:sldId id="442" r:id="rId30"/>
    <p:sldId id="417" r:id="rId31"/>
    <p:sldId id="443" r:id="rId32"/>
    <p:sldId id="416" r:id="rId33"/>
    <p:sldId id="444" r:id="rId34"/>
    <p:sldId id="415" r:id="rId35"/>
    <p:sldId id="445" r:id="rId36"/>
    <p:sldId id="44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545" autoAdjust="0"/>
  </p:normalViewPr>
  <p:slideViewPr>
    <p:cSldViewPr snapToGrid="0" snapToObjects="1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6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24AE-0CFD-F24B-9D88-09FA47159BEE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06225-0AF1-8A46-9D2B-3A9B9A89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4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4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380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020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827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77068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055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29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4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7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4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8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2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9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025185" cy="5362458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4800" dirty="0" smtClean="0">
                <a:latin typeface="Arial"/>
                <a:cs typeface="Arial"/>
              </a:rPr>
              <a:t>10</a:t>
            </a:r>
            <a:r>
              <a:rPr lang="en-US" sz="4800" dirty="0" smtClean="0">
                <a:latin typeface="Arial"/>
                <a:cs typeface="Arial"/>
              </a:rPr>
              <a:t>. </a:t>
            </a:r>
            <a:r>
              <a:rPr lang="en-US" sz="4800" dirty="0" smtClean="0">
                <a:latin typeface="Arial"/>
                <a:cs typeface="Arial"/>
              </a:rPr>
              <a:t>Legal</a:t>
            </a:r>
            <a:endParaRPr lang="en-US" sz="4800" dirty="0">
              <a:latin typeface="Arial"/>
              <a:cs typeface="Arial"/>
            </a:endParaRPr>
          </a:p>
        </p:txBody>
      </p:sp>
      <p:pic>
        <p:nvPicPr>
          <p:cNvPr id="6" name="Picture 5" descr="ref=sr_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92" y="480511"/>
            <a:ext cx="2908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67" y="609600"/>
            <a:ext cx="7783774" cy="13208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CALEA (Communications Assistance to Law Enforcement Act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Requires telecommunications providers to assist law enforcement with wiretaps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practice, this forces them to use special equipment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Expanded in 2006 to cover broadband Internet providers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FCC (Link Ch 7b)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20 at 12.1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6" y="3863850"/>
            <a:ext cx="8547100" cy="82550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20893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59044"/>
            <a:ext cx="6347713" cy="82341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CALEA and the Internet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869374" cy="3880773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CALEA doesn't yet apply to instant messages and Email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EFF (Link Ch 7c)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20 at 12.16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5" y="3587342"/>
            <a:ext cx="8348151" cy="187589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426139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34" y="759725"/>
            <a:ext cx="6347713" cy="87800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USA PATRIOT 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787488" cy="38807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Uniting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Strengthening America by Providing Appropriate Tools Required to Intercept and Obstruct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Terrorism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Here's what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DoJ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says about it (Link Ch 8d)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20 at 12.20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4" y="3953289"/>
            <a:ext cx="8720266" cy="190794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8823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81" y="818607"/>
            <a:ext cx="6347713" cy="8370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EFF on PATRIOT 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328" y="4801038"/>
            <a:ext cx="6347714" cy="58982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20 at 12.2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4" y="2326554"/>
            <a:ext cx="8367851" cy="2095319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20973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976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Security Letters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020" y="1819395"/>
            <a:ext cx="6637362" cy="172647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National Security Letters are allowed by the PATRIOT Act, forcing Internet service providers to tap users and not tell them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verdict below may stop them, but it may be appealed (Link Ch 7g)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20 at 12.25.4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64240"/>
            <a:ext cx="8318310" cy="2701565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58081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187" y="2691142"/>
            <a:ext cx="6416617" cy="1646302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Exceptions to the Search Warrant Requirement</a:t>
            </a:r>
          </a:p>
        </p:txBody>
      </p:sp>
    </p:spTree>
    <p:extLst>
      <p:ext uri="{BB962C8B-B14F-4D97-AF65-F5344CB8AC3E}">
        <p14:creationId xmlns:p14="http://schemas.microsoft.com/office/powerpoint/2010/main" val="423234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71" y="609600"/>
            <a:ext cx="7019500" cy="12464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Exceptions to the Search Warrant Requirement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50576"/>
            <a:ext cx="7783774" cy="4513997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authorized person gives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voluntary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consent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the search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"Voluntary" will be judged on the totality of the circumstances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Consent can be revoked at any time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must stop at that time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BUT if you have already made a forensic clone, you only need to return the original and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may continue to examine the clone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make the clone promptly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Scope of consent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Consenting to search a house may not apply to closed containers and computers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Party may set forth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restrictions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on the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1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05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Consent Forms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61023"/>
            <a:ext cx="8229600" cy="46235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Ch 7h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20 at 12.40.4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8" y="1635482"/>
            <a:ext cx="7683689" cy="3850918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195374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34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Consent Searches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1" y="1928578"/>
            <a:ext cx="7219666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Third parties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can sometimes consent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Roommates, spouses, parents…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a device is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all parties can consent to search its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None of the users have a reasonable expectation of privacy in the common areas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Password-protected areas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are not common areas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Unless the suspect shared the password with the third party</a:t>
            </a:r>
          </a:p>
        </p:txBody>
      </p:sp>
    </p:spTree>
    <p:extLst>
      <p:ext uri="{BB962C8B-B14F-4D97-AF65-F5344CB8AC3E}">
        <p14:creationId xmlns:p14="http://schemas.microsoft.com/office/powerpoint/2010/main" val="194203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34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Consent Searches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79" y="1969521"/>
            <a:ext cx="7287904" cy="388077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Spouses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can consent to the search of common areas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consent to a search of a minor child's property (age under 18)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Technicians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often uncover evidence during their work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It's unclear whether technicians have the right to consent to a search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6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88" y="532264"/>
            <a:ext cx="8229600" cy="79157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751" y="2160590"/>
            <a:ext cx="6823881" cy="3880773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Fourth Amendment</a:t>
            </a:r>
          </a:p>
          <a:p>
            <a:pPr>
              <a:spcAft>
                <a:spcPts val="60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E-Discovery</a:t>
            </a:r>
          </a:p>
          <a:p>
            <a:pPr>
              <a:spcAft>
                <a:spcPts val="600"/>
              </a:spcAft>
            </a:pP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Duty to Preserve</a:t>
            </a:r>
          </a:p>
          <a:p>
            <a:pPr>
              <a:spcAft>
                <a:spcPts val="60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Private Searches</a:t>
            </a:r>
          </a:p>
          <a:p>
            <a:pPr>
              <a:spcAft>
                <a:spcPts val="600"/>
              </a:spcAft>
            </a:pP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ECPA</a:t>
            </a:r>
          </a:p>
          <a:p>
            <a:pPr>
              <a:spcAft>
                <a:spcPts val="60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With &amp; Without a Warrant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611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Exigent Circumstances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725" y="1601032"/>
            <a:ext cx="7415284" cy="4936246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 immediate seizure and search of a digital device is required under one of three conditions: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Evidence is under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imminent threat of destruction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puts law enforcement or the public in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danger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Suspect is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to escape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before a search warrant can be acquired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may justify seizure only, not search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35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247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Plain 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278807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officers are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legally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be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can see something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immediately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incriminating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They can use that evidence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forensic examiner investigating one crime may find evidence of another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Stop the search until a separate search warrant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obtained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19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34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Border Searches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964909" cy="388077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These searches are allowed more latitude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Border searches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Searches by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probation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parole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officers</a:t>
            </a:r>
          </a:p>
          <a:p>
            <a:pPr lvl="1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60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97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265159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Employees in the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workplace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may not have a reasonable expectation of privacy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Officers can search a computer if an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employer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co-worker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with shared authority gives permission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can only be searched if the search is "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work-related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justified at their inception, and permissible in scope"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469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84" y="2609254"/>
            <a:ext cx="6607680" cy="1646302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 Warrant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0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34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with a Warrant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278807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warrant is granted by a judge, based on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probable cause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that a crime was committed and evidence will be found at that location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may have different roles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computer containing child porn is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contraband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may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incriminating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may be the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instrument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a crime such as hacking</a:t>
            </a:r>
          </a:p>
        </p:txBody>
      </p:sp>
    </p:spTree>
    <p:extLst>
      <p:ext uri="{BB962C8B-B14F-4D97-AF65-F5344CB8AC3E}">
        <p14:creationId xmlns:p14="http://schemas.microsoft.com/office/powerpoint/2010/main" val="907831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19249" cy="86435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Seize Hardware or Information?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0" y="2092350"/>
            <a:ext cx="7069539" cy="3880773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must be seized if computer is: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Contraband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Fruits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Instrumentality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Otherwise, all you need is the data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82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800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Particularity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16" y="1833043"/>
            <a:ext cx="7060442" cy="77367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need to state clearly what can be seized and what cannot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20 at 5.53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49" y="2833908"/>
            <a:ext cx="7600072" cy="3197731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3203060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191904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Establishing Need for Off-Site Analysis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87" y="2433548"/>
            <a:ext cx="7019500" cy="31620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Examination is time-consuming and best performed in a forensics lab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should be explained in the affidavit justifying removing and holding the devices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1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9165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Stored Communications 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96566"/>
            <a:ext cx="7415286" cy="4622347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Lays out process law enforcement must use to force disclosure of data from Internet Service Providers (ISPs)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Subscriber and billing information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Enacted in 1986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Two types of service providers</a:t>
            </a:r>
          </a:p>
          <a:p>
            <a:pPr lvl="1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Electronic Communication Service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(ECS)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telephone and email services, like AOL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Remote Computing Service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(RCS)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storage or processing services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2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744" y="2404534"/>
            <a:ext cx="5826719" cy="16463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Fourth Amendment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34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394" y="2404534"/>
            <a:ext cx="5826719" cy="16463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E-Discovery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2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07" y="609600"/>
            <a:ext cx="7046795" cy="94624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Electronic Discovery (eDiscovery)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79" y="2019870"/>
            <a:ext cx="7069540" cy="402149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process of collecting, preparing, reviewing, and producing electronically stored information (ESI) in the context of the legal process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ESI is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Easily modified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Volatile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Easily duplicated or dispersed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Large volume of 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9767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Duty to Preserve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9" y="1928578"/>
            <a:ext cx="7319750" cy="4199267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Rules of Civil Procedure were changed in 2006 to address digital evidence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Opposing attorneys must deal with ESI early in the process</a:t>
            </a: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Duty to preserve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potentially relevant data begins with there is "reasonable expectation of litigation"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Failure to preserve is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spoliation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of evidence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Can lead to severe sanctions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Duty to preserve often starts long before a subpoena is served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55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800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eDiscovery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79" y="2160590"/>
            <a:ext cx="721966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sampling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is a way to test large volumes of ESI for the "existence or frequency of relevant information"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Costs of eDiscovery can be massive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Typically costs are borne by the producing party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Costs can be shifted to the requesting party if certain conditions are met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3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67" y="609600"/>
            <a:ext cx="7251511" cy="837063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Private Searches in the Workplace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9" y="1937982"/>
            <a:ext cx="7265160" cy="4490114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Employers have a lot of latitude to search an individual's company computer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Best practice: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use policy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stating that work computers, email, etc. are for work purposes only and may be searched at any time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Fourth amendment (if law enforcement is doing the search)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work computer can be searched with consent of a supervisor or another employee who has common authority over the area to be searched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 with attorney for guidance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666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6435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Expert Testimony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469876" cy="388077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Expert witnesses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can state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opinions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Expert doesn't need a PhD or other credentials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expert has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"special knowledge, skill, training, or experience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 which makes him or her qualified to "aid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fact-finder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matters that exceed the common knowledge of ordinary people"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51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41612"/>
            <a:ext cx="6347713" cy="8507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Source of Images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79" y="2160590"/>
            <a:ext cx="7274256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Several images are from the textbook, I didn't cite sources for them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5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Fourth Amendment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930400"/>
            <a:ext cx="7083189" cy="429148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The right of the people to be secure in their persons, houses, papers, and effects, against </a:t>
            </a:r>
            <a:r>
              <a:rPr lang="en-US" sz="2600" b="1" dirty="0"/>
              <a:t>unreasonable</a:t>
            </a:r>
            <a:r>
              <a:rPr lang="en-US" sz="2600" dirty="0"/>
              <a:t> </a:t>
            </a:r>
            <a:r>
              <a:rPr lang="en-US" sz="2600" b="1" dirty="0"/>
              <a:t>searches</a:t>
            </a:r>
            <a:r>
              <a:rPr lang="en-US" sz="2600" dirty="0"/>
              <a:t> and seizures, shall not be violated, and no </a:t>
            </a:r>
            <a:r>
              <a:rPr lang="en-US" sz="2600" b="1" dirty="0"/>
              <a:t>Warrants</a:t>
            </a:r>
            <a:r>
              <a:rPr lang="en-US" sz="2600" dirty="0"/>
              <a:t> shall issue, but upon </a:t>
            </a:r>
            <a:r>
              <a:rPr lang="en-US" sz="2600" b="1" dirty="0"/>
              <a:t>probable</a:t>
            </a:r>
            <a:r>
              <a:rPr lang="en-US" sz="2600" dirty="0"/>
              <a:t> </a:t>
            </a:r>
            <a:r>
              <a:rPr lang="en-US" sz="2600" b="1" dirty="0"/>
              <a:t>cause</a:t>
            </a:r>
            <a:r>
              <a:rPr lang="en-US" sz="2600" dirty="0"/>
              <a:t>, supported by Oath or affirmation, and particularly describing the place to be searched, and the persons or things to be seized</a:t>
            </a:r>
            <a:r>
              <a:rPr lang="en-US" sz="2600" dirty="0" smtClean="0"/>
              <a:t>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63580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07" y="636896"/>
            <a:ext cx="6910317" cy="1320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Criminal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Law - Searches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Without a Warrant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510820" cy="433574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Did the government act?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Did that action violate a person's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reasonable expectation of privacy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Only if both answers are "YES" does the Fourth Amendment apply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person acting at the request of law enforcement becomes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 agent of the government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and Q1=YES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91488"/>
            <a:ext cx="7278807" cy="89165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Reasonable Expectation of Privacy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80" y="1573738"/>
            <a:ext cx="7278807" cy="518190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simple answer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computer can be treated as 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closed container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an officer lacks authority to open a desk drawer or box, there isn't authority to examine a computer  either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reasonable expectation of privacy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exists, the government must get 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 warrant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or meet one of the documented exceptions 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Are individual files closed containers?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Case law is unclear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a individual places on shared computers or drives is not protected by the fourth amendment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8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2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Private Searches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85" y="1545607"/>
            <a:ext cx="7410734" cy="507355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Fourth amendment does not apply if the examiner is not acting at the request of government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a Geek Squad worker finds illegal files on a computer, that evidence is admissible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 7a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20 at 11.47.27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59" y="3600932"/>
            <a:ext cx="7432945" cy="2186679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8242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517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431" y="1692322"/>
            <a:ext cx="7101386" cy="434904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Treated like regular postal mail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Email has fourth amendment protection while it is being transmitted, but the protection stops when it is delivered to its destination.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Legal interception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regulated by the Wiretap Act of 1968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Prohibits unauthorized monitoring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Lists procedures needed to obtain a warrant for wiretapping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1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46795" cy="13208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Electronic Communications Privacy Act (ECPA)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134" y="2160590"/>
            <a:ext cx="7510819" cy="38807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Bans third parties from intercepting and/or disclosing electronic communications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 amendment to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Wiretap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Act, passed in 1968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Changed in 1994 by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CALEA (Communications Assistance to Law Enforcement Act)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Changed again by the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PATRIOT Act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Re-authorized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2006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293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1612</TotalTime>
  <Words>1379</Words>
  <Application>Microsoft Office PowerPoint</Application>
  <PresentationFormat>On-screen Show (4:3)</PresentationFormat>
  <Paragraphs>167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Wingdings 3</vt:lpstr>
      <vt:lpstr>Facet</vt:lpstr>
      <vt:lpstr>10. Legal</vt:lpstr>
      <vt:lpstr>Topics</vt:lpstr>
      <vt:lpstr>Fourth Amendment</vt:lpstr>
      <vt:lpstr>Fourth Amendment</vt:lpstr>
      <vt:lpstr>Criminal Law - Searches Without a Warrant</vt:lpstr>
      <vt:lpstr>Reasonable Expectation of Privacy</vt:lpstr>
      <vt:lpstr>Private Searches</vt:lpstr>
      <vt:lpstr>Email</vt:lpstr>
      <vt:lpstr>The Electronic Communications Privacy Act (ECPA)</vt:lpstr>
      <vt:lpstr>CALEA (Communications Assistance to Law Enforcement Act)</vt:lpstr>
      <vt:lpstr>CALEA and the Internet</vt:lpstr>
      <vt:lpstr>The USA PATRIOT Act</vt:lpstr>
      <vt:lpstr>EFF on PATRIOT Act</vt:lpstr>
      <vt:lpstr>National Security Letters</vt:lpstr>
      <vt:lpstr>Exceptions to the Search Warrant Requirement</vt:lpstr>
      <vt:lpstr>Exceptions to the Search Warrant Requirement</vt:lpstr>
      <vt:lpstr>Consent Forms</vt:lpstr>
      <vt:lpstr>Consent Searches</vt:lpstr>
      <vt:lpstr>Consent Searches</vt:lpstr>
      <vt:lpstr>Exigent Circumstances</vt:lpstr>
      <vt:lpstr>Plain View</vt:lpstr>
      <vt:lpstr>Border Searches</vt:lpstr>
      <vt:lpstr>Employees</vt:lpstr>
      <vt:lpstr>Searching  with a Warrant</vt:lpstr>
      <vt:lpstr>Searching with a Warrant</vt:lpstr>
      <vt:lpstr>Seize Hardware or Information?</vt:lpstr>
      <vt:lpstr>Particularity</vt:lpstr>
      <vt:lpstr>Establishing Need for Off-Site Analysis</vt:lpstr>
      <vt:lpstr>Stored Communications Act</vt:lpstr>
      <vt:lpstr>E-Discovery</vt:lpstr>
      <vt:lpstr>Electronic Discovery (eDiscovery)</vt:lpstr>
      <vt:lpstr>Duty to Preserve</vt:lpstr>
      <vt:lpstr>eDiscovery</vt:lpstr>
      <vt:lpstr>Private Searches in the Workplace</vt:lpstr>
      <vt:lpstr>Expert Testimony</vt:lpstr>
      <vt:lpstr>Source of Images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Sam Bowne</dc:creator>
  <cp:lastModifiedBy>Anhim</cp:lastModifiedBy>
  <cp:revision>160</cp:revision>
  <dcterms:created xsi:type="dcterms:W3CDTF">2013-01-11T00:10:04Z</dcterms:created>
  <dcterms:modified xsi:type="dcterms:W3CDTF">2018-05-07T12:01:41Z</dcterms:modified>
</cp:coreProperties>
</file>