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410" r:id="rId3"/>
    <p:sldId id="417" r:id="rId4"/>
    <p:sldId id="418" r:id="rId5"/>
    <p:sldId id="419" r:id="rId6"/>
    <p:sldId id="420" r:id="rId7"/>
    <p:sldId id="421" r:id="rId8"/>
    <p:sldId id="423" r:id="rId9"/>
    <p:sldId id="424" r:id="rId10"/>
    <p:sldId id="425" r:id="rId11"/>
    <p:sldId id="426" r:id="rId12"/>
    <p:sldId id="427" r:id="rId13"/>
    <p:sldId id="428" r:id="rId14"/>
    <p:sldId id="433" r:id="rId15"/>
    <p:sldId id="432" r:id="rId16"/>
    <p:sldId id="434" r:id="rId17"/>
    <p:sldId id="431" r:id="rId18"/>
    <p:sldId id="429" r:id="rId19"/>
    <p:sldId id="416" r:id="rId20"/>
    <p:sldId id="422" r:id="rId21"/>
    <p:sldId id="435" r:id="rId22"/>
    <p:sldId id="436" r:id="rId23"/>
    <p:sldId id="440" r:id="rId24"/>
    <p:sldId id="437" r:id="rId25"/>
    <p:sldId id="438" r:id="rId26"/>
    <p:sldId id="439" r:id="rId27"/>
    <p:sldId id="441" r:id="rId28"/>
    <p:sldId id="415" r:id="rId29"/>
    <p:sldId id="442" r:id="rId30"/>
    <p:sldId id="443" r:id="rId31"/>
    <p:sldId id="447" r:id="rId32"/>
    <p:sldId id="444" r:id="rId33"/>
    <p:sldId id="445" r:id="rId34"/>
    <p:sldId id="446" r:id="rId35"/>
    <p:sldId id="448" r:id="rId36"/>
    <p:sldId id="449" r:id="rId37"/>
    <p:sldId id="450" r:id="rId38"/>
    <p:sldId id="45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21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24AE-0CFD-F24B-9D88-09FA47159BEE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6225-0AF1-8A46-9D2B-3A9B9A893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4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772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6453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947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840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934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8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3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0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3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4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3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1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0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56" y="609600"/>
            <a:ext cx="8007824" cy="5835649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4800" dirty="0" smtClean="0">
                <a:latin typeface="Arial"/>
                <a:cs typeface="Arial"/>
              </a:rPr>
              <a:t>13. Mobile Device Forensics - Part 1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70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Handoff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69" y="1624082"/>
            <a:ext cx="7274258" cy="474942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Handled differently in GSM &amp; CDMA networks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GSM (Global System for Mobile Communication)</a:t>
            </a: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Hard handoff: Phone can only attach to one tower at a time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CDMA (Code Division Multiple Access)</a:t>
            </a: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 handoff</a:t>
            </a: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Phone can connect to multiple towers at once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Records showing when a phone was connected to a tower can determine the approximate location of that phone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1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96419" cy="76882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Mobile Switching Center (MSC)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2160590"/>
            <a:ext cx="7042245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Once your call hits the tower it’s transferred to the MSC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calling a phone outside the network, call is passed to the PSTN (Public Switched Telephone Network)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3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Messaging Services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2160590"/>
            <a:ext cx="7014950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SMS (Short Message Service)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Text messages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of 160 characters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MMS (Multimedia Messaging Service)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Improved functionality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160 character limit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6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894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Cellular Networks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5" y="2160590"/>
            <a:ext cx="7356142" cy="388077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CDMA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(Code Division Multiple Access)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GSM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(Global System for Mobile Communications)</a:t>
            </a:r>
          </a:p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(Integrated Digitally Enhanced Network)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6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35" y="609600"/>
            <a:ext cx="7251511" cy="714233"/>
          </a:xfrm>
        </p:spPr>
        <p:txBody>
          <a:bodyPr/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CDMA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(Code Division Multiple Access)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24084"/>
            <a:ext cx="7469876" cy="4831307"/>
          </a:xfrm>
        </p:spPr>
        <p:txBody>
          <a:bodyPr>
            <a:no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Originally military technology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Uses spread spectrum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Used by Sprint, Verizon, Alltel, and NEXTEL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Does not use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SIM (Subscriber Identity Module)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Handsets identified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by Electronic Serial Number (ESN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ESNs have 32 bits and ran out in 2010, and the new system, MEID, has replaced it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MEID has 56 bits (Link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10b)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2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91904"/>
          </a:xfrm>
        </p:spPr>
        <p:txBody>
          <a:bodyPr/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GSM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(Global System for Mobile Communications)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5" y="2160590"/>
            <a:ext cx="7260608" cy="388077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Used internationally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Uses Time Division Multiple Access (TDMA)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Uses SIM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(Subscriber Identity Module)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cards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Carriers include AT&amp;T, Verizon, T-Mobile and Cellular One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Handsets identified by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International Mobile Equipment Identity (IMEI)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numbers (15 or 16 digits)</a:t>
            </a:r>
          </a:p>
        </p:txBody>
      </p:sp>
    </p:spTree>
    <p:extLst>
      <p:ext uri="{BB962C8B-B14F-4D97-AF65-F5344CB8AC3E}">
        <p14:creationId xmlns:p14="http://schemas.microsoft.com/office/powerpoint/2010/main" val="162505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IMEI Blacklist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47" y="1996814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IMEI uniquely identifies phone, and is not changed by replacing the SIM card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IMEI can be used to blacklist stolen phones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Links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10c &amp; 10d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23 at 7.42.33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76791"/>
            <a:ext cx="8229600" cy="17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6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91904"/>
          </a:xfrm>
        </p:spPr>
        <p:txBody>
          <a:bodyPr/>
          <a:lstStyle/>
          <a:p>
            <a:pPr lvl="0"/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(Integrated Digitally Enhanced Network)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60443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Two-way radio-like functionality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normal phone users and “push-to-talk” dispatch users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Sprint will stop supporting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June, 2013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10e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Prepaid Cell Phones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237864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purchased with cash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trail to the identity of the user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 will hold any subscriber information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provider will have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all details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 and calls sent and received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9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096" y="2650191"/>
            <a:ext cx="5826719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 Operating Systems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6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06" y="777925"/>
            <a:ext cx="8229600" cy="7779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809" y="2542730"/>
            <a:ext cx="7110484" cy="357147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Cellular Networks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 Operating Systems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 on Cell Phones</a:t>
            </a:r>
          </a:p>
        </p:txBody>
      </p:sp>
    </p:spTree>
    <p:extLst>
      <p:ext uri="{BB962C8B-B14F-4D97-AF65-F5344CB8AC3E}">
        <p14:creationId xmlns:p14="http://schemas.microsoft.com/office/powerpoint/2010/main" val="29007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96" y="523347"/>
            <a:ext cx="8454788" cy="10597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Modern Cell Phone Operating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8" y="2140291"/>
            <a:ext cx="7356145" cy="408140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Symbian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CE and Windows Mobile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Google’s Android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Blackberry OS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17280"/>
            <a:ext cx="8229600" cy="79625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10f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mobile_os_market_share_20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4680" r="3269" b="8056"/>
          <a:stretch/>
        </p:blipFill>
        <p:spPr>
          <a:xfrm>
            <a:off x="848213" y="635569"/>
            <a:ext cx="7447573" cy="50165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8453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51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Symbian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4" y="1968500"/>
            <a:ext cx="7533564" cy="41576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Started as EPOC in the 1980s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First used on phones in 2000 by Sony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Passed through many different companies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Nokia recently made it open-source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 2011, Nokia switched to Windows Phone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Accenture continues to support Symbian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Blackberry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217" y="1952625"/>
            <a:ext cx="7417554" cy="41735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Introduced in 1999 by Research In Motion (RIM) from Canada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Common at workplaces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Synchronize with Novell’s GroupWise and Microsoft’s Exchange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OS versions for each carrier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94400"/>
            <a:ext cx="8229600" cy="563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10h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24 at 11.04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36742"/>
            <a:ext cx="8191500" cy="56515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7117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82" y="609690"/>
            <a:ext cx="8175511" cy="77319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2036929"/>
            <a:ext cx="6782938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popular OS by far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Used on Motorola, Sony Ericsson, and HTC phones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Also on tablets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4-24 at 11.09.57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70" y="141157"/>
            <a:ext cx="2470333" cy="26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32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882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Apple’s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2160590"/>
            <a:ext cx="6851175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Used on iPhone,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and iPod Touch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OS X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most popular phone OS</a:t>
            </a:r>
          </a:p>
        </p:txBody>
      </p:sp>
    </p:spTree>
    <p:extLst>
      <p:ext uri="{BB962C8B-B14F-4D97-AF65-F5344CB8AC3E}">
        <p14:creationId xmlns:p14="http://schemas.microsoft.com/office/powerpoint/2010/main" val="144469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84" y="577940"/>
            <a:ext cx="8229600" cy="127816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Mobile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(now Windows Phone)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2258913"/>
            <a:ext cx="5044049" cy="41675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OS versions for smartphones and pocket PCs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Phone 8 was released in Oct. 2012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10i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Windows_Phone_8_Start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09" y="1958660"/>
            <a:ext cx="2655491" cy="44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5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267" y="2584486"/>
            <a:ext cx="5826719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Evidence on Cell Phones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82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Evidence 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5" y="1600200"/>
            <a:ext cx="7260610" cy="472863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 history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Text messages (active &amp; deleted)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Photos &amp; video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Browser history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GPS location information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Chat sessions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Voice memos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5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688" y="2213466"/>
            <a:ext cx="5826719" cy="1646302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Cellular Networks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41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094"/>
            <a:ext cx="8229600" cy="133275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PIN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(Personal Identification Number)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667"/>
            <a:ext cx="4756245" cy="41364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used to secure the handset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Three failed attempts will lock the SIM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Unlock Key (PUK)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needed to unlock the SIM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PUK comes from the provider of the SIM card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Image from link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10j</a:t>
            </a:r>
          </a:p>
        </p:txBody>
      </p:sp>
      <p:pic>
        <p:nvPicPr>
          <p:cNvPr id="4" name="Picture 3" descr="Security-Pattern-Lock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r="51882"/>
          <a:stretch/>
        </p:blipFill>
        <p:spPr>
          <a:xfrm>
            <a:off x="5499660" y="2023124"/>
            <a:ext cx="3343114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4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42" y="455106"/>
            <a:ext cx="8229600" cy="800488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42" y="1519951"/>
            <a:ext cx="4114800" cy="515904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Intended to make it easier to type on 10-digit keypads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Fills in text when the user types part of a word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learns frequently used words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may contain words, slang, abbreviations, E-mail addresses or URLs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Also creates hilariously mangled messages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10k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mathla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97" y="582995"/>
            <a:ext cx="4064000" cy="60960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150476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Call Detail Records (CDR)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1678674"/>
            <a:ext cx="7083188" cy="498143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Used by the provider to troubleshoot and improve performance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May show: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Date/time call started and ended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Who called who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Whether call was incoming or outgoing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Originating and terminating towers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you can’t tell who was holding the phone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Subscriber information is different from CDR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Name, address, acct. numbers, email address, 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credit card #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094"/>
            <a:ext cx="8229600" cy="77820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Retention Policies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39819"/>
            <a:ext cx="8229600" cy="49689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10l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threat_level_celldata-chart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4" b="1"/>
          <a:stretch/>
        </p:blipFill>
        <p:spPr>
          <a:xfrm>
            <a:off x="4705333" y="1163342"/>
            <a:ext cx="3566679" cy="4942377"/>
          </a:xfrm>
          <a:prstGeom prst="rect">
            <a:avLst/>
          </a:prstGeom>
          <a:ln>
            <a:solidFill>
              <a:srgbClr val="6076B4"/>
            </a:solidFill>
          </a:ln>
        </p:spPr>
      </p:pic>
      <p:pic>
        <p:nvPicPr>
          <p:cNvPr id="5" name="Picture 4" descr="threat_level_celldata-chart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210"/>
          <a:stretch/>
        </p:blipFill>
        <p:spPr>
          <a:xfrm>
            <a:off x="785627" y="1163342"/>
            <a:ext cx="3378785" cy="4942377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32749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472" y="4073575"/>
            <a:ext cx="8229600" cy="19794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included in phones to send tracking data back to the carrier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 controversy (Link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10m)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arrier-iq-1201-13227375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7" y="1165272"/>
            <a:ext cx="7620000" cy="24257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30795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97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Locating Cell Phones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51" y="1600200"/>
            <a:ext cx="7745104" cy="5010892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Triangulation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 signal delay to three nearest towers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Can give approximate location of phone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Directional antenna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location determination with only two towers from delay measurements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Locates cell phone with satellites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Wi-Fi Positioning System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Uses data on known Wi-Fi access points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Included on the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10n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84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wer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460375"/>
            <a:ext cx="6350000" cy="5880100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2412302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wer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7686"/>
            <a:ext cx="6350000" cy="6382422"/>
          </a:xfrm>
          <a:prstGeom prst="rect">
            <a:avLst/>
          </a:prstGeom>
          <a:ln>
            <a:solidFill>
              <a:srgbClr val="6076B4"/>
            </a:solidFill>
          </a:ln>
        </p:spPr>
      </p:pic>
    </p:spTree>
    <p:extLst>
      <p:ext uri="{BB962C8B-B14F-4D97-AF65-F5344CB8AC3E}">
        <p14:creationId xmlns:p14="http://schemas.microsoft.com/office/powerpoint/2010/main" val="567878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Triangulation images from link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10o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247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 Basics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1651380"/>
            <a:ext cx="7137778" cy="438998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evidence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Emails &amp; SMS messages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history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GPS (Global Positioning System)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Challenge: Diversity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makes, models, and operating systems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standard hardware interface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More of them now have mini USB or micro USV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9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788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 Tower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72" y="1818568"/>
            <a:ext cx="4360471" cy="4525963"/>
          </a:xfrm>
        </p:spPr>
        <p:txBody>
          <a:bodyPr/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Also called “Base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Transceiver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Station” or “Cell Site”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from Wikipedia (Link 10a)</a:t>
            </a:r>
          </a:p>
        </p:txBody>
      </p:sp>
      <p:pic>
        <p:nvPicPr>
          <p:cNvPr id="4" name="Picture 3" descr="399px-Cell_Phone_Tow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06" y="1600200"/>
            <a:ext cx="3275935" cy="49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Cell Network 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80" y="1610435"/>
            <a:ext cx="7060443" cy="485860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Base Station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Antennas and related equipment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Base Station Controller (BSC)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Regulates the signals between base stations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Critical as phones move from place to place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Switching Center (MSC)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 calls within the network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Holds a lot of evidence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Coordinates calls between different wireless networks and land lines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Handles SMS messages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Call detail records and logs are here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8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882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Cell Network 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7" y="1774209"/>
            <a:ext cx="7233314" cy="4681181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Visitor Location Register (VLR)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linked to a MSC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All mobile devices currently being controlled by that MSC are recorded in the VLR</a:t>
            </a:r>
          </a:p>
          <a:p>
            <a:pPr lvl="1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Interworking functions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gateways to outside data networks such as the Internet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Home Location Register (HLR)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about individual subscribers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ID, billing, and services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Stores encryption keys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Center (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which controls access to the network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1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70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Cell Network 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896670" cy="388077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Short Message Service Center (SMSC)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Responsible for SMS messages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Messages may be recovered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 rule dictating how long providers must keep those messages</a:t>
            </a:r>
          </a:p>
          <a:p>
            <a:pPr lvl="1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8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61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Handoff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1733266"/>
            <a:ext cx="7124131" cy="430809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Each cell phone is regularly communicating with nearest cell tower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Even if it’s not in use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sends identification data to the tower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 number and service provider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Handoff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transfer from tower to tower as you move</a:t>
            </a:r>
          </a:p>
        </p:txBody>
      </p:sp>
    </p:spTree>
    <p:extLst>
      <p:ext uri="{BB962C8B-B14F-4D97-AF65-F5344CB8AC3E}">
        <p14:creationId xmlns:p14="http://schemas.microsoft.com/office/powerpoint/2010/main" val="3429369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1710</TotalTime>
  <Words>1090</Words>
  <Application>Microsoft Office PowerPoint</Application>
  <PresentationFormat>On-screen Show (4:3)</PresentationFormat>
  <Paragraphs>191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Wingdings 3</vt:lpstr>
      <vt:lpstr>Facet</vt:lpstr>
      <vt:lpstr>13. Mobile Device Forensics - Part 1</vt:lpstr>
      <vt:lpstr>Topics</vt:lpstr>
      <vt:lpstr>Cellular Networks</vt:lpstr>
      <vt:lpstr>Cell Phone Basics</vt:lpstr>
      <vt:lpstr>Cell Phone Tower</vt:lpstr>
      <vt:lpstr>Cell Network Components</vt:lpstr>
      <vt:lpstr>Cell Network Components</vt:lpstr>
      <vt:lpstr>Cell Network Components</vt:lpstr>
      <vt:lpstr>Handoff</vt:lpstr>
      <vt:lpstr>Handoff</vt:lpstr>
      <vt:lpstr>Mobile Switching Center (MSC)</vt:lpstr>
      <vt:lpstr>Messaging Services</vt:lpstr>
      <vt:lpstr>Types of Cellular Networks </vt:lpstr>
      <vt:lpstr>CDMA (Code Division Multiple Access)</vt:lpstr>
      <vt:lpstr>GSM (Global System for Mobile Communications)</vt:lpstr>
      <vt:lpstr>IMEI Blacklist</vt:lpstr>
      <vt:lpstr>iDEN (Integrated Digitally Enhanced Network)</vt:lpstr>
      <vt:lpstr>Prepaid Cell Phones</vt:lpstr>
      <vt:lpstr>Cell Phone Operating Systems</vt:lpstr>
      <vt:lpstr>Modern Cell Phone Operating Systems</vt:lpstr>
      <vt:lpstr>PowerPoint Presentation</vt:lpstr>
      <vt:lpstr>Symbian</vt:lpstr>
      <vt:lpstr>Blackberry</vt:lpstr>
      <vt:lpstr>PowerPoint Presentation</vt:lpstr>
      <vt:lpstr>Android</vt:lpstr>
      <vt:lpstr>Apple’s iOS</vt:lpstr>
      <vt:lpstr>Windows Mobile  (now Windows Phone)</vt:lpstr>
      <vt:lpstr>Evidence on Cell Phones</vt:lpstr>
      <vt:lpstr>Potential Evidence Items</vt:lpstr>
      <vt:lpstr>PIN  (Personal Identification Number)</vt:lpstr>
      <vt:lpstr>Predictive Text </vt:lpstr>
      <vt:lpstr>Call Detail Records (CDR)</vt:lpstr>
      <vt:lpstr>Retention Policies</vt:lpstr>
      <vt:lpstr>PowerPoint Presentation</vt:lpstr>
      <vt:lpstr>Locating Cell Phones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202</cp:revision>
  <dcterms:created xsi:type="dcterms:W3CDTF">2013-01-11T00:10:04Z</dcterms:created>
  <dcterms:modified xsi:type="dcterms:W3CDTF">2018-05-08T03:00:38Z</dcterms:modified>
</cp:coreProperties>
</file>