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8" r:id="rId2"/>
    <p:sldId id="267" r:id="rId3"/>
    <p:sldId id="269" r:id="rId4"/>
    <p:sldId id="270" r:id="rId5"/>
    <p:sldId id="271" r:id="rId6"/>
    <p:sldId id="274" r:id="rId7"/>
    <p:sldId id="272" r:id="rId8"/>
    <p:sldId id="273" r:id="rId9"/>
    <p:sldId id="266" r:id="rId10"/>
    <p:sldId id="275" r:id="rId11"/>
    <p:sldId id="284" r:id="rId12"/>
    <p:sldId id="285" r:id="rId13"/>
    <p:sldId id="265" r:id="rId14"/>
    <p:sldId id="280" r:id="rId15"/>
    <p:sldId id="286" r:id="rId16"/>
    <p:sldId id="287" r:id="rId17"/>
    <p:sldId id="288" r:id="rId18"/>
    <p:sldId id="289" r:id="rId19"/>
    <p:sldId id="290" r:id="rId20"/>
    <p:sldId id="291" r:id="rId21"/>
    <p:sldId id="264" r:id="rId22"/>
    <p:sldId id="279" r:id="rId23"/>
    <p:sldId id="292" r:id="rId24"/>
    <p:sldId id="293" r:id="rId25"/>
    <p:sldId id="294" r:id="rId26"/>
    <p:sldId id="263" r:id="rId27"/>
    <p:sldId id="278" r:id="rId28"/>
    <p:sldId id="295" r:id="rId29"/>
    <p:sldId id="296" r:id="rId30"/>
    <p:sldId id="297" r:id="rId31"/>
    <p:sldId id="262" r:id="rId32"/>
    <p:sldId id="277" r:id="rId33"/>
    <p:sldId id="298" r:id="rId34"/>
    <p:sldId id="299" r:id="rId35"/>
    <p:sldId id="261" r:id="rId36"/>
    <p:sldId id="276" r:id="rId37"/>
    <p:sldId id="300" r:id="rId38"/>
    <p:sldId id="301" r:id="rId39"/>
    <p:sldId id="260" r:id="rId40"/>
    <p:sldId id="283" r:id="rId41"/>
    <p:sldId id="302" r:id="rId42"/>
    <p:sldId id="303" r:id="rId43"/>
    <p:sldId id="259" r:id="rId44"/>
    <p:sldId id="282" r:id="rId45"/>
    <p:sldId id="304" r:id="rId46"/>
    <p:sldId id="305" r:id="rId47"/>
    <p:sldId id="306" r:id="rId48"/>
    <p:sldId id="307" r:id="rId49"/>
    <p:sldId id="258" r:id="rId50"/>
    <p:sldId id="281" r:id="rId51"/>
    <p:sldId id="308" r:id="rId52"/>
    <p:sldId id="309" r:id="rId53"/>
    <p:sldId id="310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 autoAdjust="0"/>
    <p:restoredTop sz="94646" autoAdjust="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7127-59FB-EB40-A3C9-4FE91AC9EA1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F453-3164-184F-9658-A128C23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5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7127-59FB-EB40-A3C9-4FE91AC9EA1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F453-3164-184F-9658-A128C23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7127-59FB-EB40-A3C9-4FE91AC9EA1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F453-3164-184F-9658-A128C23B0F6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3497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7127-59FB-EB40-A3C9-4FE91AC9EA1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F453-3164-184F-9658-A128C23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83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7127-59FB-EB40-A3C9-4FE91AC9EA1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F453-3164-184F-9658-A128C23B0F6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2762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7127-59FB-EB40-A3C9-4FE91AC9EA1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F453-3164-184F-9658-A128C23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7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7127-59FB-EB40-A3C9-4FE91AC9EA1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F453-3164-184F-9658-A128C23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06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7127-59FB-EB40-A3C9-4FE91AC9EA1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F453-3164-184F-9658-A128C23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5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7127-59FB-EB40-A3C9-4FE91AC9EA1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F453-3164-184F-9658-A128C23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4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7127-59FB-EB40-A3C9-4FE91AC9EA1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F453-3164-184F-9658-A128C23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1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7127-59FB-EB40-A3C9-4FE91AC9EA1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F453-3164-184F-9658-A128C23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7127-59FB-EB40-A3C9-4FE91AC9EA1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F453-3164-184F-9658-A128C23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8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7127-59FB-EB40-A3C9-4FE91AC9EA1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F453-3164-184F-9658-A128C23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0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7127-59FB-EB40-A3C9-4FE91AC9EA1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F453-3164-184F-9658-A128C23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7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7127-59FB-EB40-A3C9-4FE91AC9EA1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F453-3164-184F-9658-A128C23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2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7127-59FB-EB40-A3C9-4FE91AC9EA1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F453-3164-184F-9658-A128C23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7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B7127-59FB-EB40-A3C9-4FE91AC9EA1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19F453-3164-184F-9658-A128C23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6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3805" y="2049686"/>
            <a:ext cx="5826719" cy="1646302"/>
          </a:xfrm>
        </p:spPr>
        <p:txBody>
          <a:bodyPr/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Review of 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FRS301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9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860" y="724172"/>
            <a:ext cx="6625988" cy="899069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Which of these documents is most important, and can ruin the evidence if it is lost?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860" y="2702587"/>
            <a:ext cx="7649570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Chain of custody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Examiner's final report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Detailed findings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Glossary</a:t>
            </a:r>
          </a:p>
        </p:txBody>
      </p:sp>
    </p:spTree>
    <p:extLst>
      <p:ext uri="{BB962C8B-B14F-4D97-AF65-F5344CB8AC3E}">
        <p14:creationId xmlns:p14="http://schemas.microsoft.com/office/powerpoint/2010/main" val="362142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678" y="751468"/>
            <a:ext cx="6789761" cy="953661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Which of these items must be written in clear, non-technical English?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26" y="2702587"/>
            <a:ext cx="7424383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Chain of custody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Examiner's final report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Detailed findings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Glossary</a:t>
            </a:r>
          </a:p>
        </p:txBody>
      </p:sp>
    </p:spTree>
    <p:extLst>
      <p:ext uri="{BB962C8B-B14F-4D97-AF65-F5344CB8AC3E}">
        <p14:creationId xmlns:p14="http://schemas.microsoft.com/office/powerpoint/2010/main" val="83415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25" y="806901"/>
            <a:ext cx="8229600" cy="680705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Which is the most reliable forensic software?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26" y="2702587"/>
            <a:ext cx="7178723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FTK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EnCase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SleuthKit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and Autopsy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ProDiscover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Never trust any of them, always use two</a:t>
            </a:r>
          </a:p>
        </p:txBody>
      </p:sp>
    </p:spTree>
    <p:extLst>
      <p:ext uri="{BB962C8B-B14F-4D97-AF65-F5344CB8AC3E}">
        <p14:creationId xmlns:p14="http://schemas.microsoft.com/office/powerpoint/2010/main" val="8341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924" y="1847504"/>
            <a:ext cx="6834484" cy="1646302"/>
          </a:xfrm>
        </p:spPr>
        <p:txBody>
          <a:bodyPr/>
          <a:lstStyle/>
          <a:p>
            <a:pPr lvl="0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5-6.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Collecting Evidence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51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26" y="656776"/>
            <a:ext cx="6680579" cy="1226616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Which item must be placed in a Faraday bag immediately after seizure?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27" y="2702587"/>
            <a:ext cx="7451677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SD cards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Thumb drive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Hard disk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Cell phone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Laptop</a:t>
            </a:r>
          </a:p>
        </p:txBody>
      </p:sp>
    </p:spTree>
    <p:extLst>
      <p:ext uri="{BB962C8B-B14F-4D97-AF65-F5344CB8AC3E}">
        <p14:creationId xmlns:p14="http://schemas.microsoft.com/office/powerpoint/2010/main" val="362142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269" y="711366"/>
            <a:ext cx="8229600" cy="63976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Which item of evidence is the most volatile?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6" y="2702587"/>
            <a:ext cx="7315200" cy="28801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Deleted files on a hard disk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Downloads in progress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Archival data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stored in the cloud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USB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thumbdrive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345659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269" y="752310"/>
            <a:ext cx="6735170" cy="144498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a suspect is using encryption, which data below is likely to be lost if the device is powered off?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570" y="2920951"/>
            <a:ext cx="7042245" cy="297488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Cell phone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USB thumb drive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Contents of RAM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Laptop hard drive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100456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451" y="751468"/>
            <a:ext cx="6680579" cy="953661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Which is the first step done by a forensic examiner who arrives at a crime scene?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752" y="2702587"/>
            <a:ext cx="7219666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Take photographs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Label devices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Take notes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Fill out Chain of Custody form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Remove extra people</a:t>
            </a:r>
          </a:p>
        </p:txBody>
      </p:sp>
    </p:spTree>
    <p:extLst>
      <p:ext uri="{BB962C8B-B14F-4D97-AF65-F5344CB8AC3E}">
        <p14:creationId xmlns:p14="http://schemas.microsoft.com/office/powerpoint/2010/main" val="100456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621" y="752309"/>
            <a:ext cx="6844352" cy="136309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Joe is making a clone of the evidence drive onto a target drive.  Which of these is not a good practice?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218" y="2702587"/>
            <a:ext cx="7506269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Forensically wipe target drive first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antivirus to scan the forensic workstation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antivirus to scan the evidence drive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a hardware write-blocker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the MD5 hash</a:t>
            </a:r>
          </a:p>
        </p:txBody>
      </p:sp>
    </p:spTree>
    <p:extLst>
      <p:ext uri="{BB962C8B-B14F-4D97-AF65-F5344CB8AC3E}">
        <p14:creationId xmlns:p14="http://schemas.microsoft.com/office/powerpoint/2010/main" val="3525043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394" y="894769"/>
            <a:ext cx="6871648" cy="124026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You find a laptop at a crime scene with a dead battery.  What type of acquisition should you perform?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3" y="2702587"/>
            <a:ext cx="6946712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Live acquisition in a laboratory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Static acquisition in a laboratory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Live acquisition at the scene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Static acquisition at the scene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They are all equally useful</a:t>
            </a:r>
          </a:p>
        </p:txBody>
      </p:sp>
    </p:spTree>
    <p:extLst>
      <p:ext uri="{BB962C8B-B14F-4D97-AF65-F5344CB8AC3E}">
        <p14:creationId xmlns:p14="http://schemas.microsoft.com/office/powerpoint/2010/main" val="310531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378" y="1885914"/>
            <a:ext cx="7325807" cy="1646302"/>
          </a:xfrm>
        </p:spPr>
        <p:txBody>
          <a:bodyPr/>
          <a:lstStyle/>
          <a:p>
            <a:pPr lvl="0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2-3.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Key Technical Concepts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523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56" y="793252"/>
            <a:ext cx="6707875" cy="130850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You find a cell phone at a crime scene with a low battery, and no charger is available.  What type of acquisition should you perform?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13" y="2702587"/>
            <a:ext cx="7165076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Live acquisition in a laboratory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Static acquisition in a laboratory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Live acquisition at the scene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Static acquisition at the scene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They are all equally useful</a:t>
            </a:r>
          </a:p>
        </p:txBody>
      </p:sp>
    </p:spTree>
    <p:extLst>
      <p:ext uri="{BB962C8B-B14F-4D97-AF65-F5344CB8AC3E}">
        <p14:creationId xmlns:p14="http://schemas.microsoft.com/office/powerpoint/2010/main" val="1002020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24" y="2213466"/>
            <a:ext cx="7806516" cy="1646302"/>
          </a:xfrm>
        </p:spPr>
        <p:txBody>
          <a:bodyPr/>
          <a:lstStyle/>
          <a:p>
            <a:pPr lvl="0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7-8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 System Artifacts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349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450" y="943378"/>
            <a:ext cx="6680579" cy="858126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Which type of data is created when a laptop lid is closed?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752" y="2702587"/>
            <a:ext cx="7233314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Deleted data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Hiberfil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Page file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3621425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17" y="847844"/>
            <a:ext cx="6694227" cy="88542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Which type of data must be reconstructed with file carving?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6" y="2702587"/>
            <a:ext cx="7451677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Thumbnails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MRU list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Restore points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Deleted data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1253882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212" y="765116"/>
            <a:ext cx="6762466" cy="980956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Where is the identity of the last-logged-in user stored?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570" y="2702587"/>
            <a:ext cx="7397087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MRU list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Hiberfil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Page file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1253882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860" y="847844"/>
            <a:ext cx="6694227" cy="912717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Where is the Modified timestamp for a file stored?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61" y="2702587"/>
            <a:ext cx="7287906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MRU list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Hiberfil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Page file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81666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449" y="1872272"/>
            <a:ext cx="5826719" cy="1646302"/>
          </a:xfrm>
        </p:spPr>
        <p:txBody>
          <a:bodyPr/>
          <a:lstStyle/>
          <a:p>
            <a:pPr lvl="0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9.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Anti-forensics  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003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212" y="887104"/>
            <a:ext cx="6653284" cy="612466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term best describes BASE64 encoding?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13" y="2702587"/>
            <a:ext cx="7274258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Obfuscation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Hashing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Destruction</a:t>
            </a:r>
          </a:p>
        </p:txBody>
      </p:sp>
    </p:spTree>
    <p:extLst>
      <p:ext uri="{BB962C8B-B14F-4D97-AF65-F5344CB8AC3E}">
        <p14:creationId xmlns:p14="http://schemas.microsoft.com/office/powerpoint/2010/main" val="3621425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860" y="847844"/>
            <a:ext cx="6707875" cy="94001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Which method uses one key to encrypt, and a different key to decrypt?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12" y="2702587"/>
            <a:ext cx="7438031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Symmetric encryption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Asymmetric encryption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Hashing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More than one of the above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481493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451" y="777922"/>
            <a:ext cx="6516806" cy="503284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Which of these is a hardware device?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3" y="2702587"/>
            <a:ext cx="6919416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BitLocker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FileVault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TrueCrypt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TPM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EFS</a:t>
            </a:r>
          </a:p>
        </p:txBody>
      </p:sp>
    </p:spTree>
    <p:extLst>
      <p:ext uri="{BB962C8B-B14F-4D97-AF65-F5344CB8AC3E}">
        <p14:creationId xmlns:p14="http://schemas.microsoft.com/office/powerpoint/2010/main" val="48149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218" y="970676"/>
            <a:ext cx="6721519" cy="1526864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CCSF's Web4 lets student enroll in classes online. What type of cloud computing is it?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218" y="3016491"/>
            <a:ext cx="7465325" cy="26882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SaaS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PaaS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IaaS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738126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860" y="874298"/>
            <a:ext cx="6653284" cy="119932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you see a repeated pattern of DEADBEEF for a large portion of a hard drive, what does this indicate?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13" y="2702587"/>
            <a:ext cx="7069542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BitLocker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FileVault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TrueCrypt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Drive wiping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Obfuscation</a:t>
            </a:r>
          </a:p>
        </p:txBody>
      </p:sp>
    </p:spTree>
    <p:extLst>
      <p:ext uri="{BB962C8B-B14F-4D97-AF65-F5344CB8AC3E}">
        <p14:creationId xmlns:p14="http://schemas.microsoft.com/office/powerpoint/2010/main" val="481493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858" y="2049693"/>
            <a:ext cx="5826719" cy="1646302"/>
          </a:xfrm>
        </p:spPr>
        <p:txBody>
          <a:bodyPr/>
          <a:lstStyle/>
          <a:p>
            <a:pPr lvl="0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Legal     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908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3379"/>
            <a:ext cx="6994478" cy="653409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Which law protects you from third-party wiretaps?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330" y="3029803"/>
            <a:ext cx="7096837" cy="23862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Fourth amendment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First amendment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ECPA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ESI</a:t>
            </a:r>
          </a:p>
        </p:txBody>
      </p:sp>
    </p:spTree>
    <p:extLst>
      <p:ext uri="{BB962C8B-B14F-4D97-AF65-F5344CB8AC3E}">
        <p14:creationId xmlns:p14="http://schemas.microsoft.com/office/powerpoint/2010/main" val="3621425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973" y="670423"/>
            <a:ext cx="6885296" cy="1172025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Boston police searched houses for the bomber without warrants.  What justification did they have for that?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972" y="2702587"/>
            <a:ext cx="7458503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Probable cause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Consent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Exigent circumstances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Reasonable expectation of privacy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Eminent domain</a:t>
            </a:r>
          </a:p>
        </p:txBody>
      </p:sp>
    </p:spTree>
    <p:extLst>
      <p:ext uri="{BB962C8B-B14F-4D97-AF65-F5344CB8AC3E}">
        <p14:creationId xmlns:p14="http://schemas.microsoft.com/office/powerpoint/2010/main" val="3633611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747" y="744644"/>
            <a:ext cx="6953534" cy="94001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starts as soon as there is a reasonable expectation of litigation?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104" y="2702587"/>
            <a:ext cx="7165075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eDiscovery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Spoilation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Duty to preserve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ESI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sampling</a:t>
            </a:r>
          </a:p>
        </p:txBody>
      </p:sp>
    </p:spTree>
    <p:extLst>
      <p:ext uri="{BB962C8B-B14F-4D97-AF65-F5344CB8AC3E}">
        <p14:creationId xmlns:p14="http://schemas.microsoft.com/office/powerpoint/2010/main" val="3633611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8300" y="1899567"/>
            <a:ext cx="6247630" cy="1646302"/>
          </a:xfrm>
        </p:spPr>
        <p:txBody>
          <a:bodyPr/>
          <a:lstStyle/>
          <a:p>
            <a:pPr lvl="0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Internet and Email    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80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451" y="806901"/>
            <a:ext cx="6994478" cy="871774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technical term for the last part of a Web address, such as .com or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457" y="2702587"/>
            <a:ext cx="7206018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TLD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621425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03" y="847844"/>
            <a:ext cx="6789761" cy="94001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Which item is deceptive, often containing data from a Web site the suspect never visited?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752" y="2702587"/>
            <a:ext cx="7315200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P2P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Index.dat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Cookie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 cache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MSHist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893218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55" y="779605"/>
            <a:ext cx="6530454" cy="63976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Which protocol is used to send email?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696" y="2702587"/>
            <a:ext cx="7055892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SMTP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IMAP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3893218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2050" y="2459126"/>
            <a:ext cx="5826719" cy="1646302"/>
          </a:xfrm>
        </p:spPr>
        <p:txBody>
          <a:bodyPr/>
          <a:lstStyle/>
          <a:p>
            <a:pPr lvl="0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12.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Digital Forensics and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413"/>
            <a:ext cx="6735170" cy="2045481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company moves to the cloud, taking images of their servers, routers, and switches, and deploying them to Amazon's servers as virtual machines and software-defined networks.  What type of cloud service is that?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07306"/>
            <a:ext cx="7690513" cy="274287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err="1" smtClean="0"/>
              <a:t>SaaS</a:t>
            </a:r>
            <a:endParaRPr lang="en-US" sz="2400" dirty="0" smtClean="0"/>
          </a:p>
          <a:p>
            <a:pPr marL="514350" indent="-514350">
              <a:buFont typeface="+mj-lt"/>
              <a:buAutoNum type="alphaUcPeriod"/>
            </a:pPr>
            <a:r>
              <a:rPr lang="en-US" sz="2400" dirty="0" err="1" smtClean="0"/>
              <a:t>PaaS</a:t>
            </a:r>
            <a:endParaRPr lang="en-US" sz="2400" dirty="0" smtClean="0"/>
          </a:p>
          <a:p>
            <a:pPr marL="514350" indent="-514350">
              <a:buFont typeface="+mj-lt"/>
              <a:buAutoNum type="alphaUcPeriod"/>
            </a:pPr>
            <a:r>
              <a:rPr lang="en-US" sz="2400" dirty="0" err="1" smtClean="0"/>
              <a:t>IaaS</a:t>
            </a:r>
            <a:endParaRPr lang="en-US" sz="2400" dirty="0" smtClean="0"/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600798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03" y="803537"/>
            <a:ext cx="6666931" cy="667058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type of network is the Internet?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456" y="2579757"/>
            <a:ext cx="7274257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WAN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</a:p>
        </p:txBody>
      </p:sp>
    </p:spTree>
    <p:extLst>
      <p:ext uri="{BB962C8B-B14F-4D97-AF65-F5344CB8AC3E}">
        <p14:creationId xmlns:p14="http://schemas.microsoft.com/office/powerpoint/2010/main" val="3621425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03" y="820548"/>
            <a:ext cx="6680579" cy="88542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type of attack could be prevented by egress filtering?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104" y="2702587"/>
            <a:ext cx="6823881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DDoS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IP Spoofing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MITM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engineering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Insider</a:t>
            </a:r>
          </a:p>
        </p:txBody>
      </p:sp>
    </p:spTree>
    <p:extLst>
      <p:ext uri="{BB962C8B-B14F-4D97-AF65-F5344CB8AC3E}">
        <p14:creationId xmlns:p14="http://schemas.microsoft.com/office/powerpoint/2010/main" val="1110006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974" y="684070"/>
            <a:ext cx="6980830" cy="1253911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part of the Incident Response process involves finding out how large the problem is and making sure it stops growing?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979" y="2702587"/>
            <a:ext cx="7028598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Detection and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Eradication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Recovery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Post-incident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110006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503" y="2581958"/>
            <a:ext cx="7028596" cy="1646302"/>
          </a:xfrm>
        </p:spPr>
        <p:txBody>
          <a:bodyPr/>
          <a:lstStyle/>
          <a:p>
            <a:pPr lvl="0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13-14.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Device Forensics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144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451" y="752474"/>
            <a:ext cx="5080144" cy="598819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this?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457" y="2702587"/>
            <a:ext cx="6878472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Base station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Handoff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PSTN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SMS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MSC</a:t>
            </a:r>
          </a:p>
        </p:txBody>
      </p:sp>
      <p:pic>
        <p:nvPicPr>
          <p:cNvPr id="4" name="Picture 3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550" y="0"/>
            <a:ext cx="24638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258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098" y="793253"/>
            <a:ext cx="6598693" cy="63976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Which phones use a ESN to identify them?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752" y="2702587"/>
            <a:ext cx="6864824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PSTN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CDMA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GSM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iDEN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</a:p>
        </p:txBody>
      </p:sp>
    </p:spTree>
    <p:extLst>
      <p:ext uri="{BB962C8B-B14F-4D97-AF65-F5344CB8AC3E}">
        <p14:creationId xmlns:p14="http://schemas.microsoft.com/office/powerpoint/2010/main" val="13952274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098" y="791571"/>
            <a:ext cx="6598693" cy="544228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Which phones use SIM cards?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3" y="2702587"/>
            <a:ext cx="7165076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PSTN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CDMA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GSM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iDEN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</a:p>
        </p:txBody>
      </p:sp>
    </p:spTree>
    <p:extLst>
      <p:ext uri="{BB962C8B-B14F-4D97-AF65-F5344CB8AC3E}">
        <p14:creationId xmlns:p14="http://schemas.microsoft.com/office/powerpoint/2010/main" val="6169453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395" y="818866"/>
            <a:ext cx="6625988" cy="544228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most popular phone OS?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582" y="2702587"/>
            <a:ext cx="7096836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 Phone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Symbian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Unix</a:t>
            </a:r>
          </a:p>
        </p:txBody>
      </p:sp>
    </p:spTree>
    <p:extLst>
      <p:ext uri="{BB962C8B-B14F-4D97-AF65-F5344CB8AC3E}">
        <p14:creationId xmlns:p14="http://schemas.microsoft.com/office/powerpoint/2010/main" val="6169453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041" y="847844"/>
            <a:ext cx="6817057" cy="858126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Which devices store a track log of physical locations automatically?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02587"/>
            <a:ext cx="7301552" cy="342357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CDMA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GSM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iDEN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Prepaid</a:t>
            </a:r>
          </a:p>
        </p:txBody>
      </p:sp>
    </p:spTree>
    <p:extLst>
      <p:ext uri="{BB962C8B-B14F-4D97-AF65-F5344CB8AC3E}">
        <p14:creationId xmlns:p14="http://schemas.microsoft.com/office/powerpoint/2010/main" val="6169453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134" y="2404534"/>
            <a:ext cx="7424381" cy="1646302"/>
          </a:xfrm>
        </p:spPr>
        <p:txBody>
          <a:bodyPr>
            <a:noAutofit/>
          </a:bodyPr>
          <a:lstStyle/>
          <a:p>
            <a:pPr lvl="0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14. </a:t>
            </a:r>
            <a:r>
              <a:rPr lang="en-US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Looking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Ahead -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 and Concerns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25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36" y="684073"/>
            <a:ext cx="6858000" cy="1035546"/>
          </a:xfrm>
        </p:spPr>
        <p:txBody>
          <a:bodyPr>
            <a:noAutofit/>
          </a:bodyPr>
          <a:lstStyle/>
          <a:p>
            <a:r>
              <a:rPr lang="en-US" sz="2400" dirty="0" smtClean="0"/>
              <a:t>Tyler makes a Word document and saves it on his desktop.  What type of data is it?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36" y="2497871"/>
            <a:ext cx="7513091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Active data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Latent data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Archival data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7887091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212" y="834196"/>
            <a:ext cx="6776113" cy="88542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Which term describes long-term off-site storage of old data?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6" y="2702587"/>
            <a:ext cx="7410734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remanence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Cloud persistence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Previous versions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Time machine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BitLocker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4258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985" y="929730"/>
            <a:ext cx="6707875" cy="88542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Which term describes data accidentally left on discarded devices?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878" y="2702587"/>
            <a:ext cx="6987653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remanence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Cloud persistence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Previous versions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Time machine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BitLocker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1613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860" y="779605"/>
            <a:ext cx="6912591" cy="1281207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activity of an SSD controller causes write operations to one block to actually store data on some other block?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6" y="2702587"/>
            <a:ext cx="7397086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Cloud persistence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Defragmentation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File translation layer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Garbage collection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IaaS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1613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268" y="875140"/>
            <a:ext cx="6707875" cy="912717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activity of an SSD controller causes latent data to vanish?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570" y="2702587"/>
            <a:ext cx="7315200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Cloud persistence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Defragmentation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File translation layer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Garbage collection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IaaS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87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34" y="602185"/>
            <a:ext cx="8229600" cy="124026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Tyler deletes the document, so it goes into the Recycle Bin.  What type of data is it?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36" y="2702587"/>
            <a:ext cx="7574507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Active data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Latent data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Archival data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85389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680" y="629482"/>
            <a:ext cx="6748818" cy="1349446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Tyler empties his Recycle bin, so the Word document is gone.  What type of data is it?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979" y="2702587"/>
            <a:ext cx="7246962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Active data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Latent data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Archival data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85389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030" y="629479"/>
            <a:ext cx="6844352" cy="173384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Tyler uses DISKPART and CLEAN ALL to write zeroes to his whole hard drive, including the Word document.  What type of data is the Word document now?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330" y="2702587"/>
            <a:ext cx="7963469" cy="3423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Active data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Latent data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Archival data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853896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915" y="2008749"/>
            <a:ext cx="5826719" cy="1646302"/>
          </a:xfrm>
        </p:spPr>
        <p:txBody>
          <a:bodyPr/>
          <a:lstStyle/>
          <a:p>
            <a:pPr lvl="0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Labs and Tools     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9208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1099</Words>
  <Application>Microsoft Office PowerPoint</Application>
  <PresentationFormat>On-screen Show (4:3)</PresentationFormat>
  <Paragraphs>261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Trebuchet MS</vt:lpstr>
      <vt:lpstr>Wingdings 3</vt:lpstr>
      <vt:lpstr>Facet</vt:lpstr>
      <vt:lpstr>Review of FRS301</vt:lpstr>
      <vt:lpstr>2-3. Key Technical Concepts </vt:lpstr>
      <vt:lpstr>CCSF's Web4 lets student enroll in classes online. What type of cloud computing is it?</vt:lpstr>
      <vt:lpstr>A company moves to the cloud, taking images of their servers, routers, and switches, and deploying them to Amazon's servers as virtual machines and software-defined networks.  What type of cloud service is that?</vt:lpstr>
      <vt:lpstr>Tyler makes a Word document and saves it on his desktop.  What type of data is it? </vt:lpstr>
      <vt:lpstr>Tyler deletes the document, so it goes into the Recycle Bin.  What type of data is it? </vt:lpstr>
      <vt:lpstr>Tyler empties his Recycle bin, so the Word document is gone.  What type of data is it? </vt:lpstr>
      <vt:lpstr>Tyler uses DISKPART and CLEAN ALL to write zeroes to his whole hard drive, including the Word document.  What type of data is the Word document now? </vt:lpstr>
      <vt:lpstr>4. Labs and Tools      </vt:lpstr>
      <vt:lpstr>Which of these documents is most important, and can ruin the evidence if it is lost?</vt:lpstr>
      <vt:lpstr>Which of these items must be written in clear, non-technical English?</vt:lpstr>
      <vt:lpstr>Which is the most reliable forensic software?</vt:lpstr>
      <vt:lpstr>5-6. Collecting Evidence</vt:lpstr>
      <vt:lpstr>Which item must be placed in a Faraday bag immediately after seizure?</vt:lpstr>
      <vt:lpstr>Which item of evidence is the most volatile?</vt:lpstr>
      <vt:lpstr>If a suspect is using encryption, which data below is likely to be lost if the device is powered off?</vt:lpstr>
      <vt:lpstr>Which is the first step done by a forensic examiner who arrives at a crime scene?</vt:lpstr>
      <vt:lpstr>Joe is making a clone of the evidence drive onto a target drive.  Which of these is not a good practice?</vt:lpstr>
      <vt:lpstr>You find a laptop at a crime scene with a dead battery.  What type of acquisition should you perform?</vt:lpstr>
      <vt:lpstr>You find a cell phone at a crime scene with a low battery, and no charger is available.  What type of acquisition should you perform?</vt:lpstr>
      <vt:lpstr>7-8. Windows System Artifacts </vt:lpstr>
      <vt:lpstr>Which type of data is created when a laptop lid is closed?</vt:lpstr>
      <vt:lpstr>Which type of data must be reconstructed with file carving?</vt:lpstr>
      <vt:lpstr>Where is the identity of the last-logged-in user stored?</vt:lpstr>
      <vt:lpstr>Where is the Modified timestamp for a file stored?</vt:lpstr>
      <vt:lpstr>9. Anti-forensics   </vt:lpstr>
      <vt:lpstr>What term best describes BASE64 encoding?</vt:lpstr>
      <vt:lpstr>Which method uses one key to encrypt, and a different key to decrypt?</vt:lpstr>
      <vt:lpstr>Which of these is a hardware device?</vt:lpstr>
      <vt:lpstr>If you see a repeated pattern of DEADBEEF for a large portion of a hard drive, what does this indicate?</vt:lpstr>
      <vt:lpstr>10. Legal      </vt:lpstr>
      <vt:lpstr>Which law protects you from third-party wiretaps?</vt:lpstr>
      <vt:lpstr>Boston police searched houses for the bomber without warrants.  What justification did they have for that?</vt:lpstr>
      <vt:lpstr>What starts as soon as there is a reasonable expectation of litigation?</vt:lpstr>
      <vt:lpstr>11. Internet and Email     </vt:lpstr>
      <vt:lpstr>What is the technical term for the last part of a Web address, such as .com or .net?</vt:lpstr>
      <vt:lpstr>Which item is deceptive, often containing data from a Web site the suspect never visited?</vt:lpstr>
      <vt:lpstr>Which protocol is used to send email?</vt:lpstr>
      <vt:lpstr>12. Digital Forensics and Networking</vt:lpstr>
      <vt:lpstr>What type of network is the Internet?</vt:lpstr>
      <vt:lpstr>What type of attack could be prevented by egress filtering?</vt:lpstr>
      <vt:lpstr>What part of the Incident Response process involves finding out how large the problem is and making sure it stops growing?</vt:lpstr>
      <vt:lpstr>13-14. Mobile Device Forensics </vt:lpstr>
      <vt:lpstr>What is this?</vt:lpstr>
      <vt:lpstr>Which phones use a ESN to identify them?</vt:lpstr>
      <vt:lpstr>Which phones use SIM cards?</vt:lpstr>
      <vt:lpstr>What is the most popular phone OS?</vt:lpstr>
      <vt:lpstr>Which devices store a track log of physical locations automatically?</vt:lpstr>
      <vt:lpstr>14. Reading: Looking Ahead - Challenges and Concerns </vt:lpstr>
      <vt:lpstr>Which term describes long-term off-site storage of old data?</vt:lpstr>
      <vt:lpstr>Which term describes data accidentally left on discarded devices?</vt:lpstr>
      <vt:lpstr>What activity of an SSD controller causes write operations to one block to actually store data on some other block?</vt:lpstr>
      <vt:lpstr>What activity of an SSD controller causes latent data to vanish?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CNIT 121</dc:title>
  <dc:creator>Sam Bowne</dc:creator>
  <cp:lastModifiedBy>Anhim</cp:lastModifiedBy>
  <cp:revision>22</cp:revision>
  <dcterms:created xsi:type="dcterms:W3CDTF">2013-05-17T00:17:44Z</dcterms:created>
  <dcterms:modified xsi:type="dcterms:W3CDTF">2018-05-08T05:00:49Z</dcterms:modified>
</cp:coreProperties>
</file>