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75" r:id="rId4"/>
    <p:sldId id="263" r:id="rId5"/>
    <p:sldId id="272" r:id="rId6"/>
    <p:sldId id="264" r:id="rId7"/>
    <p:sldId id="265" r:id="rId8"/>
    <p:sldId id="274" r:id="rId9"/>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4434" autoAdjust="0"/>
  </p:normalViewPr>
  <p:slideViewPr>
    <p:cSldViewPr>
      <p:cViewPr varScale="1">
        <p:scale>
          <a:sx n="73" d="100"/>
          <a:sy n="73" d="100"/>
        </p:scale>
        <p:origin x="634" y="62"/>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a:t>
            </a:fld>
            <a:endParaRPr lang="en-US" dirty="0"/>
          </a:p>
        </p:txBody>
      </p:sp>
    </p:spTree>
    <p:extLst>
      <p:ext uri="{BB962C8B-B14F-4D97-AF65-F5344CB8AC3E}">
        <p14:creationId xmlns:p14="http://schemas.microsoft.com/office/powerpoint/2010/main" val="294708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12098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6220" rtl="0" eaLnBrk="1" fontAlgn="auto" latinLnBrk="0" hangingPunct="1">
              <a:lnSpc>
                <a:spcPct val="100000"/>
              </a:lnSpc>
              <a:spcBef>
                <a:spcPts val="0"/>
              </a:spcBef>
              <a:spcAft>
                <a:spcPts val="0"/>
              </a:spcAft>
              <a:buClrTx/>
              <a:buSzTx/>
              <a:buFontTx/>
              <a:buNone/>
              <a:tabLst/>
              <a:defRPr/>
            </a:pPr>
            <a:r>
              <a:rPr lang="en-US" sz="1700" i="0" kern="1200" dirty="0">
                <a:solidFill>
                  <a:schemeClr val="tx1"/>
                </a:solidFill>
                <a:effectLst/>
                <a:latin typeface="+mn-lt"/>
                <a:ea typeface="+mn-ea"/>
                <a:cs typeface="+mn-cs"/>
              </a:rPr>
              <a:t>Risk Management Businesses Challenges, addresses many of the issues relevant to present-day businesses. It covers details of risks, threats, and vulnerabilities. Topics help students understand the importance of risk management in the organization, including many of the techniques used to manage risks. Many of the current laws are presented with clear descriptions of how they are relevant in organizations. It also includes a chapter describing the contents of a risk management plan.</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 </a:t>
            </a:r>
            <a:r>
              <a:rPr lang="en-US" dirty="0"/>
              <a:t>Risk Management Fundamentals</a:t>
            </a:r>
          </a:p>
          <a:p>
            <a:pPr marL="0" marR="0" indent="0" algn="l" defTabSz="1306220" rtl="0" eaLnBrk="1" fontAlgn="auto" latinLnBrk="0" hangingPunct="1">
              <a:lnSpc>
                <a:spcPct val="100000"/>
              </a:lnSpc>
              <a:spcBef>
                <a:spcPts val="0"/>
              </a:spcBef>
              <a:spcAft>
                <a:spcPts val="0"/>
              </a:spcAft>
              <a:buClrTx/>
              <a:buSzTx/>
              <a:buFontTx/>
              <a:buNone/>
              <a:tabLst/>
              <a:defRPr/>
            </a:pPr>
            <a:r>
              <a:rPr lang="en-US" dirty="0"/>
              <a:t>Risks occur when threats exploit vulnerabilities, resulting in a loss. The loss can compromise business functions and business assets. Losses also drive business costs. Risk management helps a company identify risks that need to be reduced.</a:t>
            </a:r>
          </a:p>
          <a:p>
            <a:pPr marL="0" marR="0" indent="0" algn="l" defTabSz="1306220" rtl="0" eaLnBrk="1" fontAlgn="auto" latinLnBrk="0" hangingPunct="1">
              <a:lnSpc>
                <a:spcPct val="100000"/>
              </a:lnSpc>
              <a:spcBef>
                <a:spcPts val="0"/>
              </a:spcBef>
              <a:spcAft>
                <a:spcPts val="0"/>
              </a:spcAft>
              <a:buClrTx/>
              <a:buSzTx/>
              <a:buFontTx/>
              <a:buNone/>
              <a:tabLst/>
              <a:defRPr/>
            </a:pPr>
            <a:r>
              <a:rPr lang="en-US" dirty="0"/>
              <a:t>The first steps in risk management are to identify threats and vulnerabilities. These can then be paired to help determine the severity of the risk. You can manage risks by choosing one of four techniques: A risk can be avoided, transferred, mitigated, or accepted. The primary risk management technique is risk mitigation. Risk mitigation is also known as risk reduction or risk treatment. You reduce vulnerabilities by implementing controls.</a:t>
            </a:r>
          </a:p>
          <a:p>
            <a:r>
              <a:rPr lang="en-US" dirty="0"/>
              <a:t>- Managing Risk: Threats, Vulnerabilities, and Exploits</a:t>
            </a:r>
          </a:p>
          <a:p>
            <a:r>
              <a:rPr lang="en-US" dirty="0"/>
              <a:t>Threats are always present and can’t be eliminated. You reduce the potential for a threat to do harm, or you reduce the impact of a threat, but not the threat itself. However, you can take many steps to reduce vulnerabilities. The most important vulnerabilities are those that are likely to match up as a threat/vulnerability pair. Once you identify likely threat/vulnerability pairs, you can implement mitigation techniques.</a:t>
            </a:r>
          </a:p>
          <a:p>
            <a:r>
              <a:rPr lang="en-US" dirty="0"/>
              <a:t>System damage occurs when threats exploiting the vulnerabilities of the system, meaning that utilize vulnerabilities to attack system. Need a good understanding of exploiting techniques to manage them.</a:t>
            </a:r>
          </a:p>
          <a:p>
            <a:r>
              <a:rPr lang="en-US" dirty="0"/>
              <a:t>- Maintaining Compliance</a:t>
            </a:r>
          </a:p>
          <a:p>
            <a:r>
              <a:rPr lang="en-US" dirty="0"/>
              <a:t>IT systems and data need to be protected. For the organizations that won’t do this on their own, there are now many laws in place. Many of these laws are designed to ensure that the IT systems and data are protected.</a:t>
            </a:r>
          </a:p>
          <a:p>
            <a:r>
              <a:rPr lang="en-US" dirty="0"/>
              <a:t>Beyond the laws, there are also many regulations that apply to specific sectors. Additionally, there is a wide assortment of standards and guidelines related to IT. Many of these can be used by any organization to help it assess and improve its own security.</a:t>
            </a:r>
          </a:p>
          <a:p>
            <a:r>
              <a:rPr lang="en-US" dirty="0"/>
              <a:t>- Developing a Risk Management Plan</a:t>
            </a:r>
          </a:p>
          <a:p>
            <a:r>
              <a:rPr lang="en-US" dirty="0"/>
              <a:t>A risk management plan is a specific type of project plan. The project is to identify and mitigate risks. You start by creating objectives and a project scope. You then identify risks. Finally, you create a response plan as recommendations to mitigate the risks.</a:t>
            </a:r>
          </a:p>
          <a:p>
            <a:r>
              <a:rPr lang="en-US" dirty="0"/>
              <a:t>Management can then choose to accept, defer, or modify the risks. Next, you then implement the recommendations. A primary tool used to track the recommendations is a plan of action and milestones (POAM). This POAM is a living document that is updated throughout the project. You can supplement it with different charting tools to ease project management tasks.</a:t>
            </a:r>
          </a:p>
          <a:p>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Mitigating Risk, focuses on risk assessments. Topics presented include different risk-assessment approaches including the overall steps in performing a risk assessment. It covers the importance of identifying assets and then identifying potential threats, vulnerabilities, and exploits against these assets. Chapter 9 covers the different types of controls that you can use to mitigate risk. The last two chapters in this part identify how to plan risk mitigation throughout the organization and convert the risk assessment into a risk management plan.</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 </a:t>
            </a:r>
            <a:r>
              <a:rPr lang="en-US" dirty="0"/>
              <a:t>Defining Risk Assessment Approaches</a:t>
            </a:r>
          </a:p>
          <a:p>
            <a:r>
              <a:rPr lang="en-US" dirty="0"/>
              <a:t>Risk assessments are used to identify and quantify risks. They do so by identifying threats and vulnerabilities and then applying an assessment methodology to prioritize the risks. Once the risks are quantified, controls and safeguards can be identified. A risk assessment can also be used to identify the best controls to implement.</a:t>
            </a:r>
          </a:p>
          <a:p>
            <a:r>
              <a:rPr lang="en-US" dirty="0"/>
              <a:t>The two primary risk assessment methods are quantitative and qualitative. Each method has different advantages and disadvantages, depending on the scenario used.</a:t>
            </a:r>
          </a:p>
          <a:p>
            <a:r>
              <a:rPr lang="en-US" dirty="0"/>
              <a:t>- Performing a Risk Assessment</a:t>
            </a:r>
          </a:p>
          <a:p>
            <a:r>
              <a:rPr lang="en-US" dirty="0"/>
              <a:t>The performance of the risk assessment takes several specific steps. It’s important to start with a clear definition of the system to be assessed. Whenever possible you should also consider the management structure to ensure easy implementation of the recommendations.</a:t>
            </a:r>
          </a:p>
          <a:p>
            <a:r>
              <a:rPr lang="en-US" dirty="0"/>
              <a:t>Identify threats and vulnerabilities. Relevant threat/vulnerability pairs identify actual risks. Then evaluate controls to mitigate these risks. Present these recommendations to management for a decision with a CBA. Finally, use a POAM to track the approved recommendations</a:t>
            </a:r>
          </a:p>
          <a:p>
            <a:r>
              <a:rPr lang="en-US" dirty="0"/>
              <a:t>- Identifying Assets and Activities to Be Protected</a:t>
            </a:r>
          </a:p>
          <a:p>
            <a:r>
              <a:rPr lang="en-US" dirty="0"/>
              <a:t>Asset identification is an important first step in any risk identification process. An organization’s</a:t>
            </a:r>
          </a:p>
          <a:p>
            <a:r>
              <a:rPr lang="en-US" dirty="0"/>
              <a:t>assets include the hardware and software. They include data and information assets. They also include personnel. You can use the seven domains of a typical IT infrastructure to ensure you identify all the assets.</a:t>
            </a:r>
          </a:p>
          <a:p>
            <a:r>
              <a:rPr lang="en-US" dirty="0"/>
              <a:t>Once you identify the assets, you can use different tools to help protect them. A business impact analysis helps you to identify the impact to the business if a service fails. This helps you prioritize the most important assets. A disaster recovery plan documents the steps you would need to take to restore a failed system. A business continuity plan is broader and is used to help ensure that mission-critical systems continue to operate even after a disaster.</a:t>
            </a:r>
          </a:p>
          <a:p>
            <a:r>
              <a:rPr lang="en-US" dirty="0"/>
              <a:t>- Identifying and Analyzing Threats, Vulnerabilities, and Exploits</a:t>
            </a:r>
          </a:p>
          <a:p>
            <a:r>
              <a:rPr lang="en-US" dirty="0"/>
              <a:t>Discuss on threat assessments, vulnerability assessments, and exploit assessments. Each can be used to identify potential risk factors in your IT infrastructure. The goal is to identify as many threats, vulnerabilities, and exploits as possible. Once they are identified, you can take steps to mitigate them. You identify these threats by reviewing historical data, and through threat modeling. Vulnerability assessments identify weaknesses in your network. You can perform some vulnerability assessments manually. </a:t>
            </a:r>
          </a:p>
          <a:p>
            <a:r>
              <a:rPr lang="en-US" dirty="0"/>
              <a:t>Any scanning tool has to ensure that systems have no vulnerabilities, and thus must be up to date. An exploit assessment determines if weaknesses can be exploited. An exploit assessment can be performed before a control has been implemented, and afterwards to verify the effectiveness of the control.</a:t>
            </a:r>
          </a:p>
          <a:p>
            <a:r>
              <a:rPr lang="en-US" dirty="0"/>
              <a:t>- Identifying and Analyzing Risk Mitigation Security Controls</a:t>
            </a:r>
          </a:p>
          <a:p>
            <a:r>
              <a:rPr lang="en-US" dirty="0"/>
              <a:t>Provided information on different types of controls. Effective controls will reduce or neutralize threats or vulnerabilities to an acceptable level. In-place controls are operating. Planned controls have a planned implementation date. NIST SP 800-53 provides detailed guidance on controls. It includes information on 18 families of controls in three classes: Technical, Operational, and Management. You can also consider controls as Administrative, Technical, and Physical.</a:t>
            </a:r>
          </a:p>
          <a:p>
            <a:r>
              <a:rPr lang="en-US" dirty="0"/>
              <a:t>- Planning Risk Mitigation Throughout Your Organization</a:t>
            </a:r>
          </a:p>
          <a:p>
            <a:pPr marL="0" marR="0" indent="0" algn="l" defTabSz="1306220" rtl="0" eaLnBrk="1" fontAlgn="auto" latinLnBrk="0" hangingPunct="1">
              <a:lnSpc>
                <a:spcPct val="100000"/>
              </a:lnSpc>
              <a:spcBef>
                <a:spcPts val="0"/>
              </a:spcBef>
              <a:spcAft>
                <a:spcPts val="0"/>
              </a:spcAft>
              <a:buClrTx/>
              <a:buSzTx/>
              <a:buFontTx/>
              <a:buNone/>
              <a:tabLst/>
              <a:defRPr/>
            </a:pPr>
            <a:r>
              <a:rPr lang="en-US" dirty="0"/>
              <a:t>Discuss covered important elements of risk mitigation throughout an organization. You implement controls to mitigate risk by reducing the impact of threats, or by reducing vulnerabilities. </a:t>
            </a:r>
          </a:p>
          <a:p>
            <a:r>
              <a:rPr lang="en-US" dirty="0"/>
              <a:t>More laws and regulations apply, and the cost for noncompliance can be expensive. It’s important to take the time to identify relevant laws and guidelines. Regulations can have varying impacts on your organization, and you should consider them when implementing supporting controls.</a:t>
            </a:r>
          </a:p>
          <a:p>
            <a:r>
              <a:rPr lang="en-US" dirty="0"/>
              <a:t>- Turning Your Risk Assessment Into a Risk Mitigation Plan</a:t>
            </a:r>
          </a:p>
          <a:p>
            <a:r>
              <a:rPr lang="en-US" dirty="0"/>
              <a:t>Discuss many of the details you’ll consider when turning a risk assessment into a risk mitigation plan. You’ll start with a thorough review of the countermeasures. This often includes matching threats with vulnerabilities. It’s important to identify all the costs associated with the countermeasures. At this stage, you may need to dig a little deeper to uncover any hidden costs. If the costs change, you’ll need to consider redoing a cost-benefit analysis.</a:t>
            </a:r>
          </a:p>
          <a:p>
            <a:r>
              <a:rPr lang="en-US" dirty="0"/>
              <a:t>Two key goals while executing the plan are to stay within budget and stay on schedule. Last, you can follow up to ensure that the approved countermeasures are implemented, and that they actually mitigate the risks as expected.</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6220" rtl="0" eaLnBrk="1" fontAlgn="auto" latinLnBrk="0" hangingPunct="1">
              <a:lnSpc>
                <a:spcPct val="100000"/>
              </a:lnSpc>
              <a:spcBef>
                <a:spcPts val="0"/>
              </a:spcBef>
              <a:spcAft>
                <a:spcPts val="0"/>
              </a:spcAft>
              <a:buClrTx/>
              <a:buSzTx/>
              <a:buFontTx/>
              <a:buNone/>
              <a:tabLst/>
              <a:defRPr/>
            </a:pPr>
            <a:r>
              <a:rPr lang="en-US" sz="1700" i="0" kern="1200" dirty="0">
                <a:solidFill>
                  <a:schemeClr val="tx1"/>
                </a:solidFill>
                <a:effectLst/>
                <a:latin typeface="+mn-lt"/>
                <a:ea typeface="+mn-ea"/>
                <a:cs typeface="+mn-cs"/>
              </a:rPr>
              <a:t>Risk Mitigation Plans, cover the many different elements of risk mitigation plans such as a business impact analysis and a business continuity plan. The last two chapters cover disaster recovery and computer incident recovery team plans.</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 </a:t>
            </a:r>
            <a:r>
              <a:rPr lang="en-US" dirty="0"/>
              <a:t>Mitigating Risk with a Business Impact Analysis</a:t>
            </a:r>
          </a:p>
          <a:p>
            <a:r>
              <a:rPr lang="en-US" sz="1700" i="0" kern="1200" dirty="0">
                <a:solidFill>
                  <a:schemeClr val="tx1"/>
                </a:solidFill>
                <a:effectLst/>
                <a:latin typeface="+mn-lt"/>
                <a:ea typeface="+mn-ea"/>
                <a:cs typeface="+mn-cs"/>
              </a:rPr>
              <a:t>The BIA is a valuable tool that can help identify critical systems and resources. Once you’ve identified them, you can then identify the MAO for resources. The impact of the outage and the MAO is then used to determine recovery priorities. Some systems may need to be up and operational almost immediately after a disaster. Other systems can be down for days at a time. The BIA identifies which systems are which. Two important terms related to the BIA are the recovery time objective (RTO) and recovery point objective (RPO). The RTO helps identify systems that are time critical. The RPO helps identify systems that hold data that is mission critical.</a:t>
            </a:r>
          </a:p>
          <a:p>
            <a:r>
              <a:rPr lang="en-US" dirty="0"/>
              <a:t>- Mitigating Risk with a Business Continuity Plan</a:t>
            </a:r>
          </a:p>
          <a:p>
            <a:r>
              <a:rPr lang="en-US" dirty="0"/>
              <a:t>Discuss  the details on BCPs. The primary purpose of a BCP is to ensure that an organization can continue to operate after a disruption or disaster. A BCP has three primary phases. In the notification/recovery phase, the BCP coordinator initiates the activity. In the recovery phase, critical systems are recovered and restored. In the reconstitution phase, normal operations are restored when the disaster has passed.</a:t>
            </a:r>
          </a:p>
          <a:p>
            <a:r>
              <a:rPr lang="en-US" dirty="0"/>
              <a:t>- Mitigating Risk with a Disaster Recovery Plan</a:t>
            </a:r>
          </a:p>
          <a:p>
            <a:r>
              <a:rPr lang="en-US" dirty="0"/>
              <a:t>Discuss important elements of risk mitigation with a disaster recovery plan. Several factors are critical to the success of a DRP. The DRP must address several primary concerns. The RTOs identify the time by which a CBF must be returned to operation. DRPs can include different elements. It’s common to start with purpose and scope statements to ensure these are clear to all parties. Identifying the scope helps prevent scope creep. DRPs will include specific steps and procedures. When the disaster strikes, use the steps and procedures in the DRP to recover the systems. You should test DRPs to verify they work as planned and you need to update DRPs periodically and in response to changes.</a:t>
            </a:r>
          </a:p>
          <a:p>
            <a:r>
              <a:rPr lang="en-US" dirty="0"/>
              <a:t>- Mitigating Risk with a Computer Incident Response Team Plan</a:t>
            </a:r>
          </a:p>
          <a:p>
            <a:r>
              <a:rPr lang="en-US" dirty="0"/>
              <a:t>Discuss computer incident response teams (CIRTs) and CIRT plans. A CIRT can respond to the attack and mitigate the effects. The CIRT plan identifies organizational policies. It will certainly include procedures or checklist to use when responding to different types of incidents.</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622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890688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CED75D2A-DEA5-4449-8BB9-91B16BA0490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9593A8ED-B3BF-C09F-0177-EF8DFB3BB30F}"/>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1752600" cy="72294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Risk Management in Information Systems</a:t>
            </a:r>
          </a:p>
        </p:txBody>
      </p:sp>
    </p:spTree>
    <p:extLst>
      <p:ext uri="{BB962C8B-B14F-4D97-AF65-F5344CB8AC3E}">
        <p14:creationId xmlns:p14="http://schemas.microsoft.com/office/powerpoint/2010/main" val="214035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sz="2800" dirty="0"/>
              <a:t>Risk Management Fundamentals: Threats, Vulnerabilities, &amp; Exploits</a:t>
            </a:r>
          </a:p>
          <a:p>
            <a:r>
              <a:rPr lang="en-US" sz="2800" dirty="0"/>
              <a:t>Risk Compliance &amp; Planning</a:t>
            </a:r>
          </a:p>
          <a:p>
            <a:r>
              <a:rPr lang="en-US" sz="2800" dirty="0"/>
              <a:t>Security Risk Assessment Definition &amp; Performance</a:t>
            </a:r>
          </a:p>
          <a:p>
            <a:r>
              <a:rPr lang="en-US" sz="2800" dirty="0"/>
              <a:t>Asset Identification, Analysis of Threats, Vulnerabilities &amp; Exploits</a:t>
            </a:r>
          </a:p>
          <a:p>
            <a:r>
              <a:rPr lang="en-US" sz="2800" dirty="0"/>
              <a:t>Risk Mitigation: Security Control &amp; Planning</a:t>
            </a:r>
          </a:p>
          <a:p>
            <a:r>
              <a:rPr lang="en-US" sz="2800" dirty="0"/>
              <a:t>Security Risk Mitigation:</a:t>
            </a:r>
          </a:p>
          <a:p>
            <a:pPr lvl="1"/>
            <a:r>
              <a:rPr lang="en-US" sz="2400" dirty="0"/>
              <a:t>Risk Assessment &amp; Mitigation Planning</a:t>
            </a:r>
          </a:p>
          <a:p>
            <a:pPr lvl="1"/>
            <a:r>
              <a:rPr lang="en-US" sz="2400" dirty="0"/>
              <a:t>BIA (Business Impact Analysis) &amp; BCP (Business Continuity Plan)</a:t>
            </a:r>
          </a:p>
          <a:p>
            <a:pPr lvl="1"/>
            <a:r>
              <a:rPr lang="en-US" sz="2400" dirty="0"/>
              <a:t>DRP (Disaster Recovery Plan) &amp; CIRT (Computer Incidence Response Team) Plan</a:t>
            </a:r>
          </a:p>
          <a:p>
            <a:endParaRPr lang="en-US" sz="2800" dirty="0"/>
          </a:p>
          <a:p>
            <a:endParaRPr lang="en-US" sz="2800"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14249400" cy="6553200"/>
          </a:xfrm>
        </p:spPr>
        <p:txBody>
          <a:bodyPr>
            <a:noAutofit/>
          </a:bodyPr>
          <a:lstStyle/>
          <a:p>
            <a:r>
              <a:rPr lang="en-US" sz="2300" dirty="0"/>
              <a:t>Understand the fundamental concepts of risk management and its importance.</a:t>
            </a:r>
          </a:p>
          <a:p>
            <a:r>
              <a:rPr lang="en-US" sz="2300" dirty="0"/>
              <a:t>Understand methods of mitigating risk by managing threats, vulnerabilities, &amp; exploits.</a:t>
            </a:r>
          </a:p>
          <a:p>
            <a:r>
              <a:rPr lang="en-US" sz="2300" dirty="0"/>
              <a:t>Identify compliance laws, standards, best practices, &amp; policies of risk management.</a:t>
            </a:r>
          </a:p>
          <a:p>
            <a:r>
              <a:rPr lang="en-US" sz="2300" dirty="0"/>
              <a:t>Describe the components of an effective risk management plan.</a:t>
            </a:r>
          </a:p>
          <a:p>
            <a:r>
              <a:rPr lang="en-US" sz="2300" dirty="0"/>
              <a:t>Describe approaches for identifying &amp; analyzing relevant threats, vulnerabilities, &amp; exploits.</a:t>
            </a:r>
          </a:p>
          <a:p>
            <a:r>
              <a:rPr lang="en-US" sz="2300" dirty="0"/>
              <a:t>Describe the process of performing risk assessments.</a:t>
            </a:r>
          </a:p>
          <a:p>
            <a:r>
              <a:rPr lang="en-US" sz="2300" dirty="0"/>
              <a:t>Identify assets and activities to be protected within an organization.</a:t>
            </a:r>
          </a:p>
          <a:p>
            <a:r>
              <a:rPr lang="en-US" sz="2300" dirty="0"/>
              <a:t>Identify and analyze threats, vulnerabilities, &amp; exploits.</a:t>
            </a:r>
          </a:p>
          <a:p>
            <a:r>
              <a:rPr lang="en-US" sz="2300" dirty="0"/>
              <a:t>Identify and analyze risk mitigation security controls.</a:t>
            </a:r>
          </a:p>
          <a:p>
            <a:r>
              <a:rPr lang="en-US" sz="2300" dirty="0"/>
              <a:t>Describe the process of planning risk mitigation throughout an organization.</a:t>
            </a:r>
          </a:p>
          <a:p>
            <a:r>
              <a:rPr lang="en-US" sz="2300" dirty="0"/>
              <a:t>Describe the process of implementing a risk mitigation plan.</a:t>
            </a:r>
          </a:p>
          <a:p>
            <a:r>
              <a:rPr lang="en-US" sz="2300" dirty="0"/>
              <a:t>Perform a BIA.</a:t>
            </a:r>
          </a:p>
          <a:p>
            <a:r>
              <a:rPr lang="en-US" sz="2300" dirty="0"/>
              <a:t>Review a BCP based on the findings of a given risk assessment for an organization.</a:t>
            </a:r>
          </a:p>
          <a:p>
            <a:r>
              <a:rPr lang="en-US" sz="2300" dirty="0"/>
              <a:t>Review a DRP based on the findings of a given risk assessment for an organization.</a:t>
            </a:r>
          </a:p>
          <a:p>
            <a:r>
              <a:rPr lang="en-US" sz="2300" dirty="0"/>
              <a:t>Review a CIRT plan for an organization.</a:t>
            </a:r>
          </a:p>
          <a:p>
            <a:endParaRPr lang="en-US" sz="2300" dirty="0"/>
          </a:p>
          <a:p>
            <a:endParaRPr lang="en-US" sz="2300"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296402"/>
            <a:ext cx="13167360" cy="694198"/>
          </a:xfrm>
        </p:spPr>
        <p:txBody>
          <a:bodyPr>
            <a:normAutofit/>
          </a:bodyPr>
          <a:lstStyle/>
          <a:p>
            <a:r>
              <a:rPr lang="en-US" sz="3200" dirty="0">
                <a:solidFill>
                  <a:srgbClr val="00B0F0"/>
                </a:solidFill>
              </a:rPr>
              <a:t>Course Learning Outcomes</a:t>
            </a:r>
          </a:p>
        </p:txBody>
      </p:sp>
    </p:spTree>
    <p:extLst>
      <p:ext uri="{BB962C8B-B14F-4D97-AF65-F5344CB8AC3E}">
        <p14:creationId xmlns:p14="http://schemas.microsoft.com/office/powerpoint/2010/main" val="237010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228600" y="5820766"/>
            <a:ext cx="7543800" cy="2027834"/>
          </a:xfrm>
          <a:prstGeom prst="roundRect">
            <a:avLst>
              <a:gd name="adj" fmla="val 99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9" name="Rounded Rectangle 48"/>
          <p:cNvSpPr/>
          <p:nvPr/>
        </p:nvSpPr>
        <p:spPr>
          <a:xfrm>
            <a:off x="228600" y="3564332"/>
            <a:ext cx="7543800" cy="2027834"/>
          </a:xfrm>
          <a:prstGeom prst="roundRect">
            <a:avLst>
              <a:gd name="adj" fmla="val 99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8" name="Rounded Rectangle 47"/>
          <p:cNvSpPr/>
          <p:nvPr/>
        </p:nvSpPr>
        <p:spPr>
          <a:xfrm>
            <a:off x="228600" y="1354532"/>
            <a:ext cx="7543800" cy="2027834"/>
          </a:xfrm>
          <a:prstGeom prst="roundRect">
            <a:avLst>
              <a:gd name="adj" fmla="val 99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 name="Content Placeholder 2"/>
          <p:cNvSpPr>
            <a:spLocks noGrp="1"/>
          </p:cNvSpPr>
          <p:nvPr>
            <p:ph idx="1"/>
          </p:nvPr>
        </p:nvSpPr>
        <p:spPr>
          <a:xfrm>
            <a:off x="7848600" y="1354532"/>
            <a:ext cx="6324600" cy="6494068"/>
          </a:xfrm>
        </p:spPr>
        <p:txBody>
          <a:bodyPr>
            <a:noAutofit/>
          </a:bodyPr>
          <a:lstStyle/>
          <a:p>
            <a:pPr marL="514350" indent="-514350">
              <a:buAutoNum type="arabicPeriod"/>
            </a:pPr>
            <a:r>
              <a:rPr lang="en-US" sz="1600" dirty="0"/>
              <a:t>Risk Management Fundamentals</a:t>
            </a:r>
          </a:p>
          <a:p>
            <a:pPr marL="514350" indent="-514350">
              <a:buAutoNum type="arabicPeriod"/>
            </a:pPr>
            <a:r>
              <a:rPr lang="en-US" sz="1600" dirty="0"/>
              <a:t>Managing Risk: Threats, Vulnerabilities, and Exploits</a:t>
            </a:r>
          </a:p>
          <a:p>
            <a:pPr marL="514350" indent="-514350">
              <a:buAutoNum type="arabicPeriod"/>
            </a:pPr>
            <a:r>
              <a:rPr lang="en-US" sz="1600" dirty="0"/>
              <a:t>Maintaining Compliance</a:t>
            </a:r>
          </a:p>
          <a:p>
            <a:pPr marL="514350" indent="-514350">
              <a:buAutoNum type="arabicPeriod"/>
            </a:pPr>
            <a:r>
              <a:rPr lang="en-US" sz="1600" dirty="0"/>
              <a:t>Developing a Risk Management Plan</a:t>
            </a:r>
          </a:p>
          <a:p>
            <a:pPr marL="514350" indent="-514350">
              <a:buAutoNum type="arabicPeriod"/>
            </a:pPr>
            <a:endParaRPr lang="en-US" sz="1600" dirty="0"/>
          </a:p>
          <a:p>
            <a:pPr marL="514350" indent="-514350">
              <a:buAutoNum type="arabicPeriod"/>
            </a:pPr>
            <a:r>
              <a:rPr lang="en-US" sz="1600" dirty="0"/>
              <a:t>Defining Risk Assessment Approaches</a:t>
            </a:r>
          </a:p>
          <a:p>
            <a:pPr marL="514350" indent="-514350">
              <a:buAutoNum type="arabicPeriod"/>
            </a:pPr>
            <a:r>
              <a:rPr lang="en-US" sz="1600" dirty="0"/>
              <a:t>Performing a Risk Assessment</a:t>
            </a:r>
          </a:p>
          <a:p>
            <a:pPr marL="514350" indent="-514350">
              <a:buAutoNum type="arabicPeriod"/>
            </a:pPr>
            <a:r>
              <a:rPr lang="en-US" sz="1600" dirty="0"/>
              <a:t>Identifying Assets and Activities to Be Protected</a:t>
            </a:r>
          </a:p>
          <a:p>
            <a:pPr marL="514350" indent="-514350">
              <a:buAutoNum type="arabicPeriod"/>
            </a:pPr>
            <a:r>
              <a:rPr lang="en-US" sz="1600" dirty="0"/>
              <a:t>Identifying and Analyzing Threats, Vulnerabilities, and Exploits</a:t>
            </a:r>
          </a:p>
          <a:p>
            <a:pPr marL="514350" indent="-514350">
              <a:buAutoNum type="arabicPeriod"/>
            </a:pPr>
            <a:r>
              <a:rPr lang="en-US" sz="1600" dirty="0"/>
              <a:t>Identifying and Analyzing Risk Mitigation Security Controls</a:t>
            </a:r>
          </a:p>
          <a:p>
            <a:pPr marL="514350" indent="-514350">
              <a:buAutoNum type="arabicPeriod"/>
            </a:pPr>
            <a:r>
              <a:rPr lang="en-US" sz="1600" dirty="0"/>
              <a:t>Planning Risk Mitigation Throughout Your Organization</a:t>
            </a:r>
          </a:p>
          <a:p>
            <a:pPr marL="514350" indent="-514350">
              <a:buAutoNum type="arabicPeriod"/>
            </a:pPr>
            <a:r>
              <a:rPr lang="en-US" sz="1600" dirty="0"/>
              <a:t>Turning Your Risk Assessment Into a Risk Mitigation Plan</a:t>
            </a:r>
          </a:p>
          <a:p>
            <a:pPr marL="514350" indent="-514350">
              <a:buAutoNum type="arabicPeriod"/>
            </a:pPr>
            <a:endParaRPr lang="en-US" sz="1600" dirty="0"/>
          </a:p>
          <a:p>
            <a:pPr marL="514350" indent="-514350">
              <a:buAutoNum type="arabicPeriod"/>
            </a:pPr>
            <a:r>
              <a:rPr lang="en-US" sz="1600" dirty="0"/>
              <a:t>Mitigating Risk with a Business Impact Analysis</a:t>
            </a:r>
          </a:p>
          <a:p>
            <a:pPr marL="514350" indent="-514350">
              <a:buAutoNum type="arabicPeriod"/>
            </a:pPr>
            <a:r>
              <a:rPr lang="en-US" sz="1600" dirty="0"/>
              <a:t>Mitigating Risk with a Business Continuity Plan</a:t>
            </a:r>
          </a:p>
          <a:p>
            <a:pPr marL="514350" indent="-514350">
              <a:buAutoNum type="arabicPeriod"/>
            </a:pPr>
            <a:r>
              <a:rPr lang="en-US" sz="1600" dirty="0"/>
              <a:t>Mitigating Risk with a Disaster Recovery Plan</a:t>
            </a:r>
          </a:p>
          <a:p>
            <a:pPr marL="514350" indent="-514350">
              <a:buAutoNum type="arabicPeriod"/>
            </a:pPr>
            <a:r>
              <a:rPr lang="en-US" sz="1600" dirty="0"/>
              <a:t>Mitigating Risk with a Computer Incident Response Team Plan</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400" dirty="0"/>
            </a:br>
            <a:br>
              <a:rPr lang="en-US" sz="1400" dirty="0"/>
            </a:br>
            <a:br>
              <a:rPr lang="en-US" sz="1400" dirty="0"/>
            </a:br>
            <a:br>
              <a:rPr lang="en-US" sz="1400" dirty="0"/>
            </a:br>
            <a:br>
              <a:rPr lang="en-US" sz="1400" dirty="0"/>
            </a:br>
            <a:endParaRPr lang="en-US" sz="1400" dirty="0"/>
          </a:p>
        </p:txBody>
      </p:sp>
      <p:sp>
        <p:nvSpPr>
          <p:cNvPr id="4" name="Footer Placeholder 3"/>
          <p:cNvSpPr>
            <a:spLocks noGrp="1"/>
          </p:cNvSpPr>
          <p:nvPr>
            <p:ph type="ftr" sz="quarter" idx="11"/>
          </p:nvPr>
        </p:nvSpPr>
        <p:spPr>
          <a:xfrm>
            <a:off x="228600" y="7344766"/>
            <a:ext cx="4632960" cy="438150"/>
          </a:xfrm>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Knowledge Flow</a:t>
            </a:r>
          </a:p>
        </p:txBody>
      </p:sp>
      <p:cxnSp>
        <p:nvCxnSpPr>
          <p:cNvPr id="52" name="Straight Arrow Connector 51"/>
          <p:cNvCxnSpPr>
            <a:stCxn id="19" idx="4"/>
            <a:endCxn id="20" idx="0"/>
          </p:cNvCxnSpPr>
          <p:nvPr/>
        </p:nvCxnSpPr>
        <p:spPr>
          <a:xfrm>
            <a:off x="3977185" y="2211423"/>
            <a:ext cx="0" cy="33274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0" idx="5"/>
            <a:endCxn id="32" idx="1"/>
          </p:cNvCxnSpPr>
          <p:nvPr/>
        </p:nvCxnSpPr>
        <p:spPr>
          <a:xfrm>
            <a:off x="4236140" y="3169338"/>
            <a:ext cx="1463288" cy="62346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62000" y="3382366"/>
            <a:ext cx="0" cy="33274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352800" y="3382366"/>
            <a:ext cx="0" cy="33274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2" idx="4"/>
            <a:endCxn id="34" idx="0"/>
          </p:cNvCxnSpPr>
          <p:nvPr/>
        </p:nvCxnSpPr>
        <p:spPr>
          <a:xfrm>
            <a:off x="7224215" y="3247840"/>
            <a:ext cx="0" cy="150450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0" idx="6"/>
            <a:endCxn id="18" idx="2"/>
          </p:cNvCxnSpPr>
          <p:nvPr/>
        </p:nvCxnSpPr>
        <p:spPr>
          <a:xfrm>
            <a:off x="4343402" y="2910383"/>
            <a:ext cx="1263547" cy="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6" idx="6"/>
            <a:endCxn id="28" idx="2"/>
          </p:cNvCxnSpPr>
          <p:nvPr/>
        </p:nvCxnSpPr>
        <p:spPr>
          <a:xfrm>
            <a:off x="1113436" y="4051760"/>
            <a:ext cx="562964" cy="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9" idx="6"/>
            <a:endCxn id="31" idx="2"/>
          </p:cNvCxnSpPr>
          <p:nvPr/>
        </p:nvCxnSpPr>
        <p:spPr>
          <a:xfrm>
            <a:off x="3704232" y="4051760"/>
            <a:ext cx="592536" cy="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9" idx="4"/>
            <a:endCxn id="37" idx="0"/>
          </p:cNvCxnSpPr>
          <p:nvPr/>
        </p:nvCxnSpPr>
        <p:spPr>
          <a:xfrm>
            <a:off x="3338015" y="4417977"/>
            <a:ext cx="0" cy="334366"/>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7" idx="4"/>
          </p:cNvCxnSpPr>
          <p:nvPr/>
        </p:nvCxnSpPr>
        <p:spPr>
          <a:xfrm>
            <a:off x="3338015" y="5484777"/>
            <a:ext cx="0" cy="335989"/>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8" idx="5"/>
            <a:endCxn id="37" idx="1"/>
          </p:cNvCxnSpPr>
          <p:nvPr/>
        </p:nvCxnSpPr>
        <p:spPr>
          <a:xfrm>
            <a:off x="2301572" y="4310715"/>
            <a:ext cx="777488" cy="54889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3"/>
            <a:endCxn id="37" idx="6"/>
          </p:cNvCxnSpPr>
          <p:nvPr/>
        </p:nvCxnSpPr>
        <p:spPr>
          <a:xfrm flipH="1">
            <a:off x="3704232" y="4310715"/>
            <a:ext cx="1995196" cy="807845"/>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1" idx="3"/>
            <a:endCxn id="37" idx="7"/>
          </p:cNvCxnSpPr>
          <p:nvPr/>
        </p:nvCxnSpPr>
        <p:spPr>
          <a:xfrm flipH="1">
            <a:off x="3596970" y="4310715"/>
            <a:ext cx="807060" cy="54889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34" idx="4"/>
          </p:cNvCxnSpPr>
          <p:nvPr/>
        </p:nvCxnSpPr>
        <p:spPr>
          <a:xfrm>
            <a:off x="7224215" y="5484777"/>
            <a:ext cx="0" cy="335989"/>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40" idx="3"/>
            <a:endCxn id="43" idx="0"/>
          </p:cNvCxnSpPr>
          <p:nvPr/>
        </p:nvCxnSpPr>
        <p:spPr>
          <a:xfrm flipH="1">
            <a:off x="2423617" y="6553327"/>
            <a:ext cx="380213" cy="440005"/>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40" idx="5"/>
            <a:endCxn id="44" idx="0"/>
          </p:cNvCxnSpPr>
          <p:nvPr/>
        </p:nvCxnSpPr>
        <p:spPr>
          <a:xfrm>
            <a:off x="3321740" y="6553327"/>
            <a:ext cx="397275" cy="440005"/>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4439778" y="1478989"/>
            <a:ext cx="3256422" cy="502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Risk Management</a:t>
            </a:r>
          </a:p>
        </p:txBody>
      </p:sp>
      <p:sp>
        <p:nvSpPr>
          <p:cNvPr id="122" name="Rectangle 121"/>
          <p:cNvSpPr/>
          <p:nvPr/>
        </p:nvSpPr>
        <p:spPr>
          <a:xfrm>
            <a:off x="4439778" y="4984189"/>
            <a:ext cx="2646822" cy="502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Risk Mitigation</a:t>
            </a:r>
          </a:p>
        </p:txBody>
      </p:sp>
      <p:sp>
        <p:nvSpPr>
          <p:cNvPr id="123" name="Rectangle 122"/>
          <p:cNvSpPr/>
          <p:nvPr/>
        </p:nvSpPr>
        <p:spPr>
          <a:xfrm>
            <a:off x="4439778" y="7239299"/>
            <a:ext cx="3332622" cy="502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Risk Mitigation Plans</a:t>
            </a:r>
          </a:p>
        </p:txBody>
      </p:sp>
      <p:sp>
        <p:nvSpPr>
          <p:cNvPr id="18" name="Oval 17"/>
          <p:cNvSpPr>
            <a:spLocks noChangeAspect="1"/>
          </p:cNvSpPr>
          <p:nvPr/>
        </p:nvSpPr>
        <p:spPr>
          <a:xfrm>
            <a:off x="5606949" y="2544166"/>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4</a:t>
            </a:r>
          </a:p>
        </p:txBody>
      </p:sp>
      <p:sp>
        <p:nvSpPr>
          <p:cNvPr id="19" name="Oval 18"/>
          <p:cNvSpPr>
            <a:spLocks noChangeAspect="1"/>
          </p:cNvSpPr>
          <p:nvPr/>
        </p:nvSpPr>
        <p:spPr>
          <a:xfrm>
            <a:off x="3610968" y="1478989"/>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a:t>
            </a:r>
          </a:p>
        </p:txBody>
      </p:sp>
      <p:sp>
        <p:nvSpPr>
          <p:cNvPr id="20" name="Oval 19"/>
          <p:cNvSpPr>
            <a:spLocks noChangeAspect="1"/>
          </p:cNvSpPr>
          <p:nvPr/>
        </p:nvSpPr>
        <p:spPr>
          <a:xfrm>
            <a:off x="3610968" y="2544166"/>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2</a:t>
            </a:r>
          </a:p>
        </p:txBody>
      </p:sp>
      <p:sp>
        <p:nvSpPr>
          <p:cNvPr id="22" name="Oval 21"/>
          <p:cNvSpPr>
            <a:spLocks noChangeAspect="1"/>
          </p:cNvSpPr>
          <p:nvPr/>
        </p:nvSpPr>
        <p:spPr>
          <a:xfrm>
            <a:off x="6857998" y="2515406"/>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3</a:t>
            </a:r>
          </a:p>
        </p:txBody>
      </p:sp>
      <p:sp>
        <p:nvSpPr>
          <p:cNvPr id="26" name="Oval 25"/>
          <p:cNvSpPr>
            <a:spLocks noChangeAspect="1"/>
          </p:cNvSpPr>
          <p:nvPr/>
        </p:nvSpPr>
        <p:spPr>
          <a:xfrm>
            <a:off x="381002"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5</a:t>
            </a:r>
          </a:p>
        </p:txBody>
      </p:sp>
      <p:sp>
        <p:nvSpPr>
          <p:cNvPr id="28" name="Oval 27"/>
          <p:cNvSpPr>
            <a:spLocks noChangeAspect="1"/>
          </p:cNvSpPr>
          <p:nvPr/>
        </p:nvSpPr>
        <p:spPr>
          <a:xfrm>
            <a:off x="1676400"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6</a:t>
            </a:r>
          </a:p>
        </p:txBody>
      </p:sp>
      <p:sp>
        <p:nvSpPr>
          <p:cNvPr id="29" name="Oval 28"/>
          <p:cNvSpPr>
            <a:spLocks noChangeAspect="1"/>
          </p:cNvSpPr>
          <p:nvPr/>
        </p:nvSpPr>
        <p:spPr>
          <a:xfrm>
            <a:off x="2971798"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7</a:t>
            </a:r>
          </a:p>
        </p:txBody>
      </p:sp>
      <p:sp>
        <p:nvSpPr>
          <p:cNvPr id="31" name="Oval 30"/>
          <p:cNvSpPr>
            <a:spLocks noChangeAspect="1"/>
          </p:cNvSpPr>
          <p:nvPr/>
        </p:nvSpPr>
        <p:spPr>
          <a:xfrm>
            <a:off x="4296768"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9</a:t>
            </a:r>
          </a:p>
        </p:txBody>
      </p:sp>
      <p:sp>
        <p:nvSpPr>
          <p:cNvPr id="32" name="Oval 31"/>
          <p:cNvSpPr>
            <a:spLocks noChangeAspect="1"/>
          </p:cNvSpPr>
          <p:nvPr/>
        </p:nvSpPr>
        <p:spPr>
          <a:xfrm>
            <a:off x="5592166"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8</a:t>
            </a:r>
          </a:p>
        </p:txBody>
      </p:sp>
      <p:sp>
        <p:nvSpPr>
          <p:cNvPr id="34" name="Oval 33"/>
          <p:cNvSpPr>
            <a:spLocks noChangeAspect="1"/>
          </p:cNvSpPr>
          <p:nvPr/>
        </p:nvSpPr>
        <p:spPr>
          <a:xfrm>
            <a:off x="6857998" y="47523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10</a:t>
            </a:r>
          </a:p>
        </p:txBody>
      </p:sp>
      <p:sp>
        <p:nvSpPr>
          <p:cNvPr id="37" name="Oval 36"/>
          <p:cNvSpPr>
            <a:spLocks noChangeAspect="1"/>
          </p:cNvSpPr>
          <p:nvPr/>
        </p:nvSpPr>
        <p:spPr>
          <a:xfrm>
            <a:off x="2971798" y="47523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11</a:t>
            </a:r>
          </a:p>
        </p:txBody>
      </p:sp>
      <p:sp>
        <p:nvSpPr>
          <p:cNvPr id="40" name="Oval 39"/>
          <p:cNvSpPr>
            <a:spLocks noChangeAspect="1"/>
          </p:cNvSpPr>
          <p:nvPr/>
        </p:nvSpPr>
        <p:spPr>
          <a:xfrm>
            <a:off x="2696568" y="5928155"/>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12</a:t>
            </a:r>
          </a:p>
        </p:txBody>
      </p:sp>
      <p:sp>
        <p:nvSpPr>
          <p:cNvPr id="41" name="Oval 40"/>
          <p:cNvSpPr>
            <a:spLocks noChangeAspect="1"/>
          </p:cNvSpPr>
          <p:nvPr/>
        </p:nvSpPr>
        <p:spPr>
          <a:xfrm>
            <a:off x="3991966" y="5928155"/>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15</a:t>
            </a:r>
          </a:p>
        </p:txBody>
      </p:sp>
      <p:sp>
        <p:nvSpPr>
          <p:cNvPr id="43" name="Oval 42"/>
          <p:cNvSpPr>
            <a:spLocks noChangeAspect="1"/>
          </p:cNvSpPr>
          <p:nvPr/>
        </p:nvSpPr>
        <p:spPr>
          <a:xfrm>
            <a:off x="2057400" y="6993332"/>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13</a:t>
            </a:r>
          </a:p>
        </p:txBody>
      </p:sp>
      <p:sp>
        <p:nvSpPr>
          <p:cNvPr id="44" name="Oval 43"/>
          <p:cNvSpPr>
            <a:spLocks noChangeAspect="1"/>
          </p:cNvSpPr>
          <p:nvPr/>
        </p:nvSpPr>
        <p:spPr>
          <a:xfrm>
            <a:off x="3352798" y="6993332"/>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14</a:t>
            </a:r>
          </a:p>
        </p:txBody>
      </p:sp>
      <p:cxnSp>
        <p:nvCxnSpPr>
          <p:cNvPr id="136" name="Straight Arrow Connector 135"/>
          <p:cNvCxnSpPr>
            <a:stCxn id="18" idx="5"/>
            <a:endCxn id="34" idx="1"/>
          </p:cNvCxnSpPr>
          <p:nvPr/>
        </p:nvCxnSpPr>
        <p:spPr>
          <a:xfrm>
            <a:off x="6232121" y="3169338"/>
            <a:ext cx="733139" cy="169026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81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Risk Management Fundamentals, Compliance Laws, Standards, and Best Practices</a:t>
            </a:r>
          </a:p>
          <a:p>
            <a:pPr lvl="1"/>
            <a:r>
              <a:rPr lang="en-US" dirty="0"/>
              <a:t>Risk Management Fundamentals</a:t>
            </a:r>
          </a:p>
          <a:p>
            <a:pPr lvl="1"/>
            <a:r>
              <a:rPr lang="en-US" dirty="0"/>
              <a:t>Maintaining Compliance</a:t>
            </a:r>
          </a:p>
          <a:p>
            <a:r>
              <a:rPr lang="en-US" dirty="0"/>
              <a:t>Risk Management Planning</a:t>
            </a:r>
          </a:p>
          <a:p>
            <a:pPr lvl="1"/>
            <a:r>
              <a:rPr lang="en-US" dirty="0"/>
              <a:t>Managing Risk: Threats, Vulnerabilities, and Exploits</a:t>
            </a:r>
          </a:p>
          <a:p>
            <a:pPr lvl="1"/>
            <a:r>
              <a:rPr lang="en-US" dirty="0"/>
              <a:t>Developing a Risk Management Plan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Management</a:t>
            </a:r>
          </a:p>
        </p:txBody>
      </p:sp>
    </p:spTree>
    <p:extLst>
      <p:ext uri="{BB962C8B-B14F-4D97-AF65-F5344CB8AC3E}">
        <p14:creationId xmlns:p14="http://schemas.microsoft.com/office/powerpoint/2010/main" val="278777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Concepts of Risk Assessment</a:t>
            </a:r>
          </a:p>
          <a:p>
            <a:pPr lvl="1"/>
            <a:r>
              <a:rPr lang="en-US" dirty="0"/>
              <a:t>Defining Risk Assessment Approaches</a:t>
            </a:r>
          </a:p>
          <a:p>
            <a:pPr lvl="1"/>
            <a:r>
              <a:rPr lang="en-US" dirty="0"/>
              <a:t>Performing a Risk Assessment</a:t>
            </a:r>
          </a:p>
          <a:p>
            <a:r>
              <a:rPr lang="en-US" dirty="0"/>
              <a:t>Key Components of Risk Assessment</a:t>
            </a:r>
          </a:p>
          <a:p>
            <a:pPr lvl="1"/>
            <a:r>
              <a:rPr lang="en-US" dirty="0"/>
              <a:t>Identifying Assets and Activities to Be Protected</a:t>
            </a:r>
          </a:p>
          <a:p>
            <a:pPr lvl="1"/>
            <a:r>
              <a:rPr lang="en-US" dirty="0"/>
              <a:t>Identifying and Analyzing Threats, Vulnerabilities, and Exploits</a:t>
            </a:r>
          </a:p>
          <a:p>
            <a:pPr lvl="1"/>
            <a:r>
              <a:rPr lang="en-US" dirty="0"/>
              <a:t>Identifying and Analyzing Risk Mitigation Security Controls</a:t>
            </a:r>
          </a:p>
          <a:p>
            <a:r>
              <a:rPr lang="en-US" dirty="0"/>
              <a:t>Strategies for Mitigating Risk</a:t>
            </a:r>
          </a:p>
          <a:p>
            <a:pPr lvl="1"/>
            <a:r>
              <a:rPr lang="en-US" dirty="0"/>
              <a:t>Planning Risk Mitigation Throughout Your Organization</a:t>
            </a:r>
          </a:p>
          <a:p>
            <a:pPr lvl="1"/>
            <a:r>
              <a:rPr lang="en-US" dirty="0"/>
              <a:t>Turning Your Risk Assessment Into a Risk Mitigation Plan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Mitigation</a:t>
            </a:r>
          </a:p>
        </p:txBody>
      </p:sp>
    </p:spTree>
    <p:extLst>
      <p:ext uri="{BB962C8B-B14F-4D97-AF65-F5344CB8AC3E}">
        <p14:creationId xmlns:p14="http://schemas.microsoft.com/office/powerpoint/2010/main" val="331744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Business Impact Analysis and Continuity Planning</a:t>
            </a:r>
          </a:p>
          <a:p>
            <a:pPr lvl="1"/>
            <a:r>
              <a:rPr lang="en-US" dirty="0"/>
              <a:t>Mitigating Risk with a Business Impact Analysis</a:t>
            </a:r>
          </a:p>
          <a:p>
            <a:pPr lvl="1"/>
            <a:r>
              <a:rPr lang="en-US" dirty="0"/>
              <a:t>Mitigating Risk with a Business Continuity Plan</a:t>
            </a:r>
          </a:p>
          <a:p>
            <a:r>
              <a:rPr lang="en-US" dirty="0"/>
              <a:t>Disaster Recovery, Incident Response Team, and Plan</a:t>
            </a:r>
          </a:p>
          <a:p>
            <a:pPr lvl="1"/>
            <a:r>
              <a:rPr lang="en-US" dirty="0"/>
              <a:t>Mitigating Risk with a Disaster Recovery Plan</a:t>
            </a:r>
          </a:p>
          <a:p>
            <a:pPr lvl="1"/>
            <a:r>
              <a:rPr lang="en-US" dirty="0"/>
              <a:t>Mitigating Risk with a Computer Incident Response Team Plan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Mitigation Plans</a:t>
            </a:r>
          </a:p>
        </p:txBody>
      </p:sp>
    </p:spTree>
    <p:extLst>
      <p:ext uri="{BB962C8B-B14F-4D97-AF65-F5344CB8AC3E}">
        <p14:creationId xmlns:p14="http://schemas.microsoft.com/office/powerpoint/2010/main" val="169043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3" name="Content Placeholder 2"/>
          <p:cNvSpPr>
            <a:spLocks noGrp="1"/>
          </p:cNvSpPr>
          <p:nvPr>
            <p:ph idx="1"/>
          </p:nvPr>
        </p:nvSpPr>
        <p:spPr/>
        <p:txBody>
          <a:bodyPr>
            <a:noAutofit/>
          </a:bodyPr>
          <a:lstStyle/>
          <a:p>
            <a:pPr marL="0" indent="-182880" defTabSz="640080">
              <a:lnSpc>
                <a:spcPct val="120000"/>
              </a:lnSpc>
              <a:buNone/>
            </a:pPr>
            <a:r>
              <a:rPr lang="en-US" sz="2000" dirty="0"/>
              <a:t>[1]	</a:t>
            </a:r>
            <a:r>
              <a:rPr lang="en-US" sz="2000" dirty="0" err="1"/>
              <a:t>Darril</a:t>
            </a:r>
            <a:r>
              <a:rPr lang="en-US" sz="2000" dirty="0"/>
              <a:t> Gibson, </a:t>
            </a:r>
            <a:r>
              <a:rPr lang="en-US" sz="2000" dirty="0">
                <a:solidFill>
                  <a:srgbClr val="0070C0"/>
                </a:solidFill>
              </a:rPr>
              <a:t>Managing Risk in Information Systems, 2nd Edition</a:t>
            </a:r>
            <a:r>
              <a:rPr lang="en-US" sz="2000" dirty="0"/>
              <a:t>, Jones &amp; Bartlett Learning, 2015.</a:t>
            </a:r>
          </a:p>
          <a:p>
            <a:pPr marL="0" indent="-182880" defTabSz="640080">
              <a:lnSpc>
                <a:spcPct val="120000"/>
              </a:lnSpc>
              <a:buNone/>
            </a:pPr>
            <a:r>
              <a:rPr lang="en-US" sz="2000" dirty="0"/>
              <a:t>[2]	Seymour Bosworth, M.E. </a:t>
            </a:r>
            <a:r>
              <a:rPr lang="en-US" sz="2000" dirty="0" err="1"/>
              <a:t>Kabay</a:t>
            </a:r>
            <a:r>
              <a:rPr lang="en-US" sz="2000" dirty="0"/>
              <a:t>, Eric </a:t>
            </a:r>
            <a:r>
              <a:rPr lang="en-US" sz="2000" dirty="0" err="1"/>
              <a:t>Whyne</a:t>
            </a:r>
            <a:r>
              <a:rPr lang="en-US" sz="2000" dirty="0"/>
              <a:t> (eds.), </a:t>
            </a:r>
            <a:r>
              <a:rPr lang="en-US" sz="2000" dirty="0">
                <a:solidFill>
                  <a:srgbClr val="0070C0"/>
                </a:solidFill>
              </a:rPr>
              <a:t>Computer Security Handbook,  6th Edition, 2 Volumes, Parts II, VII</a:t>
            </a:r>
            <a:r>
              <a:rPr lang="en-US" sz="2000" dirty="0"/>
              <a:t>, John Wiley &amp; Sons, 2014.</a:t>
            </a:r>
          </a:p>
          <a:p>
            <a:pPr marL="0" indent="-182880" defTabSz="640080">
              <a:lnSpc>
                <a:spcPct val="120000"/>
              </a:lnSpc>
              <a:buNone/>
            </a:pPr>
            <a:r>
              <a:rPr lang="en-US" sz="2000" dirty="0"/>
              <a:t>[3]	W. </a:t>
            </a:r>
            <a:r>
              <a:rPr lang="en-US" sz="2000" dirty="0" err="1"/>
              <a:t>Krag</a:t>
            </a:r>
            <a:r>
              <a:rPr lang="en-US" sz="2000" dirty="0"/>
              <a:t> </a:t>
            </a:r>
            <a:r>
              <a:rPr lang="en-US" sz="2000" dirty="0" err="1"/>
              <a:t>Brotby</a:t>
            </a:r>
            <a:r>
              <a:rPr lang="en-US" sz="2000" dirty="0"/>
              <a:t>, </a:t>
            </a:r>
            <a:r>
              <a:rPr lang="en-US" sz="2000" dirty="0">
                <a:solidFill>
                  <a:srgbClr val="0070C0"/>
                </a:solidFill>
              </a:rPr>
              <a:t>Information Security Management Metrics: A Definitive Guide to Effective Security Monitoring and Measurement</a:t>
            </a:r>
            <a:r>
              <a:rPr lang="en-US" sz="2000" dirty="0"/>
              <a:t>, CRC Press, 2009.</a:t>
            </a:r>
          </a:p>
          <a:p>
            <a:pPr marL="0" indent="-182880" defTabSz="640080">
              <a:lnSpc>
                <a:spcPct val="120000"/>
              </a:lnSpc>
              <a:buNone/>
            </a:pPr>
            <a:r>
              <a:rPr lang="en-US" sz="2000" dirty="0"/>
              <a:t>[4]	Jack Freund, Jack Jones, </a:t>
            </a:r>
            <a:r>
              <a:rPr lang="en-US" sz="2000" dirty="0">
                <a:solidFill>
                  <a:srgbClr val="0070C0"/>
                </a:solidFill>
              </a:rPr>
              <a:t>Measuring and Managing Information Risk: A FAIR Approach</a:t>
            </a:r>
            <a:r>
              <a:rPr lang="en-US" sz="2000" dirty="0"/>
              <a:t>, Butterworth-Heinemann, Elsevier, 2015.</a:t>
            </a:r>
          </a:p>
          <a:p>
            <a:pPr marL="0" indent="-182880" defTabSz="640080">
              <a:lnSpc>
                <a:spcPct val="120000"/>
              </a:lnSpc>
              <a:buNone/>
            </a:pPr>
            <a:r>
              <a:rPr lang="en-US" sz="2000" dirty="0"/>
              <a:t>[5]	Leighton R. Johnson, </a:t>
            </a:r>
            <a:r>
              <a:rPr lang="en-US" sz="2000" dirty="0">
                <a:solidFill>
                  <a:srgbClr val="0070C0"/>
                </a:solidFill>
              </a:rPr>
              <a:t>Security Controls Evaluation, Testing, and Assessment Handbook</a:t>
            </a:r>
            <a:r>
              <a:rPr lang="en-US" sz="2000" dirty="0"/>
              <a:t>, 	</a:t>
            </a:r>
            <a:r>
              <a:rPr lang="en-US" sz="2000" dirty="0" err="1"/>
              <a:t>Syngress</a:t>
            </a:r>
            <a:r>
              <a:rPr lang="en-US" sz="2000" dirty="0"/>
              <a:t>, 2016.</a:t>
            </a:r>
          </a:p>
          <a:p>
            <a:pPr marL="0" indent="-182880" defTabSz="640080">
              <a:lnSpc>
                <a:spcPct val="120000"/>
              </a:lnSpc>
              <a:buNone/>
            </a:pPr>
            <a:r>
              <a:rPr lang="en-US" sz="2000" dirty="0"/>
              <a:t>[6]	Thomas R. Peltier, </a:t>
            </a:r>
            <a:r>
              <a:rPr lang="en-US" sz="2000" dirty="0">
                <a:solidFill>
                  <a:srgbClr val="0070C0"/>
                </a:solidFill>
              </a:rPr>
              <a:t>Information Security Risk Analysis</a:t>
            </a:r>
            <a:r>
              <a:rPr lang="en-US" sz="2000" dirty="0"/>
              <a:t>, 3rd Edition, CRC Press, 2010.</a:t>
            </a:r>
          </a:p>
          <a:p>
            <a:pPr marL="0" indent="-182880" defTabSz="640080">
              <a:lnSpc>
                <a:spcPct val="120000"/>
              </a:lnSpc>
              <a:buNone/>
            </a:pPr>
            <a:r>
              <a:rPr lang="en-US" sz="2000" dirty="0"/>
              <a:t>[7]	</a:t>
            </a:r>
            <a:r>
              <a:rPr lang="en-US" sz="2000" dirty="0" err="1"/>
              <a:t>vLab</a:t>
            </a:r>
            <a:r>
              <a:rPr lang="en-US" sz="2000" dirty="0"/>
              <a:t> Solutions, 2015, </a:t>
            </a:r>
            <a:r>
              <a:rPr lang="en-US" sz="2000" dirty="0">
                <a:solidFill>
                  <a:srgbClr val="0070C0"/>
                </a:solidFill>
              </a:rPr>
              <a:t>Managing Risk in Information Systems: Laboratory Manual to 	Accompany version 2.0</a:t>
            </a:r>
            <a:r>
              <a:rPr lang="en-US" sz="2000" dirty="0"/>
              <a:t>, Jones &amp; Bartlett Learning</a:t>
            </a:r>
          </a:p>
        </p:txBody>
      </p:sp>
      <p:sp>
        <p:nvSpPr>
          <p:cNvPr id="7" name="Title 6"/>
          <p:cNvSpPr>
            <a:spLocks noGrp="1"/>
          </p:cNvSpPr>
          <p:nvPr>
            <p:ph type="title"/>
          </p:nvPr>
        </p:nvSpPr>
        <p:spPr/>
        <p:txBody>
          <a:bodyPr>
            <a:normAutofit/>
          </a:bodyPr>
          <a:lstStyle/>
          <a:p>
            <a:r>
              <a:rPr lang="en-US" dirty="0">
                <a:solidFill>
                  <a:srgbClr val="00B0F0"/>
                </a:solidFill>
              </a:rPr>
              <a:t>References</a:t>
            </a:r>
          </a:p>
        </p:txBody>
      </p:sp>
    </p:spTree>
    <p:extLst>
      <p:ext uri="{BB962C8B-B14F-4D97-AF65-F5344CB8AC3E}">
        <p14:creationId xmlns:p14="http://schemas.microsoft.com/office/powerpoint/2010/main" val="2975272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2648</Words>
  <Application>Microsoft Office PowerPoint</Application>
  <PresentationFormat>Custom</PresentationFormat>
  <Paragraphs>167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Tahoma</vt:lpstr>
      <vt:lpstr>Office Theme</vt:lpstr>
      <vt:lpstr>Risk Management in Information Systems</vt:lpstr>
      <vt:lpstr>Objectives</vt:lpstr>
      <vt:lpstr>Course Learning Outcomes</vt:lpstr>
      <vt:lpstr>Knowledge Flow</vt:lpstr>
      <vt:lpstr>Risk Management</vt:lpstr>
      <vt:lpstr>Risk Mitigation</vt:lpstr>
      <vt:lpstr>Risk Mitigation Plans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41</cp:revision>
  <dcterms:created xsi:type="dcterms:W3CDTF">2006-08-16T00:00:00Z</dcterms:created>
  <dcterms:modified xsi:type="dcterms:W3CDTF">2023-09-22T09:07:27Z</dcterms:modified>
</cp:coreProperties>
</file>