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1" r:id="rId4"/>
    <p:sldId id="263" r:id="rId5"/>
    <p:sldId id="272" r:id="rId6"/>
    <p:sldId id="264" r:id="rId7"/>
    <p:sldId id="265" r:id="rId8"/>
    <p:sldId id="266" r:id="rId9"/>
    <p:sldId id="267" r:id="rId10"/>
    <p:sldId id="274" r:id="rId11"/>
    <p:sldId id="269" r:id="rId12"/>
    <p:sldId id="273" r:id="rId13"/>
    <p:sldId id="270" r:id="rId14"/>
    <p:sldId id="271" r:id="rId15"/>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9767" autoAdjust="0"/>
  </p:normalViewPr>
  <p:slideViewPr>
    <p:cSldViewPr>
      <p:cViewPr varScale="1">
        <p:scale>
          <a:sx n="59" d="100"/>
          <a:sy n="59" d="100"/>
        </p:scale>
        <p:origin x="1286" y="6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laws and regulations are in place regarding the protection of IT systems. Companies have a requirement to comply with the  laws that apply to them. The first step is to understand the laws. You’re not expected to be a lawyer, but you should understand the basics of relevant laws.</a:t>
            </a:r>
          </a:p>
          <a:p>
            <a:r>
              <a:rPr lang="en-US" dirty="0"/>
              <a:t>Once you have an idea of which laws and regulations apply, you can then dig in deeper to ensure your organization is in compliance. The cost of not complying can sometimes be expensive. Fines can be in the hundreds of thousands of dollars. Some offenses can result in jail time.</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Control Objectives for Information and related Technology (COBIT)</a:t>
            </a:r>
          </a:p>
          <a:p>
            <a:r>
              <a:rPr lang="en-US" dirty="0"/>
              <a:t>This is a set of good practices for IT management. It is designed to provide a framework for control of IT functions.</a:t>
            </a:r>
          </a:p>
          <a:p>
            <a:r>
              <a:rPr lang="en-US" dirty="0"/>
              <a:t>COBIT was written by the IT Governance Institute (ITGI) with ISACA (Information Systems Audit and Control Association).</a:t>
            </a:r>
          </a:p>
          <a:p>
            <a:r>
              <a:rPr lang="en-US" dirty="0"/>
              <a:t>The COBIT principle helps reinforce that IT is in place to support business requirements. It’s just as important to manage IT resources as it is to manage any other resources. The company needs information stored and delivered through IT resources to achieve its objectives.</a:t>
            </a:r>
          </a:p>
          <a:p>
            <a:r>
              <a:rPr lang="en-US" dirty="0"/>
              <a:t>+ Business requirements drive investments in IT resources.</a:t>
            </a:r>
          </a:p>
          <a:p>
            <a:r>
              <a:rPr lang="en-US" dirty="0"/>
              <a:t>+ IT resources are used by IT processes.</a:t>
            </a:r>
          </a:p>
          <a:p>
            <a:r>
              <a:rPr lang="en-US" dirty="0"/>
              <a:t>+ IT processes deliver enterprise information.</a:t>
            </a:r>
          </a:p>
          <a:p>
            <a:r>
              <a:rPr lang="en-US" dirty="0"/>
              <a:t>+ Enterprise information responds to business requirements.</a:t>
            </a:r>
          </a:p>
          <a:p>
            <a:r>
              <a:rPr lang="en-US" dirty="0"/>
              <a:t>The COBIT framework is organized in four IT domains and 34 IT processes. These domains are process oriented. They are focused on activities in the organization. Each of the four domains interacts with each other.</a:t>
            </a:r>
          </a:p>
          <a:p>
            <a:r>
              <a:rPr lang="en-US" dirty="0"/>
              <a:t>+ Plan and Organize - This domain covers strategy and tactics.</a:t>
            </a:r>
          </a:p>
          <a:p>
            <a:r>
              <a:rPr lang="en-US" dirty="0"/>
              <a:t>+ Acquire and Implement - The organization purchases IT solutions and puts them into place.</a:t>
            </a:r>
          </a:p>
          <a:p>
            <a:r>
              <a:rPr lang="en-US" dirty="0"/>
              <a:t>+ Deliver and Support - The organization uses IT resources to deliver data and services. </a:t>
            </a:r>
          </a:p>
          <a:p>
            <a:r>
              <a:rPr lang="en-US" dirty="0"/>
              <a:t>+ Monitor and Evaluate - The organization uses metrics to detect problems early. </a:t>
            </a:r>
          </a:p>
          <a:p>
            <a:endParaRPr lang="en-US" dirty="0"/>
          </a:p>
          <a:p>
            <a:r>
              <a:rPr lang="en-US" dirty="0"/>
              <a:t>- International Organization for Standardization (ISO)</a:t>
            </a:r>
          </a:p>
          <a:p>
            <a:r>
              <a:rPr lang="en-US" dirty="0"/>
              <a:t>The International Organization for Standardization (ISO) develops and publishes standards. It includes members from 159 countries. The main office is in Geneva, Switzerland.</a:t>
            </a:r>
          </a:p>
          <a:p>
            <a:r>
              <a:rPr lang="en-US" dirty="0"/>
              <a:t>ISO works with the International Electrotechnical Commission (IEC). Many of the standards are published as ISO/IEC standards. However, it’s common to see the standards abbreviated as ISO. </a:t>
            </a:r>
          </a:p>
          <a:p>
            <a:r>
              <a:rPr lang="en-US" dirty="0"/>
              <a:t>ISO has published many standards that are relevant to risk and IT. Three important standards are:</a:t>
            </a:r>
          </a:p>
          <a:p>
            <a:r>
              <a:rPr lang="en-US" dirty="0"/>
              <a:t>+ ISO 27002 Security Techniques</a:t>
            </a:r>
          </a:p>
          <a:p>
            <a:r>
              <a:rPr lang="en-US" dirty="0"/>
              <a:t>ISO 27002 is a set of guidelines and principles. These are used for security management.</a:t>
            </a:r>
          </a:p>
          <a:p>
            <a:r>
              <a:rPr lang="en-US" dirty="0"/>
              <a:t>+ ISO 31000 Principles and Guidelines on Implementation</a:t>
            </a:r>
          </a:p>
          <a:p>
            <a:r>
              <a:rPr lang="en-US" dirty="0"/>
              <a:t>ISO 31000:2009 provides generic guidance on risk management. It is not specific to any specific industry or sector. In other words, it doesn’t apply only to IT</a:t>
            </a:r>
          </a:p>
          <a:p>
            <a:r>
              <a:rPr lang="en-US" dirty="0"/>
              <a:t>+ ISO 73 Risk Management - Vocabulary</a:t>
            </a:r>
          </a:p>
          <a:p>
            <a:r>
              <a:rPr lang="en-US" dirty="0"/>
              <a:t>ISO 73:2009 is a list of terms. These terms are related to risk management. The goal is to provide a common definition for terms used in risk management</a:t>
            </a:r>
          </a:p>
          <a:p>
            <a:endParaRPr lang="en-US" dirty="0"/>
          </a:p>
          <a:p>
            <a:r>
              <a:rPr lang="en-US" dirty="0"/>
              <a:t>- International Electrotechnical Commission (IEC)</a:t>
            </a:r>
          </a:p>
          <a:p>
            <a:r>
              <a:rPr lang="en-US" dirty="0"/>
              <a:t>The International Electrotechnical Commission (IEC) is an international standards organization. It prepares and publishes standards for electrical, electronic, and related technologies.</a:t>
            </a:r>
          </a:p>
          <a:p>
            <a:r>
              <a:rPr lang="en-US" dirty="0"/>
              <a:t>The overall objectives of the IEC are to:</a:t>
            </a:r>
          </a:p>
          <a:p>
            <a:r>
              <a:rPr lang="en-US" dirty="0"/>
              <a:t>+ Meet the requirements of the global market.</a:t>
            </a:r>
          </a:p>
          <a:p>
            <a:r>
              <a:rPr lang="en-US" dirty="0"/>
              <a:t>+ Ensure maximum use of its standards.</a:t>
            </a:r>
          </a:p>
          <a:p>
            <a:r>
              <a:rPr lang="en-US" dirty="0"/>
              <a:t>+ Assess and improve products and services covered by its standards.</a:t>
            </a:r>
          </a:p>
          <a:p>
            <a:r>
              <a:rPr lang="en-US" dirty="0"/>
              <a:t>+ Aid in interoperability of systems.</a:t>
            </a:r>
          </a:p>
          <a:p>
            <a:r>
              <a:rPr lang="en-US" dirty="0"/>
              <a:t>+ Increase the efficiency of processes.</a:t>
            </a:r>
          </a:p>
          <a:p>
            <a:r>
              <a:rPr lang="en-US" dirty="0"/>
              <a:t>+ Aid in improvement of human health and safety.</a:t>
            </a:r>
          </a:p>
          <a:p>
            <a:r>
              <a:rPr lang="en-US" dirty="0"/>
              <a:t>+ Aid in protection of the environment.</a:t>
            </a:r>
          </a:p>
          <a:p>
            <a:r>
              <a:rPr lang="en-US" dirty="0"/>
              <a:t>The IEC has published “IEC 31010 Risk Management—Risk Assessment Techniques. This is a supporting standard for ISO 31000.</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Information Technology Infrastructure Library (ITIL)</a:t>
            </a:r>
          </a:p>
          <a:p>
            <a:r>
              <a:rPr lang="en-US" dirty="0"/>
              <a:t>ITIL  is a group of books developed by the United Kingdom’s Office of Government Commerce (OGC). ITIL has been around since the 1980s and has improved and matured since then. The most recent version is known as ITIL v3 and was released in May 2007.</a:t>
            </a:r>
          </a:p>
          <a:p>
            <a:r>
              <a:rPr lang="en-US" dirty="0"/>
              <a:t>The UK recognized that some companies that were using IT were succeeding. Other companies using similar technologies were failing. One of the goals of ITIL</a:t>
            </a:r>
          </a:p>
          <a:p>
            <a:r>
              <a:rPr lang="en-US" dirty="0"/>
              <a:t>was to document the differences. Early versions of ITIL identified best practices. These were proven activities or processes that were successful in many organizations.</a:t>
            </a:r>
          </a:p>
          <a:p>
            <a:r>
              <a:rPr lang="en-US" dirty="0"/>
              <a:t>ITILv3 use "good practice". A good practice is a proven, generally accepted practice. It isn’t required in every organization. However, good practices are implemented whenever possible. ITIL recommends the use of several frameworks as good practices. Two of the frameworks recommend by ITIL are:</a:t>
            </a:r>
          </a:p>
          <a:p>
            <a:r>
              <a:rPr lang="en-US" dirty="0"/>
              <a:t>+ Control Objectives for IT (COBIT)</a:t>
            </a:r>
          </a:p>
          <a:p>
            <a:r>
              <a:rPr lang="en-US" dirty="0"/>
              <a:t>+ Capability Maturity Model Integration (CMMI)</a:t>
            </a:r>
          </a:p>
          <a:p>
            <a:r>
              <a:rPr lang="en-US" dirty="0"/>
              <a:t>ITILv3 Core is a collection of five books:  Service Strategy, Service Design, Service Transition, Service Operation and Continual Service Improvement</a:t>
            </a:r>
          </a:p>
          <a:p>
            <a:r>
              <a:rPr lang="en-US" dirty="0"/>
              <a:t>Any service implemented and managed within an IT organization will go through several phases:</a:t>
            </a:r>
          </a:p>
          <a:p>
            <a:r>
              <a:rPr lang="en-US" dirty="0"/>
              <a:t>Service Strategy phase, Service Design phase, Service Transition phase, Service Operation phase and Continual Service Improvement phase.</a:t>
            </a:r>
          </a:p>
          <a:p>
            <a:endParaRPr lang="en-US" dirty="0"/>
          </a:p>
          <a:p>
            <a:r>
              <a:rPr lang="en-US" dirty="0"/>
              <a:t>- Capability Maturity Model Integration (CMMI)</a:t>
            </a:r>
          </a:p>
          <a:p>
            <a:r>
              <a:rPr lang="en-US" dirty="0"/>
              <a:t>This is a process improvement approach to management. It uses different levels to determine the maturity of a process.</a:t>
            </a:r>
          </a:p>
          <a:p>
            <a:r>
              <a:rPr lang="en-US" dirty="0"/>
              <a:t>• CMMI can be used in three primary areas of interest:</a:t>
            </a:r>
          </a:p>
          <a:p>
            <a:r>
              <a:rPr lang="en-US" dirty="0"/>
              <a:t>+ Product and service development: CMMI is often used with software development. It helps ensure the final product meets the original goals. It also helps ensure the product is completed within budget and time constraints.</a:t>
            </a:r>
          </a:p>
          <a:p>
            <a:r>
              <a:rPr lang="en-US" dirty="0"/>
              <a:t>+ Service establishment, management, and delivery: CMMI can be used to measure the effectiveness of services. Security can be considered a service. Security helps ensure confidentiality, integrity and availability of data and systems.</a:t>
            </a:r>
          </a:p>
          <a:p>
            <a:r>
              <a:rPr lang="en-US" dirty="0"/>
              <a:t>+ Product and service acquisition: This can be used to ensure you consistently buy what you need. It also helps to ensure you get what you pay for.</a:t>
            </a:r>
          </a:p>
          <a:p>
            <a:r>
              <a:rPr lang="en-US" dirty="0"/>
              <a:t>• CMMI use six levels to determine the effectiveness of security within an organization.</a:t>
            </a:r>
          </a:p>
          <a:p>
            <a:r>
              <a:rPr lang="en-US" dirty="0"/>
              <a:t>+ Level 0: Nonexistent - Security controls are not in place. There is no recognition of a need for security.</a:t>
            </a:r>
          </a:p>
          <a:p>
            <a:r>
              <a:rPr lang="en-US" dirty="0"/>
              <a:t>+ Level 1: Initial - This is sometimes referred to as ad hoc, or as needed. Risks are considered after a threat exploits vulnerability.</a:t>
            </a:r>
          </a:p>
          <a:p>
            <a:r>
              <a:rPr lang="en-US" dirty="0"/>
              <a:t>+ Level 2: Managed - The organization recognizes risks. The organization recognizes a need for security. Responses are reactive.</a:t>
            </a:r>
          </a:p>
          <a:p>
            <a:r>
              <a:rPr lang="en-US" dirty="0"/>
              <a:t>+ Level 3: Defined - The organization has security policies in place. It has some security awareness. Action is proactive.</a:t>
            </a:r>
          </a:p>
          <a:p>
            <a:r>
              <a:rPr lang="en-US" dirty="0"/>
              <a:t>+ Level 4: Quantitatively Managed - The organization measures and controls security processes. It has formal policies and standards in place. It performs regular risk assessments and vulnerability assessments.</a:t>
            </a:r>
          </a:p>
          <a:p>
            <a:r>
              <a:rPr lang="en-US" dirty="0"/>
              <a:t>+ Level 5: Optimized—The organization has formal security processes in place throughout the organization. It monitors security on a continuous basis. Its focus</a:t>
            </a:r>
          </a:p>
          <a:p>
            <a:r>
              <a:rPr lang="en-US" dirty="0"/>
              <a:t>is on process improvement.</a:t>
            </a:r>
          </a:p>
          <a:p>
            <a:endParaRPr lang="en-US" dirty="0"/>
          </a:p>
          <a:p>
            <a:r>
              <a:rPr lang="en-US" dirty="0"/>
              <a:t>- Department of Defense (DoD) Information Assurance Certification and Accreditation Process (DIACAP)</a:t>
            </a:r>
          </a:p>
          <a:p>
            <a:r>
              <a:rPr lang="en-US" dirty="0"/>
              <a:t>This is a risk management process. DIACAP details specific phases that IT systems must go through. The core goal is to ensure systems are in compliance with requirements. These phases are:</a:t>
            </a:r>
          </a:p>
          <a:p>
            <a:r>
              <a:rPr lang="en-US" dirty="0"/>
              <a:t>+ Phase 1: Initiate and Plan. Register the system with DIACAP. Assign information assurance (IA) controls. Create a DIACAP team.</a:t>
            </a:r>
          </a:p>
          <a:p>
            <a:r>
              <a:rPr lang="en-US" dirty="0"/>
              <a:t>Develop a DIACAP strategy. Begin the IA plan.</a:t>
            </a:r>
          </a:p>
          <a:p>
            <a:r>
              <a:rPr lang="en-US" dirty="0"/>
              <a:t>+ Phase 2: Implement and Validate - Implement the IA plan. Update the IA plan if needed. Validation activities verify compliance of the system. Document</a:t>
            </a:r>
          </a:p>
          <a:p>
            <a:r>
              <a:rPr lang="en-US" dirty="0"/>
              <a:t>validation results.</a:t>
            </a:r>
          </a:p>
          <a:p>
            <a:r>
              <a:rPr lang="en-US" dirty="0"/>
              <a:t>+ Phase 3: Make Certification and Accreditation Decisions - Analyze residual risk. Review documentation to verify certification. A decision is made to accredit the system. Once the system is accredited, it receives an authorization to operate (ATO).</a:t>
            </a:r>
          </a:p>
          <a:p>
            <a:r>
              <a:rPr lang="en-US" dirty="0"/>
              <a:t>+ Phase 4: Maintain ATO/Review - Maintain the system. The goal is to ensure it stays in compliance with the requirements of the ATO. Periodically review the system for compliance.</a:t>
            </a:r>
          </a:p>
          <a:p>
            <a:r>
              <a:rPr lang="en-US" dirty="0"/>
              <a:t>+ Phase 5:  Decommission - Decommission the system. Dispose of DIACAP data.</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laws exist in the United States related to information technology (IT). Companies affected by the laws are expected to comply with the laws. This is commonly referred to as compliance.</a:t>
            </a:r>
          </a:p>
          <a:p>
            <a:r>
              <a:rPr lang="en-US" dirty="0"/>
              <a:t>- internal audits</a:t>
            </a:r>
          </a:p>
          <a:p>
            <a:r>
              <a:rPr lang="en-US" dirty="0"/>
              <a:t>Many organizations have internal programs in place to ensure they remain in compliance with relevant laws and regulations. These programs commonly use internal audits. They can also use certification and accreditation programs.</a:t>
            </a:r>
          </a:p>
          <a:p>
            <a:r>
              <a:rPr lang="en-US" dirty="0"/>
              <a:t>- external audits</a:t>
            </a:r>
          </a:p>
          <a:p>
            <a:r>
              <a:rPr lang="en-US" dirty="0"/>
              <a:t>When compliance is mandated by law, external audits are often done. These external audits provide third-party verification that the requirements are being met.</a:t>
            </a:r>
          </a:p>
          <a:p>
            <a:r>
              <a:rPr lang="en-US" dirty="0"/>
              <a:t>It’s important for any organization to know what the relevant laws and regulations are. As a manager or executive, you should be aware of them. You can roll any of the relevant laws and regulations into a compliance program for more detailed checks.</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Federal Information Security Management Act (FISMA) was passed in 2002. Its purpose is to ensure that federal agencies protect their data. It assigns specific responsibilities for federal agencies.</a:t>
            </a:r>
          </a:p>
          <a:p>
            <a:r>
              <a:rPr lang="en-US" dirty="0"/>
              <a:t>Agencies are responsible for:</a:t>
            </a:r>
          </a:p>
          <a:p>
            <a:r>
              <a:rPr lang="en-US" dirty="0"/>
              <a:t>+ Protecting systems and data - Agency heads are responsible for all the systems and data in their agencies.</a:t>
            </a:r>
          </a:p>
          <a:p>
            <a:r>
              <a:rPr lang="en-US" dirty="0"/>
              <a:t>+ Complying with all elements of FISMA - FISMA includes details on how to protect systems and data. </a:t>
            </a:r>
          </a:p>
          <a:p>
            <a:r>
              <a:rPr lang="en-US" dirty="0"/>
              <a:t>+ Integrating security in all processes - Use security throughout the agency. Do continuous monitoring to ensure the systems stay secure.</a:t>
            </a:r>
          </a:p>
          <a:p>
            <a:r>
              <a:rPr lang="en-US" dirty="0"/>
              <a:t>FISMA requires annual inspections. Each year, agencies must have an independent evaluation of their program. The goal is to determine the effectiveness of the program. These evaluations are to include:</a:t>
            </a:r>
          </a:p>
          <a:p>
            <a:r>
              <a:rPr lang="en-US" dirty="0"/>
              <a:t>+ Testing for effectiveness - Policies, procedures, and practices are to be tested.</a:t>
            </a:r>
          </a:p>
          <a:p>
            <a:r>
              <a:rPr lang="en-US" dirty="0"/>
              <a:t>+ An assessment or report - This report identifies the agency’s compliance. It lists compliance with FISMA. It also lists compliance with other standards and guidelines.</a:t>
            </a:r>
          </a:p>
          <a:p>
            <a:endParaRPr lang="en-US" dirty="0"/>
          </a:p>
          <a:p>
            <a:r>
              <a:rPr lang="en-US" dirty="0"/>
              <a:t>- The Health Insurance Portability and Accountability Act (HIPAA) was passed in 1996. It ensures that health information data is protected. Before HIPAA, personal medical information was often available to anyone. Security to protect the data was lax, and the data was often misused.</a:t>
            </a:r>
          </a:p>
          <a:p>
            <a:r>
              <a:rPr lang="en-US" dirty="0"/>
              <a:t>If your organization handles health information, HIPAA applies. This makes the definition of health information very important.</a:t>
            </a:r>
          </a:p>
          <a:p>
            <a:r>
              <a:rPr lang="en-US" dirty="0"/>
              <a:t>Title II of HIPAA includes the requirements and standards of HIPAA for IT:</a:t>
            </a:r>
          </a:p>
          <a:p>
            <a:r>
              <a:rPr lang="en-US" dirty="0"/>
              <a:t>+ Security standards</a:t>
            </a:r>
          </a:p>
          <a:p>
            <a:r>
              <a:rPr lang="en-US" dirty="0"/>
              <a:t>+ Privacy standards</a:t>
            </a:r>
          </a:p>
          <a:p>
            <a:r>
              <a:rPr lang="en-US" dirty="0"/>
              <a:t>+ Penalties</a:t>
            </a:r>
          </a:p>
          <a:p>
            <a:r>
              <a:rPr lang="en-US" dirty="0"/>
              <a:t>If your organization includes data covered by HIPAA, it’s important to have a plan: Assessment, Risk analysis, Plan creation, Plan implementation, Continuous monitoring.</a:t>
            </a:r>
          </a:p>
          <a:p>
            <a:endParaRPr lang="en-US" dirty="0"/>
          </a:p>
          <a:p>
            <a:r>
              <a:rPr lang="en-US" dirty="0"/>
              <a:t>- The Gramm-Leach-Bliley Act (GLBA) was passed in 1999. It is also known as the Financial Services Modernization Act. GLBA is broad in scope. Most of it relates to how banking and insurance institutions can merge.</a:t>
            </a:r>
          </a:p>
          <a:p>
            <a:r>
              <a:rPr lang="en-US" dirty="0"/>
              <a:t>However, two parts of GLBA are relevant to IT security. They apply to financial institutions in the United States. They are:</a:t>
            </a:r>
          </a:p>
          <a:p>
            <a:r>
              <a:rPr lang="en-US" dirty="0"/>
              <a:t>+ Financial Privacy Rule - This rule requires companies to notify customers about their privacy practices. You’ve probably received a notification from your bank.</a:t>
            </a:r>
          </a:p>
          <a:p>
            <a:r>
              <a:rPr lang="en-US" dirty="0"/>
              <a:t>+ Safeguards Rule - Companies must have a security plan to protect customer information. This plan should ensure data isn’t released without authorization.</a:t>
            </a:r>
          </a:p>
          <a:p>
            <a:r>
              <a:rPr lang="en-US" dirty="0"/>
              <a:t>It should also ensure data integrity. Companies are responsible to ensure risk management plans are used. All employees must be trained on security issues.</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Sarbanes-Oxley Act (SOX) was passed in 2002. This law applies to any company that is publicly traded. It is designed to hold executives and board members personally responsible for financial data. If the data is not accurate, they can be fined and go to jail.</a:t>
            </a:r>
          </a:p>
          <a:p>
            <a:r>
              <a:rPr lang="en-US" dirty="0"/>
              <a:t>The goal is to reduce fraud. Because individuals can be held liable, there is more pressure to ensure the reported data is accurate. Chief executive officers (CEOs) and chief financial officers (CFOs) must be able to:</a:t>
            </a:r>
          </a:p>
          <a:p>
            <a:r>
              <a:rPr lang="en-US" dirty="0"/>
              <a:t>+ Verify accuracy of financial statements.</a:t>
            </a:r>
          </a:p>
          <a:p>
            <a:r>
              <a:rPr lang="en-US" dirty="0"/>
              <a:t>+ Prove the statements are accurate.</a:t>
            </a:r>
          </a:p>
          <a:p>
            <a:r>
              <a:rPr lang="en-US" dirty="0"/>
              <a:t>Most of SOX is outside the direct scope of IT. However, Section 404 has some elements that are directly related.</a:t>
            </a:r>
          </a:p>
          <a:p>
            <a:endParaRPr lang="en-US" dirty="0"/>
          </a:p>
          <a:p>
            <a:r>
              <a:rPr lang="en-US" dirty="0"/>
              <a:t>- The Family Educational Rights and Privacy Act (FERPA) was passed in 1974. It has been amended at least nine times since then. The goal is to protect the privacy of student records. This includes education data and health data.</a:t>
            </a:r>
          </a:p>
          <a:p>
            <a:r>
              <a:rPr lang="en-US" dirty="0"/>
              <a:t>FERPA applies to all schools that receive any funding from the U.S. Department of Education. FERPA grants rights to parents of students under 18. The parent</a:t>
            </a:r>
          </a:p>
          <a:p>
            <a:r>
              <a:rPr lang="en-US" dirty="0"/>
              <a:t>can inspect records and request corrections. When the student reaches 18, these rights pass to the student.</a:t>
            </a:r>
          </a:p>
          <a:p>
            <a:r>
              <a:rPr lang="en-US" dirty="0"/>
              <a:t>All personally identifiable information (PII) about the student must be protected. Schools usually need permission from either the parent or the student to release PII. There are a few exceptions to when PII can be accessed or released:</a:t>
            </a:r>
          </a:p>
          <a:p>
            <a:r>
              <a:rPr lang="en-US" dirty="0"/>
              <a:t>+ Some school officials may view records.</a:t>
            </a:r>
          </a:p>
          <a:p>
            <a:r>
              <a:rPr lang="en-US" dirty="0"/>
              <a:t>+ Data can be transferred to a new school if the student is transferred.</a:t>
            </a:r>
          </a:p>
          <a:p>
            <a:r>
              <a:rPr lang="en-US" dirty="0"/>
              <a:t>+ Data can be transferred when some types of financial aid are used.</a:t>
            </a:r>
          </a:p>
          <a:p>
            <a:r>
              <a:rPr lang="en-US" dirty="0"/>
              <a:t>+ Accrediting organizations can access data.</a:t>
            </a:r>
          </a:p>
          <a:p>
            <a:r>
              <a:rPr lang="en-US" dirty="0"/>
              <a:t>+ Data can be accessed when required by a court.</a:t>
            </a:r>
          </a:p>
          <a:p>
            <a:r>
              <a:rPr lang="en-US" dirty="0"/>
              <a:t>+ Data can be accessed for health and safety emergencies.</a:t>
            </a:r>
          </a:p>
          <a:p>
            <a:endParaRPr lang="en-US" dirty="0"/>
          </a:p>
          <a:p>
            <a:r>
              <a:rPr lang="en-US" dirty="0"/>
              <a:t>- The Children’s Internet Protection Act (CIPA) was passed in 2000. It is designed to limit access to offensive content from school and library computers. Any school or library that receives funding from the E-Rate program is covered under CIPA.</a:t>
            </a:r>
          </a:p>
          <a:p>
            <a:r>
              <a:rPr lang="en-US" dirty="0"/>
              <a:t>CIPA requires that schools and libraries:</a:t>
            </a:r>
          </a:p>
          <a:p>
            <a:r>
              <a:rPr lang="en-US" dirty="0"/>
              <a:t>+ Block or filter Internet access to pictures that are:</a:t>
            </a:r>
          </a:p>
          <a:p>
            <a:r>
              <a:rPr lang="en-US" dirty="0"/>
              <a:t>• Obscene</a:t>
            </a:r>
          </a:p>
          <a:p>
            <a:r>
              <a:rPr lang="en-US" dirty="0"/>
              <a:t>• Child pornography</a:t>
            </a:r>
          </a:p>
          <a:p>
            <a:r>
              <a:rPr lang="en-US" dirty="0"/>
              <a:t>• Harmful to minors (if the computers are accessed by minors)</a:t>
            </a:r>
          </a:p>
          <a:p>
            <a:r>
              <a:rPr lang="en-US" dirty="0"/>
              <a:t>+ Adopt and enforce a policy to monitor online activity of minors</a:t>
            </a:r>
          </a:p>
          <a:p>
            <a:r>
              <a:rPr lang="en-US" dirty="0"/>
              <a:t>+ Implement an Internet safety policy addressing:</a:t>
            </a:r>
          </a:p>
          <a:p>
            <a:r>
              <a:rPr lang="en-US" dirty="0"/>
              <a:t>• Access by minors to inappropriate content</a:t>
            </a:r>
          </a:p>
          <a:p>
            <a:r>
              <a:rPr lang="en-US" dirty="0"/>
              <a:t>• Safety and security of minors when using e-mail and chat rooms</a:t>
            </a:r>
          </a:p>
          <a:p>
            <a:r>
              <a:rPr lang="en-US" dirty="0"/>
              <a:t>• Unauthorized access</a:t>
            </a:r>
          </a:p>
          <a:p>
            <a:r>
              <a:rPr lang="en-US" dirty="0"/>
              <a:t>• Unlawful activities by minors online</a:t>
            </a:r>
          </a:p>
          <a:p>
            <a:r>
              <a:rPr lang="en-US" dirty="0"/>
              <a:t>• Unauthorized use of minors’ personal information</a:t>
            </a:r>
          </a:p>
          <a:p>
            <a:r>
              <a:rPr lang="en-US" dirty="0"/>
              <a:t>• Measures restricting minors’ access to harmful materials</a:t>
            </a:r>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Securities and Exchange Commission (SEC)</a:t>
            </a:r>
          </a:p>
          <a:p>
            <a:r>
              <a:rPr lang="en-US" dirty="0"/>
              <a:t>This is a federal agency. It is charged with regulating the securities industry. This includes any sales or trades of securities. Securities include stocks, bonds, and options. If your company is involved with the sale or trade of securities, you should be aware of some laws:</a:t>
            </a:r>
          </a:p>
          <a:p>
            <a:r>
              <a:rPr lang="en-US" dirty="0"/>
              <a:t>+ Securities Act of 1933</a:t>
            </a:r>
          </a:p>
          <a:p>
            <a:r>
              <a:rPr lang="en-US" dirty="0"/>
              <a:t>+ Securities Exchange Act of 1934</a:t>
            </a:r>
          </a:p>
          <a:p>
            <a:r>
              <a:rPr lang="en-US" dirty="0"/>
              <a:t>+ Trust Indenture Act of 1939</a:t>
            </a:r>
          </a:p>
          <a:p>
            <a:r>
              <a:rPr lang="en-US" dirty="0"/>
              <a:t>+ Investment Company Act of 1940</a:t>
            </a:r>
          </a:p>
          <a:p>
            <a:r>
              <a:rPr lang="en-US" dirty="0"/>
              <a:t>+ Investment Advisors Act of 1940</a:t>
            </a:r>
          </a:p>
          <a:p>
            <a:r>
              <a:rPr lang="en-US" dirty="0"/>
              <a:t>+ Sarbanes-Oxley Act of 2002</a:t>
            </a:r>
          </a:p>
          <a:p>
            <a:endParaRPr lang="en-US" dirty="0"/>
          </a:p>
          <a:p>
            <a:r>
              <a:rPr lang="en-US" dirty="0"/>
              <a:t>- The Federal Deposit Insurance Corporation (FDIC)</a:t>
            </a:r>
          </a:p>
          <a:p>
            <a:r>
              <a:rPr lang="en-US" dirty="0"/>
              <a:t>This is a federal agency. It was created in 1933. The primary goal is to promote confidence in U.S. banks. The FDIC was created as a direct result of the bank failures that occurred in the 1920s and early 1930s. These failures led to the Great Depression.</a:t>
            </a:r>
          </a:p>
          <a:p>
            <a:endParaRPr lang="en-US" dirty="0"/>
          </a:p>
          <a:p>
            <a:r>
              <a:rPr lang="en-US" dirty="0"/>
              <a:t>- The Department of Homeland Security (DHS)</a:t>
            </a:r>
          </a:p>
          <a:p>
            <a:r>
              <a:rPr lang="en-US" dirty="0"/>
              <a:t>This is a federal agency. It is responsible for protecting the United States from terrorist attacks. It is also charged with responding to natural disasters.</a:t>
            </a:r>
          </a:p>
          <a:p>
            <a:r>
              <a:rPr lang="en-US" dirty="0"/>
              <a:t>The DHS was formed in 2002 as a direct response to the terrorist attacks of September 11, 2001. It includes several divisions that are related to IT. These include:</a:t>
            </a:r>
          </a:p>
          <a:p>
            <a:r>
              <a:rPr lang="en-US" dirty="0"/>
              <a:t>+ Office of Cyber Security and Communications</a:t>
            </a:r>
          </a:p>
          <a:p>
            <a:r>
              <a:rPr lang="en-US" dirty="0"/>
              <a:t>+ National Cyber Security Division</a:t>
            </a:r>
          </a:p>
          <a:p>
            <a:r>
              <a:rPr lang="en-US" dirty="0"/>
              <a:t>+ United States Computer Emergency Readiness Team (US-CERT)</a:t>
            </a:r>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Federal Trade Commission (FTC)</a:t>
            </a:r>
          </a:p>
          <a:p>
            <a:r>
              <a:rPr lang="en-US" dirty="0"/>
              <a:t>This is a federal agency. It was created in 1914. The primary goal is to promote consumer protection, but this has changed over the years.</a:t>
            </a:r>
          </a:p>
          <a:p>
            <a:r>
              <a:rPr lang="en-US" dirty="0"/>
              <a:t>The creation of the FTC was one of many steps taken to “bust the trusts.” At this point, the original trusts are gone. However, the FTC is still in existence</a:t>
            </a:r>
          </a:p>
          <a:p>
            <a:r>
              <a:rPr lang="en-US" dirty="0"/>
              <a:t>and the focus has shifted to promote consumer protection. The FTC has three primary bureaus. These bureaus perform the following actions:</a:t>
            </a:r>
          </a:p>
          <a:p>
            <a:r>
              <a:rPr lang="en-US" dirty="0"/>
              <a:t>+ Bureau of Consumer Protection - This bureau tries to protect consumers against unfair, deceptive, or fraudulent practices. The bureau enforces many consumer protection laws and trade regulation rules.</a:t>
            </a:r>
          </a:p>
          <a:p>
            <a:r>
              <a:rPr lang="en-US" dirty="0"/>
              <a:t>+ Bureau of Competition - This bureau is the FTC’s antitrust arm. It seeks to prevent anticompetitive actions. These actions include anticompetitive mergers</a:t>
            </a:r>
          </a:p>
          <a:p>
            <a:r>
              <a:rPr lang="en-US" dirty="0"/>
              <a:t>and anticompetitive business practices.</a:t>
            </a:r>
          </a:p>
          <a:p>
            <a:r>
              <a:rPr lang="en-US" dirty="0"/>
              <a:t>+ Bureau of economics - This bureau helps the FTC evaluate the economic impact of FTC actions. It provides economic analysis for different investigations.</a:t>
            </a:r>
          </a:p>
          <a:p>
            <a:r>
              <a:rPr lang="en-US" dirty="0"/>
              <a:t>It also evaluates the economic impact of government regulations.</a:t>
            </a:r>
          </a:p>
          <a:p>
            <a:endParaRPr lang="en-US" dirty="0"/>
          </a:p>
          <a:p>
            <a:r>
              <a:rPr lang="en-US" dirty="0"/>
              <a:t>- State Attorney General</a:t>
            </a:r>
          </a:p>
          <a:p>
            <a:r>
              <a:rPr lang="en-US" dirty="0"/>
              <a:t>Every state has a state Attorney General (AG). The AG is the primary legal advisor for the state. For many states, the AG is also the chief law enforcement officer. Although all states have an AG, the specific responsibilities can vary from state to state.</a:t>
            </a:r>
          </a:p>
          <a:p>
            <a:r>
              <a:rPr lang="en-US" dirty="0"/>
              <a:t>The following are some of the responsibilities that can be assigned to an AG:</a:t>
            </a:r>
          </a:p>
          <a:p>
            <a:r>
              <a:rPr lang="en-US" dirty="0"/>
              <a:t>+ Represents the state in all legal matters</a:t>
            </a:r>
          </a:p>
          <a:p>
            <a:r>
              <a:rPr lang="en-US" dirty="0"/>
              <a:t>+ Defends the laws of the state</a:t>
            </a:r>
          </a:p>
          <a:p>
            <a:r>
              <a:rPr lang="en-US" dirty="0"/>
              <a:t>+ Provides legal advice to all state entities</a:t>
            </a:r>
          </a:p>
          <a:p>
            <a:r>
              <a:rPr lang="en-US" dirty="0"/>
              <a:t>+ Performs criminal investigations and prosecutes crimes as the chief law enforcement officer</a:t>
            </a:r>
          </a:p>
          <a:p>
            <a:r>
              <a:rPr lang="en-US" dirty="0"/>
              <a:t>+ Reviews all deeds, leases, and contracts for the state</a:t>
            </a:r>
          </a:p>
          <a:p>
            <a:r>
              <a:rPr lang="en-US" dirty="0"/>
              <a:t>+ Protects consumers by fighting ID theft and online scams</a:t>
            </a:r>
          </a:p>
          <a:p>
            <a:r>
              <a:rPr lang="en-US" dirty="0"/>
              <a:t>+ Proposes legislation</a:t>
            </a:r>
          </a:p>
          <a:p>
            <a:endParaRPr lang="en-US" dirty="0"/>
          </a:p>
          <a:p>
            <a:r>
              <a:rPr lang="en-US" dirty="0"/>
              <a:t>- The U.S. Attorney General (U.S. AG)</a:t>
            </a:r>
          </a:p>
          <a:p>
            <a:r>
              <a:rPr lang="en-US" dirty="0"/>
              <a:t>This is the head of the United States Department of Justice (DOJ). The President of the United States nominates the U.S. AG.</a:t>
            </a:r>
          </a:p>
          <a:p>
            <a:r>
              <a:rPr lang="en-US" dirty="0"/>
              <a:t>Specific responsibilities of the DOJ include:</a:t>
            </a:r>
          </a:p>
          <a:p>
            <a:r>
              <a:rPr lang="en-US" dirty="0"/>
              <a:t>+ Enforcing the law</a:t>
            </a:r>
          </a:p>
          <a:p>
            <a:r>
              <a:rPr lang="en-US" dirty="0"/>
              <a:t>+ Defending the interests of the United States according to the law</a:t>
            </a:r>
          </a:p>
          <a:p>
            <a:r>
              <a:rPr lang="en-US" dirty="0"/>
              <a:t>+ Ensuring public safety against threats</a:t>
            </a:r>
          </a:p>
          <a:p>
            <a:r>
              <a:rPr lang="en-US" dirty="0"/>
              <a:t>+ Providing federal leadership in preventing and controlling crime</a:t>
            </a:r>
          </a:p>
          <a:p>
            <a:r>
              <a:rPr lang="en-US" dirty="0"/>
              <a:t>+ Seeking just punishment for those guilty of unlawful behavior</a:t>
            </a:r>
          </a:p>
          <a:p>
            <a:r>
              <a:rPr lang="en-US" dirty="0"/>
              <a:t>+ Ensuring fair and impartial justice for all Americans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Fiduciary responsibility</a:t>
            </a:r>
          </a:p>
          <a:p>
            <a:r>
              <a:rPr lang="en-US" dirty="0"/>
              <a:t>“Fiduciary” refers to a relationship of trust. A fiduciary could be a person who is trusted to hold someone else’s assets. The trusted person has the responsibility to act in the other person’s best interests. He or she should avoid conflicts of interest.</a:t>
            </a:r>
          </a:p>
          <a:p>
            <a:r>
              <a:rPr lang="en-US" dirty="0"/>
              <a:t>Once someone trusts a fiduciary, a fiduciary relationship exists. Notice that this requires two separate entities. The fiduciary responsibility can take many forms.</a:t>
            </a:r>
          </a:p>
          <a:p>
            <a:r>
              <a:rPr lang="en-US" dirty="0"/>
              <a:t>Examples</a:t>
            </a:r>
          </a:p>
          <a:p>
            <a:r>
              <a:rPr lang="en-US" dirty="0"/>
              <a:t>+ An attorney and a client - The client trusts the attorney to act in the best interests of the client.</a:t>
            </a:r>
          </a:p>
          <a:p>
            <a:r>
              <a:rPr lang="en-US" dirty="0"/>
              <a:t>+ A CEO and a board of directors - The board trusts the CEO to act in the best interests of the company.</a:t>
            </a:r>
          </a:p>
          <a:p>
            <a:r>
              <a:rPr lang="en-US" dirty="0"/>
              <a:t>+ Shareholders and a board of directors—Shareholders trust the board to act in the best interests of the shareholders.</a:t>
            </a:r>
          </a:p>
          <a:p>
            <a:r>
              <a:rPr lang="en-US" dirty="0"/>
              <a:t>A great deal of trust is granted in a fiduciary relationship. Because of this, the fiduciary is expected to take extra steps to uphold this trust. Two steps that can be taken are:</a:t>
            </a:r>
          </a:p>
          <a:p>
            <a:r>
              <a:rPr lang="en-US" dirty="0"/>
              <a:t>+ Due diligence - The fiduciary takes a reasonable amount of time and effort to identify risks. </a:t>
            </a:r>
          </a:p>
          <a:p>
            <a:r>
              <a:rPr lang="en-US" dirty="0"/>
              <a:t>+ Due care - If a risk is known, the fiduciary needs to take reasonable steps to protect against the risks. </a:t>
            </a:r>
          </a:p>
          <a:p>
            <a:endParaRPr lang="en-US" dirty="0"/>
          </a:p>
          <a:p>
            <a:r>
              <a:rPr lang="en-US" dirty="0"/>
              <a:t>- Mandatory vacations</a:t>
            </a:r>
          </a:p>
          <a:p>
            <a:r>
              <a:rPr lang="en-US" dirty="0"/>
              <a:t>Employees may be required to take an annual vacation of at least five consecutive days. The purpose of a mandatory vacation is to reduce fraud or embezzlement. If an employee is required to be out of the office, someone else must perform the duties. This increases the likelihood of discovering the</a:t>
            </a:r>
          </a:p>
          <a:p>
            <a:r>
              <a:rPr lang="en-US" dirty="0"/>
              <a:t>illegal activities.</a:t>
            </a:r>
          </a:p>
          <a:p>
            <a:endParaRPr lang="en-US" dirty="0"/>
          </a:p>
          <a:p>
            <a:r>
              <a:rPr lang="en-US" dirty="0"/>
              <a:t>- Job rotation</a:t>
            </a:r>
          </a:p>
          <a:p>
            <a:r>
              <a:rPr lang="en-US" dirty="0"/>
              <a:t>Employees may be rotated through different jobs. When an employee is transferred into a new job, past transactions are often reviewed and examined.</a:t>
            </a:r>
          </a:p>
          <a:p>
            <a:r>
              <a:rPr lang="en-US" dirty="0"/>
              <a:t>This oversight can uncover suspicious activity. Job rotation helps prevent or reduce fraudulent activity. Job rotation is also done for cross-training to expand the skills of employees.</a:t>
            </a:r>
          </a:p>
          <a:p>
            <a:endParaRPr lang="en-US" dirty="0"/>
          </a:p>
          <a:p>
            <a:r>
              <a:rPr lang="en-US" dirty="0"/>
              <a:t>- Separation of duties</a:t>
            </a:r>
          </a:p>
          <a:p>
            <a:r>
              <a:rPr lang="en-US" dirty="0"/>
              <a:t>It ensures that no single person controls an entire process. It helps prevent fraud, theft, and errors. It also prevents conflicts of interest.</a:t>
            </a:r>
          </a:p>
          <a:p>
            <a:endParaRPr lang="en-US" dirty="0"/>
          </a:p>
          <a:p>
            <a:r>
              <a:rPr lang="en-US" dirty="0"/>
              <a:t>- Acceptable use</a:t>
            </a:r>
          </a:p>
          <a:p>
            <a:r>
              <a:rPr lang="en-US" dirty="0"/>
              <a:t>An acceptable use policy (AUP) defines acceptable use for IT systems and data. Companies often inform employees of acceptable use when they are hired.</a:t>
            </a:r>
          </a:p>
          <a:p>
            <a:r>
              <a:rPr lang="en-US" dirty="0"/>
              <a:t>Companies also sometimes use banners and logon screens to remind personnel of the policy.</a:t>
            </a:r>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CISSP Guide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standards and guidelines exist that can be used to assess and improve security. Most of these standards are optional. However, some are mandatory for certain sectors. For example, the PCI DSS is required for merchants using specific credit cards.</a:t>
            </a:r>
          </a:p>
          <a:p>
            <a:endParaRPr lang="en-US" dirty="0"/>
          </a:p>
          <a:p>
            <a:r>
              <a:rPr lang="en-US" dirty="0"/>
              <a:t>- Payment Card Industry Data Security Standard (PCI DSS)</a:t>
            </a:r>
          </a:p>
          <a:p>
            <a:r>
              <a:rPr lang="en-US" dirty="0"/>
              <a:t>This is an international security standard. The purpose is to enhance security of credit card data. It was created by the PCI Security Standards Council with input from several major credit card companies.</a:t>
            </a:r>
          </a:p>
          <a:p>
            <a:r>
              <a:rPr lang="en-US" dirty="0"/>
              <a:t>The goal is to thwart theft of credit card data. Fraud can occur if a thief gets certain data. The key pieces of data are: Name, Credit card number, Expiration date and Security code.</a:t>
            </a:r>
          </a:p>
          <a:p>
            <a:r>
              <a:rPr lang="en-US" dirty="0"/>
              <a:t>The PCI DSS is built around six principles. Each of these principles has one or two requirements.</a:t>
            </a:r>
          </a:p>
          <a:p>
            <a:r>
              <a:rPr lang="en-US" dirty="0"/>
              <a:t>+ Build and Maintain a Secure Network</a:t>
            </a:r>
          </a:p>
          <a:p>
            <a:r>
              <a:rPr lang="en-US" dirty="0"/>
              <a:t>+ Protect Cardholder Data</a:t>
            </a:r>
          </a:p>
          <a:p>
            <a:r>
              <a:rPr lang="en-US" dirty="0"/>
              <a:t>+ Maintain a Vulnerability Management Program</a:t>
            </a:r>
          </a:p>
          <a:p>
            <a:r>
              <a:rPr lang="en-US" dirty="0"/>
              <a:t>+ implement Strong Access Control Measures</a:t>
            </a:r>
          </a:p>
          <a:p>
            <a:r>
              <a:rPr lang="en-US" dirty="0"/>
              <a:t>+ Regularly Monitor and Test Networks</a:t>
            </a:r>
          </a:p>
          <a:p>
            <a:r>
              <a:rPr lang="en-US" dirty="0"/>
              <a:t>+ Maintain an information Security Policy</a:t>
            </a:r>
          </a:p>
          <a:p>
            <a:r>
              <a:rPr lang="en-US" dirty="0"/>
              <a:t>Merchants using credit cards are required to comply with PCI DSS. Compliance is monitored by the acquirer. This is the company that authenticates the transactions. Compliance with PCI DSS is a three-step continuous process: assess, Remediate and Report.</a:t>
            </a:r>
          </a:p>
          <a:p>
            <a:endParaRPr lang="en-US" dirty="0"/>
          </a:p>
          <a:p>
            <a:r>
              <a:rPr lang="en-US" dirty="0"/>
              <a:t>- National Institute of Standards and Technology (NIST)</a:t>
            </a:r>
          </a:p>
          <a:p>
            <a:r>
              <a:rPr lang="en-US" dirty="0"/>
              <a:t>It is a division of the U.S. Department of Commerce. The mission of NIST is to promote U.S. innovation and competiveness. NIST hosts the Information Technology Laboratory (ITL). The ITL develops standards and guidelines related to IT. They are published as special publications whose titles have a prefix of SP. SP 800-30,  “Risk Management Guide for Information Technology Systems,” is valuable when studying risk management.</a:t>
            </a:r>
          </a:p>
          <a:p>
            <a:endParaRPr lang="en-US" dirty="0"/>
          </a:p>
          <a:p>
            <a:r>
              <a:rPr lang="en-US" dirty="0"/>
              <a:t>- Generally Accepted Information Security Principles (GAISP)</a:t>
            </a:r>
          </a:p>
          <a:p>
            <a:r>
              <a:rPr lang="en-US" dirty="0"/>
              <a:t>GAISP was an update to GASSP (Generally Accepted System Security Principles) an older standard.</a:t>
            </a:r>
          </a:p>
          <a:p>
            <a:r>
              <a:rPr lang="en-US" dirty="0"/>
              <a:t>GAISP includes two major sections.</a:t>
            </a:r>
          </a:p>
          <a:p>
            <a:r>
              <a:rPr lang="en-US" dirty="0"/>
              <a:t>+ Pervasive principles - These principles provide general guidance. The goal is to establish and maintain information security.</a:t>
            </a:r>
          </a:p>
          <a:p>
            <a:r>
              <a:rPr lang="en-US" dirty="0"/>
              <a:t>+ Broad functional principles - These principles are derived from the pervasive principles. They represent broad goals of information security (IS).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951065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9/22/2023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921782A0-6C5D-7010-0F9C-BA447E07CC0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3065928" cy="12646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7" name="Picture 6">
            <a:extLst>
              <a:ext uri="{FF2B5EF4-FFF2-40B4-BE49-F238E27FC236}">
                <a16:creationId xmlns:a16="http://schemas.microsoft.com/office/drawing/2014/main" id="{4DCF502F-9DB2-F505-D385-3632DE275C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371600" cy="5657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9/22/2023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9/22/2023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9/22/2023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9/22/2023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9/22/2023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9/22/2023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Maintaining Compliance</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20240"/>
            <a:ext cx="13289280" cy="5431156"/>
          </a:xfrm>
        </p:spPr>
        <p:txBody>
          <a:bodyPr>
            <a:normAutofit lnSpcReduction="10000"/>
          </a:bodyPr>
          <a:lstStyle/>
          <a:p>
            <a:r>
              <a:rPr lang="en-US" dirty="0"/>
              <a:t>Payment Card Industry Data Security Standard (</a:t>
            </a:r>
            <a:r>
              <a:rPr lang="en-US" dirty="0">
                <a:solidFill>
                  <a:srgbClr val="00B0F0"/>
                </a:solidFill>
              </a:rPr>
              <a:t>PCI DSS</a:t>
            </a:r>
            <a:r>
              <a:rPr lang="en-US" dirty="0"/>
              <a:t>):</a:t>
            </a:r>
          </a:p>
          <a:p>
            <a:pPr lvl="1"/>
            <a:r>
              <a:rPr lang="en-US" dirty="0"/>
              <a:t>A global standard for processing payments by bank, credit, and debit cards. </a:t>
            </a:r>
          </a:p>
          <a:p>
            <a:pPr lvl="1"/>
            <a:r>
              <a:rPr lang="en-US" dirty="0"/>
              <a:t>Created in 2006, it requires that an organization taking payments of this type have and use security policies. </a:t>
            </a:r>
          </a:p>
          <a:p>
            <a:pPr lvl="1"/>
            <a:r>
              <a:rPr lang="en-US" dirty="0"/>
              <a:t>It also requires that the card processor have a secure network, protect cardholder data, manage vulnerabilities, and have strong controls.</a:t>
            </a:r>
          </a:p>
          <a:p>
            <a:r>
              <a:rPr lang="en-US" dirty="0"/>
              <a:t>National Institute of Standards and Technology (</a:t>
            </a:r>
            <a:r>
              <a:rPr lang="en-US" dirty="0">
                <a:solidFill>
                  <a:srgbClr val="00B0F0"/>
                </a:solidFill>
              </a:rPr>
              <a:t>NIST</a:t>
            </a:r>
            <a:r>
              <a:rPr lang="en-US" dirty="0"/>
              <a:t>):</a:t>
            </a:r>
          </a:p>
          <a:p>
            <a:pPr lvl="1"/>
            <a:r>
              <a:rPr lang="en-US" dirty="0"/>
              <a:t>It is a division of the U.S. Department of Commerce holding a the Information Technology Laboratory (ITL), cf. </a:t>
            </a:r>
            <a:r>
              <a:rPr lang="en-US" dirty="0">
                <a:solidFill>
                  <a:srgbClr val="00B0F0"/>
                </a:solidFill>
              </a:rPr>
              <a:t>SP 800-30</a:t>
            </a:r>
            <a:r>
              <a:rPr lang="en-US" dirty="0"/>
              <a:t>.</a:t>
            </a:r>
          </a:p>
          <a:p>
            <a:r>
              <a:rPr lang="en-US" dirty="0"/>
              <a:t>Generally Accepted Information Security Principles (</a:t>
            </a:r>
            <a:r>
              <a:rPr lang="en-US" dirty="0">
                <a:solidFill>
                  <a:srgbClr val="00B0F0"/>
                </a:solidFill>
              </a:rPr>
              <a:t>GAISP</a:t>
            </a:r>
            <a:r>
              <a:rPr lang="en-US" dirty="0"/>
              <a:t>):</a:t>
            </a:r>
          </a:p>
          <a:p>
            <a:pPr lvl="1"/>
            <a:r>
              <a:rPr lang="en-US" dirty="0"/>
              <a:t>evolved from Generally Accepted System Security Principles (</a:t>
            </a:r>
            <a:r>
              <a:rPr lang="en-US" dirty="0">
                <a:solidFill>
                  <a:srgbClr val="00B0F0"/>
                </a:solidFill>
              </a:rPr>
              <a:t>GASSP</a:t>
            </a:r>
            <a:r>
              <a:rPr lang="en-US" dirty="0"/>
              <a:t>, 1992)</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25002"/>
            <a:ext cx="13167360" cy="998998"/>
          </a:xfrm>
        </p:spPr>
        <p:txBody>
          <a:bodyPr>
            <a:normAutofit/>
          </a:bodyPr>
          <a:lstStyle/>
          <a:p>
            <a:r>
              <a:rPr lang="en-US" dirty="0">
                <a:solidFill>
                  <a:srgbClr val="00B0F0"/>
                </a:solidFill>
              </a:rPr>
              <a:t>Standards and Guidelines for Compliance (cont.)</a:t>
            </a:r>
          </a:p>
        </p:txBody>
      </p:sp>
    </p:spTree>
    <p:extLst>
      <p:ext uri="{BB962C8B-B14F-4D97-AF65-F5344CB8AC3E}">
        <p14:creationId xmlns:p14="http://schemas.microsoft.com/office/powerpoint/2010/main" val="109714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Control Objectives for Information and related Technology (</a:t>
            </a:r>
            <a:r>
              <a:rPr lang="en-US" dirty="0">
                <a:solidFill>
                  <a:srgbClr val="00B0F0"/>
                </a:solidFill>
              </a:rPr>
              <a:t>COBIT</a:t>
            </a:r>
            <a:r>
              <a:rPr lang="en-US" dirty="0"/>
              <a:t>):</a:t>
            </a:r>
          </a:p>
          <a:p>
            <a:pPr lvl="1"/>
            <a:r>
              <a:rPr lang="en-US" dirty="0"/>
              <a:t>a set of good practices for IT management, written by the IT Governance Institute (</a:t>
            </a:r>
            <a:r>
              <a:rPr lang="en-US" dirty="0">
                <a:solidFill>
                  <a:srgbClr val="00B0F0"/>
                </a:solidFill>
              </a:rPr>
              <a:t>ITGI</a:t>
            </a:r>
            <a:r>
              <a:rPr lang="en-US" dirty="0"/>
              <a:t>) with </a:t>
            </a:r>
            <a:r>
              <a:rPr lang="en-US" dirty="0">
                <a:solidFill>
                  <a:srgbClr val="00B0F0"/>
                </a:solidFill>
              </a:rPr>
              <a:t>ISACA</a:t>
            </a:r>
            <a:r>
              <a:rPr lang="en-US" dirty="0"/>
              <a:t> (Information Systems Audit and Control Association).</a:t>
            </a:r>
          </a:p>
          <a:p>
            <a:r>
              <a:rPr lang="en-US" dirty="0"/>
              <a:t>International Organization for Standardization (</a:t>
            </a:r>
            <a:r>
              <a:rPr lang="en-US" dirty="0">
                <a:solidFill>
                  <a:srgbClr val="00B0F0"/>
                </a:solidFill>
              </a:rPr>
              <a:t>ISO</a:t>
            </a:r>
            <a:r>
              <a:rPr lang="en-US" dirty="0"/>
              <a:t>):</a:t>
            </a:r>
          </a:p>
          <a:p>
            <a:pPr lvl="1"/>
            <a:r>
              <a:rPr lang="en-US" dirty="0"/>
              <a:t>develops and publishes standards, jointly with the International Electro-technical Commission (</a:t>
            </a:r>
            <a:r>
              <a:rPr lang="en-US" dirty="0">
                <a:solidFill>
                  <a:srgbClr val="00B0F0"/>
                </a:solidFill>
              </a:rPr>
              <a:t>IEC</a:t>
            </a:r>
            <a:r>
              <a:rPr lang="en-US" dirty="0"/>
              <a:t>) – ISO/IEC standards. </a:t>
            </a:r>
          </a:p>
          <a:p>
            <a:pPr lvl="1"/>
            <a:r>
              <a:rPr lang="en-US" dirty="0"/>
              <a:t>Members from 159 countries.</a:t>
            </a:r>
          </a:p>
          <a:p>
            <a:r>
              <a:rPr lang="en-US" dirty="0"/>
              <a:t> International </a:t>
            </a:r>
            <a:r>
              <a:rPr lang="en-US" dirty="0" err="1"/>
              <a:t>Electrotechnical</a:t>
            </a:r>
            <a:r>
              <a:rPr lang="en-US" dirty="0"/>
              <a:t> Commission (</a:t>
            </a:r>
            <a:r>
              <a:rPr lang="en-US" dirty="0">
                <a:solidFill>
                  <a:srgbClr val="00B0F0"/>
                </a:solidFill>
              </a:rPr>
              <a:t>IEC</a:t>
            </a:r>
            <a:r>
              <a:rPr lang="en-US" dirty="0"/>
              <a:t>):</a:t>
            </a:r>
          </a:p>
          <a:p>
            <a:pPr lvl="1"/>
            <a:r>
              <a:rPr lang="en-US" dirty="0"/>
              <a:t>prepares and publishes standards for electrical, electronic, and related technologies.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Standards and Guidelines for Compliance (cont.)</a:t>
            </a:r>
          </a:p>
        </p:txBody>
      </p:sp>
    </p:spTree>
    <p:extLst>
      <p:ext uri="{BB962C8B-B14F-4D97-AF65-F5344CB8AC3E}">
        <p14:creationId xmlns:p14="http://schemas.microsoft.com/office/powerpoint/2010/main" val="168000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Basic COBIT Principle</a:t>
            </a:r>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43724" y="1652587"/>
            <a:ext cx="8742952" cy="596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724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884044"/>
            <a:ext cx="12984480" cy="5431156"/>
          </a:xfrm>
        </p:spPr>
        <p:txBody>
          <a:bodyPr/>
          <a:lstStyle/>
          <a:p>
            <a:r>
              <a:rPr lang="en-US" dirty="0"/>
              <a:t>Information Technology Infrastructure Library (</a:t>
            </a:r>
            <a:r>
              <a:rPr lang="en-US" dirty="0">
                <a:solidFill>
                  <a:srgbClr val="00B0F0"/>
                </a:solidFill>
              </a:rPr>
              <a:t>ITIL</a:t>
            </a:r>
            <a:r>
              <a:rPr lang="en-US" dirty="0"/>
              <a:t>):</a:t>
            </a:r>
          </a:p>
          <a:p>
            <a:pPr lvl="1"/>
            <a:r>
              <a:rPr lang="en-US" dirty="0"/>
              <a:t>A group of books developed by the United Kingdom’s Office of Government Commerce (</a:t>
            </a:r>
            <a:r>
              <a:rPr lang="en-US" dirty="0">
                <a:solidFill>
                  <a:srgbClr val="00B0F0"/>
                </a:solidFill>
              </a:rPr>
              <a:t>OGC</a:t>
            </a:r>
            <a:r>
              <a:rPr lang="en-US" dirty="0"/>
              <a:t>)</a:t>
            </a:r>
          </a:p>
          <a:p>
            <a:pPr lvl="1"/>
            <a:r>
              <a:rPr lang="en-US" dirty="0"/>
              <a:t>Two frameworks recommend by ITIL: COBIT and CMMI</a:t>
            </a:r>
          </a:p>
          <a:p>
            <a:r>
              <a:rPr lang="en-US" dirty="0"/>
              <a:t>Capability Maturity Model Integration (CMMI):</a:t>
            </a:r>
          </a:p>
          <a:p>
            <a:pPr lvl="1"/>
            <a:r>
              <a:rPr lang="en-US" dirty="0"/>
              <a:t>A process improvement approach to management. </a:t>
            </a:r>
          </a:p>
          <a:p>
            <a:r>
              <a:rPr lang="en-US" dirty="0"/>
              <a:t>Department of Defense (DoD) Information Assurance Certification and Accreditation Process (DIACAP):</a:t>
            </a:r>
          </a:p>
          <a:p>
            <a:pPr lvl="1"/>
            <a:r>
              <a:rPr lang="en-US" dirty="0"/>
              <a:t>a risk management process, used for IT systems in the U.S. DoD.</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504046"/>
            <a:ext cx="13167360" cy="1096154"/>
          </a:xfrm>
        </p:spPr>
        <p:txBody>
          <a:bodyPr>
            <a:normAutofit/>
          </a:bodyPr>
          <a:lstStyle/>
          <a:p>
            <a:r>
              <a:rPr lang="en-US" dirty="0">
                <a:solidFill>
                  <a:srgbClr val="00B0F0"/>
                </a:solidFill>
              </a:rPr>
              <a:t>Standards and Guidelines for Compliance (cont.)</a:t>
            </a:r>
          </a:p>
        </p:txBody>
      </p:sp>
    </p:spTree>
    <p:extLst>
      <p:ext uri="{BB962C8B-B14F-4D97-AF65-F5344CB8AC3E}">
        <p14:creationId xmlns:p14="http://schemas.microsoft.com/office/powerpoint/2010/main" val="1675771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ITIL Life Cycle</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8600" y="1483730"/>
            <a:ext cx="6553200" cy="630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2096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112644"/>
            <a:ext cx="13167360" cy="5431156"/>
          </a:xfrm>
        </p:spPr>
        <p:txBody>
          <a:bodyPr/>
          <a:lstStyle/>
          <a:p>
            <a:r>
              <a:rPr lang="en-US" dirty="0"/>
              <a:t>US laws about compliance</a:t>
            </a:r>
          </a:p>
          <a:p>
            <a:r>
              <a:rPr lang="en-US" dirty="0"/>
              <a:t>Regulations</a:t>
            </a:r>
          </a:p>
          <a:p>
            <a:r>
              <a:rPr lang="en-US" dirty="0"/>
              <a:t>Organizational policies about compliance</a:t>
            </a:r>
          </a:p>
          <a:p>
            <a:r>
              <a:rPr lang="en-US" dirty="0"/>
              <a:t>Standards and guidelines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Companies affected by the laws are expected to comply with the laws</a:t>
            </a:r>
          </a:p>
          <a:p>
            <a:pPr lvl="1"/>
            <a:r>
              <a:rPr lang="en-US" dirty="0"/>
              <a:t>commonly referred to as compliance</a:t>
            </a:r>
          </a:p>
          <a:p>
            <a:r>
              <a:rPr lang="en-US" dirty="0"/>
              <a:t>To ensure the companies remain in compliance with relevant laws and regulations</a:t>
            </a:r>
          </a:p>
          <a:p>
            <a:pPr lvl="1"/>
            <a:r>
              <a:rPr lang="en-US" dirty="0"/>
              <a:t>internal audits</a:t>
            </a:r>
          </a:p>
          <a:p>
            <a:pPr lvl="1"/>
            <a:r>
              <a:rPr lang="en-US" dirty="0"/>
              <a:t>external audits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Compliance</a:t>
            </a:r>
          </a:p>
        </p:txBody>
      </p:sp>
    </p:spTree>
    <p:extLst>
      <p:ext uri="{BB962C8B-B14F-4D97-AF65-F5344CB8AC3E}">
        <p14:creationId xmlns:p14="http://schemas.microsoft.com/office/powerpoint/2010/main" val="138800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91802"/>
            <a:ext cx="13167360" cy="5759594"/>
          </a:xfrm>
        </p:spPr>
        <p:txBody>
          <a:bodyPr>
            <a:normAutofit fontScale="85000" lnSpcReduction="20000"/>
          </a:bodyPr>
          <a:lstStyle/>
          <a:p>
            <a:r>
              <a:rPr lang="en-US" dirty="0"/>
              <a:t>Federal Information Security Management Act (</a:t>
            </a:r>
            <a:r>
              <a:rPr lang="en-US" dirty="0">
                <a:solidFill>
                  <a:srgbClr val="00B0F0"/>
                </a:solidFill>
              </a:rPr>
              <a:t>FISMA</a:t>
            </a:r>
            <a:r>
              <a:rPr lang="en-US" dirty="0"/>
              <a:t>, 2002):</a:t>
            </a:r>
          </a:p>
          <a:p>
            <a:pPr lvl="1"/>
            <a:r>
              <a:rPr lang="en-US" dirty="0"/>
              <a:t>mandates that the Federal government and its contractors follow a common set of information security standards. The standards are set by the National Institute of Standards and Technology (NIST).</a:t>
            </a:r>
          </a:p>
          <a:p>
            <a:r>
              <a:rPr lang="en-US" dirty="0"/>
              <a:t>Health Insurance Portability and Accountability Act (</a:t>
            </a:r>
            <a:r>
              <a:rPr lang="en-US" dirty="0">
                <a:solidFill>
                  <a:srgbClr val="00B0F0"/>
                </a:solidFill>
              </a:rPr>
              <a:t>HIPAA</a:t>
            </a:r>
            <a:r>
              <a:rPr lang="en-US" dirty="0"/>
              <a:t>, 1996):</a:t>
            </a:r>
          </a:p>
          <a:p>
            <a:pPr lvl="1"/>
            <a:r>
              <a:rPr lang="en-US" dirty="0"/>
              <a:t>establishes a large, complicated rule set for storing health information in a common format, making it sharable, and making it a crime to share it with people who should not have it.</a:t>
            </a:r>
          </a:p>
          <a:p>
            <a:r>
              <a:rPr lang="en-US" dirty="0"/>
              <a:t>Gramm-Leach-Bliley Act (</a:t>
            </a:r>
            <a:r>
              <a:rPr lang="en-US" dirty="0">
                <a:solidFill>
                  <a:srgbClr val="00B0F0"/>
                </a:solidFill>
              </a:rPr>
              <a:t>GLBA</a:t>
            </a:r>
            <a:r>
              <a:rPr lang="en-US" dirty="0"/>
              <a:t>, 1999):</a:t>
            </a:r>
          </a:p>
          <a:p>
            <a:pPr lvl="1"/>
            <a:r>
              <a:rPr lang="en-US" dirty="0"/>
              <a:t>also called the Financial Services Modernization Act; deregulated banks and financial services, allowing each institution to offer banking, investments, and insurance services</a:t>
            </a:r>
          </a:p>
          <a:p>
            <a:pPr lvl="1"/>
            <a:r>
              <a:rPr lang="en-US" dirty="0"/>
              <a:t>included three rules that affect privacy. The Financial Privacy Rule allows people to opt out of having their data shared with partner companies, but it is usually implemented so that it is easier to allow the sharing. The Safeguards Rule requires that companies have data security plans. The Pretexting Rule tells institutions to implement procedures to keep from releasing information to people who are trying to gain information under false pretenses (pretexting).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US-based Laws</a:t>
            </a:r>
          </a:p>
        </p:txBody>
      </p:sp>
    </p:spTree>
    <p:extLst>
      <p:ext uri="{BB962C8B-B14F-4D97-AF65-F5344CB8AC3E}">
        <p14:creationId xmlns:p14="http://schemas.microsoft.com/office/powerpoint/2010/main" val="9538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Sarbanes-Oxley Act (</a:t>
            </a:r>
            <a:r>
              <a:rPr lang="en-US" dirty="0">
                <a:solidFill>
                  <a:srgbClr val="00B0F0"/>
                </a:solidFill>
              </a:rPr>
              <a:t>SOX</a:t>
            </a:r>
            <a:r>
              <a:rPr lang="en-US" dirty="0"/>
              <a:t>, 2002):</a:t>
            </a:r>
          </a:p>
          <a:p>
            <a:pPr lvl="1"/>
            <a:r>
              <a:rPr lang="en-US" dirty="0"/>
              <a:t>A reaction to corporate fraud and corruption; provides penalties up to $5,000,000 and 20 years in prison for officers who file false corporate reports</a:t>
            </a:r>
          </a:p>
          <a:p>
            <a:r>
              <a:rPr lang="en-US" dirty="0"/>
              <a:t>Family Educational Rights and Privacy Act (</a:t>
            </a:r>
            <a:r>
              <a:rPr lang="en-US" dirty="0">
                <a:solidFill>
                  <a:srgbClr val="00B0F0"/>
                </a:solidFill>
              </a:rPr>
              <a:t>FERPA</a:t>
            </a:r>
            <a:r>
              <a:rPr lang="en-US" dirty="0"/>
              <a:t>, 1974):</a:t>
            </a:r>
          </a:p>
          <a:p>
            <a:pPr lvl="1"/>
            <a:r>
              <a:rPr lang="en-US" dirty="0"/>
              <a:t>Requires that schools, such as colleges and universities, protect the privacy of their student records, and provide students access to their own records </a:t>
            </a:r>
          </a:p>
          <a:p>
            <a:r>
              <a:rPr lang="en-US" dirty="0"/>
              <a:t>Children's Internet Protection Act (</a:t>
            </a:r>
            <a:r>
              <a:rPr lang="en-US" dirty="0">
                <a:solidFill>
                  <a:srgbClr val="00B0F0"/>
                </a:solidFill>
              </a:rPr>
              <a:t>CIPA</a:t>
            </a:r>
            <a:r>
              <a:rPr lang="en-US" dirty="0"/>
              <a:t>, 2000):</a:t>
            </a:r>
          </a:p>
          <a:p>
            <a:pPr lvl="1"/>
            <a:r>
              <a:rPr lang="en-US" dirty="0"/>
              <a:t>A law that means to protect children from obscenity, pornography, and harmful material. This law requires libraries to use filtering software on computers used by minors, and also allows librarians to provide access without the filter to adults who request such access.</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lstStyle/>
          <a:p>
            <a:r>
              <a:rPr lang="en-US" dirty="0">
                <a:solidFill>
                  <a:srgbClr val="00B0F0"/>
                </a:solidFill>
              </a:rPr>
              <a:t>US-based Laws (cont.)</a:t>
            </a:r>
          </a:p>
        </p:txBody>
      </p:sp>
    </p:spTree>
    <p:extLst>
      <p:ext uri="{BB962C8B-B14F-4D97-AF65-F5344CB8AC3E}">
        <p14:creationId xmlns:p14="http://schemas.microsoft.com/office/powerpoint/2010/main" val="278777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09800"/>
            <a:ext cx="12146280" cy="4724400"/>
          </a:xfrm>
        </p:spPr>
        <p:txBody>
          <a:bodyPr>
            <a:normAutofit/>
          </a:bodyPr>
          <a:lstStyle/>
          <a:p>
            <a:r>
              <a:rPr lang="en-US" dirty="0"/>
              <a:t>The </a:t>
            </a:r>
            <a:r>
              <a:rPr lang="en-US" dirty="0">
                <a:solidFill>
                  <a:srgbClr val="00B0F0"/>
                </a:solidFill>
              </a:rPr>
              <a:t>difference</a:t>
            </a:r>
            <a:r>
              <a:rPr lang="en-US" dirty="0"/>
              <a:t> between a law and a regulation: </a:t>
            </a:r>
          </a:p>
          <a:p>
            <a:pPr lvl="1"/>
            <a:r>
              <a:rPr lang="en-US" dirty="0"/>
              <a:t>In the United States, most </a:t>
            </a:r>
            <a:r>
              <a:rPr lang="en-US" i="1" dirty="0">
                <a:solidFill>
                  <a:srgbClr val="00B0F0"/>
                </a:solidFill>
              </a:rPr>
              <a:t>laws</a:t>
            </a:r>
            <a:r>
              <a:rPr lang="en-US" dirty="0"/>
              <a:t> are created by </a:t>
            </a:r>
            <a:r>
              <a:rPr lang="en-US" i="1" dirty="0">
                <a:solidFill>
                  <a:srgbClr val="00B0F0"/>
                </a:solidFill>
              </a:rPr>
              <a:t>legislative</a:t>
            </a:r>
            <a:r>
              <a:rPr lang="en-US" dirty="0"/>
              <a:t> branches of government, either at federal level or by the legislature of a state, its senate and house of representatives.</a:t>
            </a:r>
          </a:p>
          <a:p>
            <a:pPr lvl="1"/>
            <a:r>
              <a:rPr lang="en-US" i="1" dirty="0">
                <a:solidFill>
                  <a:srgbClr val="00B0F0"/>
                </a:solidFill>
              </a:rPr>
              <a:t>Regulations</a:t>
            </a:r>
            <a:r>
              <a:rPr lang="en-US" dirty="0"/>
              <a:t> are created by </a:t>
            </a:r>
            <a:r>
              <a:rPr lang="en-US" i="1" dirty="0">
                <a:solidFill>
                  <a:srgbClr val="00B0F0"/>
                </a:solidFill>
              </a:rPr>
              <a:t>agencies</a:t>
            </a:r>
            <a:r>
              <a:rPr lang="en-US" dirty="0"/>
              <a:t> in the </a:t>
            </a:r>
            <a:r>
              <a:rPr lang="en-US" i="1" dirty="0">
                <a:solidFill>
                  <a:srgbClr val="00B0F0"/>
                </a:solidFill>
              </a:rPr>
              <a:t>executive</a:t>
            </a:r>
            <a:r>
              <a:rPr lang="en-US" dirty="0"/>
              <a:t> branch of government, and often they are rules about the enforcement of a law. Regulations must be followed as laws must be followed, so it is important to know about the ones that affect your business and your life.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lstStyle/>
          <a:p>
            <a:r>
              <a:rPr lang="en-US" dirty="0">
                <a:solidFill>
                  <a:srgbClr val="00B0F0"/>
                </a:solidFill>
              </a:rPr>
              <a:t>Regulations Related to Compliance</a:t>
            </a:r>
          </a:p>
        </p:txBody>
      </p:sp>
    </p:spTree>
    <p:extLst>
      <p:ext uri="{BB962C8B-B14F-4D97-AF65-F5344CB8AC3E}">
        <p14:creationId xmlns:p14="http://schemas.microsoft.com/office/powerpoint/2010/main" val="331744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25040"/>
            <a:ext cx="12451080" cy="4556760"/>
          </a:xfrm>
        </p:spPr>
        <p:txBody>
          <a:bodyPr/>
          <a:lstStyle/>
          <a:p>
            <a:r>
              <a:rPr lang="en-US" dirty="0"/>
              <a:t>The IT industry is subject to regulations created and enforced by several entities:</a:t>
            </a:r>
          </a:p>
          <a:p>
            <a:pPr lvl="1"/>
            <a:r>
              <a:rPr lang="en-US" dirty="0"/>
              <a:t>Securities and Exchange Commission (</a:t>
            </a:r>
            <a:r>
              <a:rPr lang="en-US" dirty="0">
                <a:solidFill>
                  <a:srgbClr val="00B0F0"/>
                </a:solidFill>
              </a:rPr>
              <a:t>SEC</a:t>
            </a:r>
            <a:r>
              <a:rPr lang="en-US" dirty="0"/>
              <a:t>)</a:t>
            </a:r>
          </a:p>
          <a:p>
            <a:pPr lvl="1"/>
            <a:r>
              <a:rPr lang="en-US" dirty="0"/>
              <a:t>Federal Deposit Insurance Corporation (</a:t>
            </a:r>
            <a:r>
              <a:rPr lang="en-US" dirty="0">
                <a:solidFill>
                  <a:srgbClr val="00B0F0"/>
                </a:solidFill>
              </a:rPr>
              <a:t>FDIC</a:t>
            </a:r>
            <a:r>
              <a:rPr lang="en-US" dirty="0"/>
              <a:t>)</a:t>
            </a:r>
          </a:p>
          <a:p>
            <a:pPr lvl="1"/>
            <a:r>
              <a:rPr lang="en-US" dirty="0"/>
              <a:t>Department of Homeland Security (</a:t>
            </a:r>
            <a:r>
              <a:rPr lang="en-US" dirty="0">
                <a:solidFill>
                  <a:srgbClr val="00B0F0"/>
                </a:solidFill>
              </a:rPr>
              <a:t>DHS</a:t>
            </a:r>
            <a:r>
              <a:rPr lang="en-US" dirty="0"/>
              <a:t>)</a:t>
            </a:r>
          </a:p>
          <a:p>
            <a:pPr lvl="1"/>
            <a:r>
              <a:rPr lang="en-US" dirty="0"/>
              <a:t>Federal Trade Commission (</a:t>
            </a:r>
            <a:r>
              <a:rPr lang="en-US" dirty="0">
                <a:solidFill>
                  <a:srgbClr val="00B0F0"/>
                </a:solidFill>
              </a:rPr>
              <a:t>FTC</a:t>
            </a:r>
            <a:r>
              <a:rPr lang="en-US" dirty="0"/>
              <a:t>)</a:t>
            </a:r>
          </a:p>
          <a:p>
            <a:pPr lvl="1"/>
            <a:r>
              <a:rPr lang="en-US" dirty="0"/>
              <a:t>State Attorney General (</a:t>
            </a:r>
            <a:r>
              <a:rPr lang="en-US" dirty="0">
                <a:solidFill>
                  <a:srgbClr val="00B0F0"/>
                </a:solidFill>
              </a:rPr>
              <a:t>AG</a:t>
            </a:r>
            <a:r>
              <a:rPr lang="en-US" dirty="0"/>
              <a:t>)</a:t>
            </a:r>
          </a:p>
          <a:p>
            <a:pPr lvl="1"/>
            <a:r>
              <a:rPr lang="en-US" dirty="0"/>
              <a:t>U.S. Attorney General (</a:t>
            </a:r>
            <a:r>
              <a:rPr lang="en-US" dirty="0">
                <a:solidFill>
                  <a:srgbClr val="00B0F0"/>
                </a:solidFill>
              </a:rPr>
              <a:t>U.S. AG</a:t>
            </a:r>
            <a:r>
              <a:rPr lang="en-US" dirty="0"/>
              <a: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Regulations Related to Compliance (cont.)</a:t>
            </a:r>
          </a:p>
        </p:txBody>
      </p:sp>
    </p:spTree>
    <p:extLst>
      <p:ext uri="{BB962C8B-B14F-4D97-AF65-F5344CB8AC3E}">
        <p14:creationId xmlns:p14="http://schemas.microsoft.com/office/powerpoint/2010/main" val="169043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600200"/>
            <a:ext cx="13167360" cy="5431156"/>
          </a:xfrm>
        </p:spPr>
        <p:txBody>
          <a:bodyPr>
            <a:normAutofit/>
          </a:bodyPr>
          <a:lstStyle/>
          <a:p>
            <a:r>
              <a:rPr lang="en-US" dirty="0"/>
              <a:t>Fiduciary responsibility (important):</a:t>
            </a:r>
          </a:p>
          <a:p>
            <a:pPr lvl="1"/>
            <a:r>
              <a:rPr lang="en-US" dirty="0"/>
              <a:t>An attorney and a client</a:t>
            </a:r>
          </a:p>
          <a:p>
            <a:pPr lvl="1"/>
            <a:r>
              <a:rPr lang="en-US" dirty="0"/>
              <a:t>A CEO and a board of directors</a:t>
            </a:r>
          </a:p>
          <a:p>
            <a:pPr lvl="1"/>
            <a:r>
              <a:rPr lang="en-US" dirty="0"/>
              <a:t>Shareholders and a board of directors</a:t>
            </a:r>
          </a:p>
          <a:p>
            <a:pPr lvl="1"/>
            <a:r>
              <a:rPr lang="en-US" dirty="0"/>
              <a:t>Two steps can be taken: </a:t>
            </a:r>
            <a:r>
              <a:rPr lang="en-US" i="1" dirty="0">
                <a:solidFill>
                  <a:srgbClr val="00B0F0"/>
                </a:solidFill>
              </a:rPr>
              <a:t>due care</a:t>
            </a:r>
            <a:r>
              <a:rPr lang="en-US" dirty="0"/>
              <a:t> and </a:t>
            </a:r>
            <a:r>
              <a:rPr lang="en-US" i="1" dirty="0">
                <a:solidFill>
                  <a:srgbClr val="00B0F0"/>
                </a:solidFill>
              </a:rPr>
              <a:t>due diligence</a:t>
            </a:r>
          </a:p>
          <a:p>
            <a:r>
              <a:rPr lang="en-US" dirty="0"/>
              <a:t>Mandatory vacations</a:t>
            </a:r>
          </a:p>
          <a:p>
            <a:r>
              <a:rPr lang="en-US" dirty="0"/>
              <a:t>Job rotation</a:t>
            </a:r>
          </a:p>
          <a:p>
            <a:r>
              <a:rPr lang="en-US" dirty="0"/>
              <a:t>Separation of duties</a:t>
            </a:r>
          </a:p>
          <a:p>
            <a:r>
              <a:rPr lang="en-US" dirty="0"/>
              <a:t>Acceptable use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Organizational Policies for Compliance</a:t>
            </a:r>
          </a:p>
        </p:txBody>
      </p:sp>
    </p:spTree>
    <p:extLst>
      <p:ext uri="{BB962C8B-B14F-4D97-AF65-F5344CB8AC3E}">
        <p14:creationId xmlns:p14="http://schemas.microsoft.com/office/powerpoint/2010/main" val="272814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13243560" cy="6629400"/>
          </a:xfrm>
        </p:spPr>
        <p:txBody>
          <a:bodyPr>
            <a:normAutofit fontScale="85000" lnSpcReduction="10000"/>
          </a:bodyPr>
          <a:lstStyle/>
          <a:p>
            <a:r>
              <a:rPr lang="en-US" dirty="0"/>
              <a:t>(Security) </a:t>
            </a:r>
            <a:r>
              <a:rPr lang="en-US" dirty="0">
                <a:solidFill>
                  <a:srgbClr val="00B0F0"/>
                </a:solidFill>
              </a:rPr>
              <a:t>policy</a:t>
            </a:r>
            <a:r>
              <a:rPr lang="en-US" dirty="0"/>
              <a:t> provides constraints of behavior for an organization’s personnel as well as its information systems and other machinery:</a:t>
            </a:r>
          </a:p>
          <a:p>
            <a:pPr lvl="1"/>
            <a:r>
              <a:rPr lang="en-US" dirty="0"/>
              <a:t>i.e. it specifies the activities that are required, limited, or forbidden in an organization.</a:t>
            </a:r>
          </a:p>
          <a:p>
            <a:r>
              <a:rPr lang="en-US" dirty="0"/>
              <a:t>Policy </a:t>
            </a:r>
            <a:r>
              <a:rPr lang="en-US" dirty="0">
                <a:solidFill>
                  <a:srgbClr val="00B0F0"/>
                </a:solidFill>
              </a:rPr>
              <a:t>effectiveness</a:t>
            </a:r>
            <a:r>
              <a:rPr lang="en-US" dirty="0"/>
              <a:t> requires a top-down approach. An effective security policy must be:</a:t>
            </a:r>
          </a:p>
          <a:p>
            <a:pPr lvl="1"/>
            <a:r>
              <a:rPr lang="en-US" dirty="0"/>
              <a:t>approved by senior management</a:t>
            </a:r>
          </a:p>
          <a:p>
            <a:pPr lvl="1"/>
            <a:r>
              <a:rPr lang="en-US" dirty="0"/>
              <a:t>communicated to employees</a:t>
            </a:r>
          </a:p>
          <a:p>
            <a:pPr lvl="1"/>
            <a:r>
              <a:rPr lang="en-US" dirty="0"/>
              <a:t>periodically reviewed</a:t>
            </a:r>
          </a:p>
          <a:p>
            <a:pPr lvl="1"/>
            <a:r>
              <a:rPr lang="en-US" dirty="0"/>
              <a:t>assessed for effectiveness</a:t>
            </a:r>
          </a:p>
          <a:p>
            <a:r>
              <a:rPr lang="en-US" dirty="0"/>
              <a:t>The term </a:t>
            </a:r>
            <a:r>
              <a:rPr lang="en-US" dirty="0">
                <a:solidFill>
                  <a:srgbClr val="00B0F0"/>
                </a:solidFill>
              </a:rPr>
              <a:t>Requirements</a:t>
            </a:r>
            <a:r>
              <a:rPr lang="en-US" dirty="0"/>
              <a:t> usually refers to characteristics of an information system or business process.</a:t>
            </a:r>
          </a:p>
          <a:p>
            <a:r>
              <a:rPr lang="en-US" dirty="0">
                <a:solidFill>
                  <a:srgbClr val="00B0F0"/>
                </a:solidFill>
              </a:rPr>
              <a:t>Standards</a:t>
            </a:r>
            <a:r>
              <a:rPr lang="en-US" dirty="0"/>
              <a:t> are mandatory requirements that support individual policies.</a:t>
            </a:r>
          </a:p>
          <a:p>
            <a:r>
              <a:rPr lang="en-US" dirty="0">
                <a:solidFill>
                  <a:srgbClr val="00B0F0"/>
                </a:solidFill>
              </a:rPr>
              <a:t>Procedures</a:t>
            </a:r>
            <a:r>
              <a:rPr lang="en-US" dirty="0"/>
              <a:t> are mandatory, step-by-step, detailed actions required to successfully complete a task.</a:t>
            </a:r>
          </a:p>
          <a:p>
            <a:r>
              <a:rPr lang="en-US" dirty="0">
                <a:solidFill>
                  <a:srgbClr val="00B0F0"/>
                </a:solidFill>
              </a:rPr>
              <a:t>Guidelines</a:t>
            </a:r>
            <a:r>
              <a:rPr lang="en-US" dirty="0"/>
              <a:t> are recommendations for the regular and consistent implementation of accepted practices.</a:t>
            </a:r>
          </a:p>
          <a:p>
            <a:endParaRPr lang="en-US" dirty="0"/>
          </a:p>
          <a:p>
            <a:pPr lvl="1"/>
            <a:endParaRPr lang="en-US" dirty="0"/>
          </a:p>
          <a:p>
            <a:pPr marL="653110" lvl="1" indent="0">
              <a:buNone/>
            </a:pPr>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9/22/2023</a:t>
            </a:fld>
            <a:endParaRPr lang="en-US" dirty="0"/>
          </a:p>
        </p:txBody>
      </p:sp>
      <p:sp>
        <p:nvSpPr>
          <p:cNvPr id="7" name="Title 6"/>
          <p:cNvSpPr>
            <a:spLocks noGrp="1"/>
          </p:cNvSpPr>
          <p:nvPr>
            <p:ph type="title"/>
          </p:nvPr>
        </p:nvSpPr>
        <p:spPr>
          <a:xfrm>
            <a:off x="2910840" y="0"/>
            <a:ext cx="11186160" cy="922798"/>
          </a:xfrm>
        </p:spPr>
        <p:txBody>
          <a:bodyPr>
            <a:normAutofit/>
          </a:bodyPr>
          <a:lstStyle/>
          <a:p>
            <a:r>
              <a:rPr lang="en-US" dirty="0">
                <a:solidFill>
                  <a:srgbClr val="00B0F0"/>
                </a:solidFill>
              </a:rPr>
              <a:t>Standards and Guidelines for Compliance</a:t>
            </a:r>
          </a:p>
        </p:txBody>
      </p:sp>
    </p:spTree>
    <p:extLst>
      <p:ext uri="{BB962C8B-B14F-4D97-AF65-F5344CB8AC3E}">
        <p14:creationId xmlns:p14="http://schemas.microsoft.com/office/powerpoint/2010/main" val="347601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5205</Words>
  <Application>Microsoft Office PowerPoint</Application>
  <PresentationFormat>Custom</PresentationFormat>
  <Paragraphs>372</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Tahoma</vt:lpstr>
      <vt:lpstr>Office Theme</vt:lpstr>
      <vt:lpstr>Maintaining Compliance</vt:lpstr>
      <vt:lpstr>Objectives</vt:lpstr>
      <vt:lpstr>Compliance</vt:lpstr>
      <vt:lpstr>US-based Laws</vt:lpstr>
      <vt:lpstr>US-based Laws (cont.)</vt:lpstr>
      <vt:lpstr>Regulations Related to Compliance</vt:lpstr>
      <vt:lpstr>Regulations Related to Compliance (cont.)</vt:lpstr>
      <vt:lpstr>Organizational Policies for Compliance</vt:lpstr>
      <vt:lpstr>Standards and Guidelines for Compliance</vt:lpstr>
      <vt:lpstr>Standards and Guidelines for Compliance (cont.)</vt:lpstr>
      <vt:lpstr>Standards and Guidelines for Compliance (cont.)</vt:lpstr>
      <vt:lpstr>Basic COBIT Principle</vt:lpstr>
      <vt:lpstr>Standards and Guidelines for Compliance (cont.)</vt:lpstr>
      <vt:lpstr>ITIL Life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Chi Nguyen Dinh</cp:lastModifiedBy>
  <cp:revision>40</cp:revision>
  <dcterms:created xsi:type="dcterms:W3CDTF">2006-08-16T00:00:00Z</dcterms:created>
  <dcterms:modified xsi:type="dcterms:W3CDTF">2023-09-22T09:13:39Z</dcterms:modified>
</cp:coreProperties>
</file>