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5"/>
  </p:notesMasterIdLst>
  <p:sldIdLst>
    <p:sldId id="256" r:id="rId2"/>
    <p:sldId id="257" r:id="rId3"/>
    <p:sldId id="274" r:id="rId4"/>
    <p:sldId id="275" r:id="rId5"/>
    <p:sldId id="261" r:id="rId6"/>
    <p:sldId id="262" r:id="rId7"/>
    <p:sldId id="263" r:id="rId8"/>
    <p:sldId id="264" r:id="rId9"/>
    <p:sldId id="265" r:id="rId10"/>
    <p:sldId id="266" r:id="rId11"/>
    <p:sldId id="273" r:id="rId12"/>
    <p:sldId id="277" r:id="rId13"/>
    <p:sldId id="278" r:id="rId14"/>
  </p:sldIdLst>
  <p:sldSz cx="14630400" cy="8229600"/>
  <p:notesSz cx="6858000" cy="9144000"/>
  <p:defaultTextStyle>
    <a:defPPr>
      <a:defRPr lang="en-US"/>
    </a:defPPr>
    <a:lvl1pPr marL="0" algn="l" defTabSz="1306220" rtl="0" eaLnBrk="1" latinLnBrk="0" hangingPunct="1">
      <a:defRPr sz="2600" kern="1200">
        <a:solidFill>
          <a:schemeClr val="tx1"/>
        </a:solidFill>
        <a:latin typeface="+mn-lt"/>
        <a:ea typeface="+mn-ea"/>
        <a:cs typeface="+mn-cs"/>
      </a:defRPr>
    </a:lvl1pPr>
    <a:lvl2pPr marL="653110" algn="l" defTabSz="1306220" rtl="0" eaLnBrk="1" latinLnBrk="0" hangingPunct="1">
      <a:defRPr sz="2600" kern="1200">
        <a:solidFill>
          <a:schemeClr val="tx1"/>
        </a:solidFill>
        <a:latin typeface="+mn-lt"/>
        <a:ea typeface="+mn-ea"/>
        <a:cs typeface="+mn-cs"/>
      </a:defRPr>
    </a:lvl2pPr>
    <a:lvl3pPr marL="1306220" algn="l" defTabSz="1306220" rtl="0" eaLnBrk="1" latinLnBrk="0" hangingPunct="1">
      <a:defRPr sz="2600" kern="1200">
        <a:solidFill>
          <a:schemeClr val="tx1"/>
        </a:solidFill>
        <a:latin typeface="+mn-lt"/>
        <a:ea typeface="+mn-ea"/>
        <a:cs typeface="+mn-cs"/>
      </a:defRPr>
    </a:lvl3pPr>
    <a:lvl4pPr marL="1959331" algn="l" defTabSz="1306220" rtl="0" eaLnBrk="1" latinLnBrk="0" hangingPunct="1">
      <a:defRPr sz="2600" kern="1200">
        <a:solidFill>
          <a:schemeClr val="tx1"/>
        </a:solidFill>
        <a:latin typeface="+mn-lt"/>
        <a:ea typeface="+mn-ea"/>
        <a:cs typeface="+mn-cs"/>
      </a:defRPr>
    </a:lvl4pPr>
    <a:lvl5pPr marL="2612441" algn="l" defTabSz="1306220" rtl="0" eaLnBrk="1" latinLnBrk="0" hangingPunct="1">
      <a:defRPr sz="2600" kern="1200">
        <a:solidFill>
          <a:schemeClr val="tx1"/>
        </a:solidFill>
        <a:latin typeface="+mn-lt"/>
        <a:ea typeface="+mn-ea"/>
        <a:cs typeface="+mn-cs"/>
      </a:defRPr>
    </a:lvl5pPr>
    <a:lvl6pPr marL="3265551" algn="l" defTabSz="1306220" rtl="0" eaLnBrk="1" latinLnBrk="0" hangingPunct="1">
      <a:defRPr sz="2600" kern="1200">
        <a:solidFill>
          <a:schemeClr val="tx1"/>
        </a:solidFill>
        <a:latin typeface="+mn-lt"/>
        <a:ea typeface="+mn-ea"/>
        <a:cs typeface="+mn-cs"/>
      </a:defRPr>
    </a:lvl6pPr>
    <a:lvl7pPr marL="3918661" algn="l" defTabSz="1306220" rtl="0" eaLnBrk="1" latinLnBrk="0" hangingPunct="1">
      <a:defRPr sz="2600" kern="1200">
        <a:solidFill>
          <a:schemeClr val="tx1"/>
        </a:solidFill>
        <a:latin typeface="+mn-lt"/>
        <a:ea typeface="+mn-ea"/>
        <a:cs typeface="+mn-cs"/>
      </a:defRPr>
    </a:lvl7pPr>
    <a:lvl8pPr marL="4571771" algn="l" defTabSz="1306220" rtl="0" eaLnBrk="1" latinLnBrk="0" hangingPunct="1">
      <a:defRPr sz="2600" kern="1200">
        <a:solidFill>
          <a:schemeClr val="tx1"/>
        </a:solidFill>
        <a:latin typeface="+mn-lt"/>
        <a:ea typeface="+mn-ea"/>
        <a:cs typeface="+mn-cs"/>
      </a:defRPr>
    </a:lvl8pPr>
    <a:lvl9pPr marL="5224882" algn="l" defTabSz="1306220" rtl="0" eaLnBrk="1" latinLnBrk="0" hangingPunct="1">
      <a:defRPr sz="2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92">
          <p15:clr>
            <a:srgbClr val="A4A3A4"/>
          </p15:clr>
        </p15:guide>
        <p15:guide id="2" pos="460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382" autoAdjust="0"/>
    <p:restoredTop sz="90126" autoAdjust="0"/>
  </p:normalViewPr>
  <p:slideViewPr>
    <p:cSldViewPr>
      <p:cViewPr varScale="1">
        <p:scale>
          <a:sx n="59" d="100"/>
          <a:sy n="59" d="100"/>
        </p:scale>
        <p:origin x="1349" y="67"/>
      </p:cViewPr>
      <p:guideLst>
        <p:guide orient="horz" pos="2592"/>
        <p:guide pos="460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A6C630-74CB-4EF6-BA83-122C9625EB9A}" type="datetimeFigureOut">
              <a:rPr lang="en-US" smtClean="0"/>
              <a:t>9/22/2023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2225C5-C545-48D1-A371-75073334B0A0}" type="slidenum">
              <a:rPr lang="en-US" smtClean="0"/>
              <a:t>‹#›</a:t>
            </a:fld>
            <a:endParaRPr lang="en-US" dirty="0"/>
          </a:p>
        </p:txBody>
      </p:sp>
    </p:spTree>
    <p:extLst>
      <p:ext uri="{BB962C8B-B14F-4D97-AF65-F5344CB8AC3E}">
        <p14:creationId xmlns:p14="http://schemas.microsoft.com/office/powerpoint/2010/main" val="2574526967"/>
      </p:ext>
    </p:extLst>
  </p:cSld>
  <p:clrMap bg1="lt1" tx1="dk1" bg2="lt2" tx2="dk2" accent1="accent1" accent2="accent2" accent3="accent3" accent4="accent4" accent5="accent5" accent6="accent6" hlink="hlink" folHlink="folHlink"/>
  <p:notesStyle>
    <a:lvl1pPr marL="0" algn="l" defTabSz="1306220" rtl="0" eaLnBrk="1" latinLnBrk="0" hangingPunct="1">
      <a:defRPr sz="1700" kern="1200">
        <a:solidFill>
          <a:schemeClr val="tx1"/>
        </a:solidFill>
        <a:latin typeface="+mn-lt"/>
        <a:ea typeface="+mn-ea"/>
        <a:cs typeface="+mn-cs"/>
      </a:defRPr>
    </a:lvl1pPr>
    <a:lvl2pPr marL="653110" algn="l" defTabSz="1306220" rtl="0" eaLnBrk="1" latinLnBrk="0" hangingPunct="1">
      <a:defRPr sz="1700" kern="1200">
        <a:solidFill>
          <a:schemeClr val="tx1"/>
        </a:solidFill>
        <a:latin typeface="+mn-lt"/>
        <a:ea typeface="+mn-ea"/>
        <a:cs typeface="+mn-cs"/>
      </a:defRPr>
    </a:lvl2pPr>
    <a:lvl3pPr marL="1306220" algn="l" defTabSz="1306220" rtl="0" eaLnBrk="1" latinLnBrk="0" hangingPunct="1">
      <a:defRPr sz="1700" kern="1200">
        <a:solidFill>
          <a:schemeClr val="tx1"/>
        </a:solidFill>
        <a:latin typeface="+mn-lt"/>
        <a:ea typeface="+mn-ea"/>
        <a:cs typeface="+mn-cs"/>
      </a:defRPr>
    </a:lvl3pPr>
    <a:lvl4pPr marL="1959331" algn="l" defTabSz="1306220" rtl="0" eaLnBrk="1" latinLnBrk="0" hangingPunct="1">
      <a:defRPr sz="1700" kern="1200">
        <a:solidFill>
          <a:schemeClr val="tx1"/>
        </a:solidFill>
        <a:latin typeface="+mn-lt"/>
        <a:ea typeface="+mn-ea"/>
        <a:cs typeface="+mn-cs"/>
      </a:defRPr>
    </a:lvl4pPr>
    <a:lvl5pPr marL="2612441" algn="l" defTabSz="1306220" rtl="0" eaLnBrk="1" latinLnBrk="0" hangingPunct="1">
      <a:defRPr sz="1700" kern="1200">
        <a:solidFill>
          <a:schemeClr val="tx1"/>
        </a:solidFill>
        <a:latin typeface="+mn-lt"/>
        <a:ea typeface="+mn-ea"/>
        <a:cs typeface="+mn-cs"/>
      </a:defRPr>
    </a:lvl5pPr>
    <a:lvl6pPr marL="3265551" algn="l" defTabSz="1306220" rtl="0" eaLnBrk="1" latinLnBrk="0" hangingPunct="1">
      <a:defRPr sz="1700" kern="1200">
        <a:solidFill>
          <a:schemeClr val="tx1"/>
        </a:solidFill>
        <a:latin typeface="+mn-lt"/>
        <a:ea typeface="+mn-ea"/>
        <a:cs typeface="+mn-cs"/>
      </a:defRPr>
    </a:lvl6pPr>
    <a:lvl7pPr marL="3918661" algn="l" defTabSz="1306220" rtl="0" eaLnBrk="1" latinLnBrk="0" hangingPunct="1">
      <a:defRPr sz="1700" kern="1200">
        <a:solidFill>
          <a:schemeClr val="tx1"/>
        </a:solidFill>
        <a:latin typeface="+mn-lt"/>
        <a:ea typeface="+mn-ea"/>
        <a:cs typeface="+mn-cs"/>
      </a:defRPr>
    </a:lvl7pPr>
    <a:lvl8pPr marL="4571771" algn="l" defTabSz="1306220" rtl="0" eaLnBrk="1" latinLnBrk="0" hangingPunct="1">
      <a:defRPr sz="1700" kern="1200">
        <a:solidFill>
          <a:schemeClr val="tx1"/>
        </a:solidFill>
        <a:latin typeface="+mn-lt"/>
        <a:ea typeface="+mn-ea"/>
        <a:cs typeface="+mn-cs"/>
      </a:defRPr>
    </a:lvl8pPr>
    <a:lvl9pPr marL="5224882" algn="l" defTabSz="1306220"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several steps to take  when performing a risk assessment.</a:t>
            </a:r>
          </a:p>
          <a:p>
            <a:r>
              <a:rPr lang="en-US" dirty="0"/>
              <a:t>You start by clearly defining what you will assess. This involves describing the system.</a:t>
            </a:r>
          </a:p>
          <a:p>
            <a:r>
              <a:rPr lang="en-US" dirty="0"/>
              <a:t>You then collect data to identify threats and vulnerabilities. These threats and vulnerabilities help you identify the risks.</a:t>
            </a:r>
          </a:p>
          <a:p>
            <a:r>
              <a:rPr lang="en-US" dirty="0"/>
              <a:t>Then identify countermeasures or controls that can mitigate the risks. Evaluate in-place and planned controls.</a:t>
            </a:r>
          </a:p>
          <a:p>
            <a:r>
              <a:rPr lang="en-US" dirty="0"/>
              <a:t>Finally, evaluate and recommend additional controls. You can support these recommendations with a cost-benefit analysis.</a:t>
            </a:r>
          </a:p>
        </p:txBody>
      </p:sp>
      <p:sp>
        <p:nvSpPr>
          <p:cNvPr id="4" name="Slide Number Placeholder 3"/>
          <p:cNvSpPr>
            <a:spLocks noGrp="1"/>
          </p:cNvSpPr>
          <p:nvPr>
            <p:ph type="sldNum" sz="quarter" idx="10"/>
          </p:nvPr>
        </p:nvSpPr>
        <p:spPr/>
        <p:txBody>
          <a:bodyPr/>
          <a:lstStyle/>
          <a:p>
            <a:fld id="{CB2225C5-C545-48D1-A371-75073334B0A0}" type="slidenum">
              <a:rPr lang="en-US" smtClean="0"/>
              <a:t>1</a:t>
            </a:fld>
            <a:endParaRPr lang="en-US" dirty="0"/>
          </a:p>
        </p:txBody>
      </p:sp>
    </p:spTree>
    <p:extLst>
      <p:ext uri="{BB962C8B-B14F-4D97-AF65-F5344CB8AC3E}">
        <p14:creationId xmlns:p14="http://schemas.microsoft.com/office/powerpoint/2010/main" val="4253556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performing the analysis, you can provide specific recommendations. These recommendations should mitigate the risks. You can include the data you’ve collected to support the recommendations.</a:t>
            </a:r>
          </a:p>
          <a:p>
            <a:r>
              <a:rPr lang="en-US" dirty="0"/>
              <a:t>- Threat/Vulnerability Pairs</a:t>
            </a:r>
          </a:p>
          <a:p>
            <a:r>
              <a:rPr lang="en-US" dirty="0"/>
              <a:t>The recommended controls should address specific risks. As a reminder, a risk occurs when a threat exploits a vulnerability. If a threat doesn’t exist to exploit a vulnerability, a risk doesn’t exist. Similarly, if a vulnerability doesn’t exist that a threat can exploit, a risk doesn’t exist.</a:t>
            </a:r>
          </a:p>
          <a:p>
            <a:r>
              <a:rPr lang="en-US" dirty="0"/>
              <a:t>A control needs to address specific threat/vulnerability pairs. Each recommendation will address one or more threat/vulnerability pairs. If you can’t associate a control with a threat/vulnerability pair, you don’t need the control. This becomes an easy check for the validity of the control.</a:t>
            </a:r>
          </a:p>
          <a:p>
            <a:r>
              <a:rPr lang="en-US" dirty="0"/>
              <a:t>Many controls will address several threat/vulnerability pairs. If the control will mitigate several pairs, you should list each of them.</a:t>
            </a:r>
          </a:p>
          <a:p>
            <a:r>
              <a:rPr lang="en-US" dirty="0"/>
              <a:t>- Estimate of cost and time to implement</a:t>
            </a:r>
          </a:p>
          <a:p>
            <a:r>
              <a:rPr lang="en-US" dirty="0"/>
              <a:t>You should include the cost of the control in the recommendation. This will be included in the cost- benefit analysis. It’s important to accurately identify this cost by including both direct and indirect costs.</a:t>
            </a:r>
          </a:p>
          <a:p>
            <a:r>
              <a:rPr lang="en-US" dirty="0"/>
              <a:t>- Estimate of operational impact</a:t>
            </a:r>
          </a:p>
          <a:p>
            <a:r>
              <a:rPr lang="en-US" dirty="0"/>
              <a:t>Countermeasures can sometimes consume so many system resources that the system is unable to perform its primary job. If a control has any effect on the system’s normal operations, it has an operational impact. You can identify the operational impact of a control as negligible, low, medium, high, or overwhelming. Ideally, a control will have very little impact on normal operations. If the impact is too high, you may not be able to use the control. It’s important to consider the operational impact while developing recommendations.</a:t>
            </a:r>
          </a:p>
          <a:p>
            <a:r>
              <a:rPr lang="en-US" dirty="0"/>
              <a:t>Any computer system has four primary resources, if a control has an operational impact, it will usually show up in one of these resources:</a:t>
            </a:r>
          </a:p>
          <a:p>
            <a:r>
              <a:rPr lang="en-US" dirty="0"/>
              <a:t>Processor, Memory, Disk, NIC</a:t>
            </a:r>
          </a:p>
          <a:p>
            <a:r>
              <a:rPr lang="en-US" dirty="0"/>
              <a:t>- Cost-benefit analysis</a:t>
            </a:r>
          </a:p>
          <a:p>
            <a:r>
              <a:rPr lang="en-US" dirty="0"/>
              <a:t>You should include a cost-benefit analysis (CBA) to support your recommendations. A CBA shows that the cost is justified. Ideally, the CBA will show that you can spend a small amount of money up front to save a lot of money in the long term. The CBA is an important tool needed by management to justify the cost.</a:t>
            </a:r>
          </a:p>
        </p:txBody>
      </p:sp>
      <p:sp>
        <p:nvSpPr>
          <p:cNvPr id="4" name="Slide Number Placeholder 3"/>
          <p:cNvSpPr>
            <a:spLocks noGrp="1"/>
          </p:cNvSpPr>
          <p:nvPr>
            <p:ph type="sldNum" sz="quarter" idx="10"/>
          </p:nvPr>
        </p:nvSpPr>
        <p:spPr/>
        <p:txBody>
          <a:bodyPr/>
          <a:lstStyle/>
          <a:p>
            <a:fld id="{CB2225C5-C545-48D1-A371-75073334B0A0}" type="slidenum">
              <a:rPr lang="en-US" smtClean="0"/>
              <a:t>11</a:t>
            </a:fld>
            <a:endParaRPr lang="en-US" dirty="0"/>
          </a:p>
        </p:txBody>
      </p:sp>
    </p:spTree>
    <p:extLst>
      <p:ext uri="{BB962C8B-B14F-4D97-AF65-F5344CB8AC3E}">
        <p14:creationId xmlns:p14="http://schemas.microsoft.com/office/powerpoint/2010/main" val="8906887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12</a:t>
            </a:fld>
            <a:endParaRPr lang="en-US" dirty="0"/>
          </a:p>
        </p:txBody>
      </p:sp>
    </p:spTree>
    <p:extLst>
      <p:ext uri="{BB962C8B-B14F-4D97-AF65-F5344CB8AC3E}">
        <p14:creationId xmlns:p14="http://schemas.microsoft.com/office/powerpoint/2010/main" val="8906887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Ensure systems are fully described—This includes both the operational characteristics and the mission of the system. It’s also important to ensure that you have current data. IT systems change as they are upgraded and improved. If current documentation isn’t used, resources are wasted.</a:t>
            </a:r>
          </a:p>
          <a:p>
            <a:r>
              <a:rPr lang="en-US" dirty="0"/>
              <a:t>- Review past audits—If audits have been performed, ensure you review the results. Audits identify vulnerabilities and often include specific recommendations. These recommendations either should be in place or planned.</a:t>
            </a:r>
          </a:p>
          <a:p>
            <a:r>
              <a:rPr lang="en-US" dirty="0"/>
              <a:t>- Review past risk assessments—If a previous RA was performed, you should review it. Some systems are assessed on a regular basis, such as every year or every three years. You can review this information and compare it to recent activity.</a:t>
            </a:r>
          </a:p>
          <a:p>
            <a:r>
              <a:rPr lang="en-US" dirty="0"/>
              <a:t>- Match the RA to the management structure—Perform the RA based on the ownership or responsibility of the system. When the RA crosses management lines, it becomes harder to implement the controls.</a:t>
            </a:r>
          </a:p>
          <a:p>
            <a:r>
              <a:rPr lang="en-US" dirty="0"/>
              <a:t>- Identify assets within the RA boundaries—When identifying assets, ensure that only assets within the scope of the RA are included. This will help eliminate scope creep.</a:t>
            </a:r>
          </a:p>
          <a:p>
            <a:r>
              <a:rPr lang="en-US" dirty="0"/>
              <a:t>- Identify and evaluate relevant threats—Ensure that only relevant threats are evaluated. You can review historical data to determine what threats have caused problems in the past. You can also use threat modeling to identify threats.</a:t>
            </a:r>
          </a:p>
          <a:p>
            <a:r>
              <a:rPr lang="en-US" dirty="0"/>
              <a:t>- Identify and evaluate relevant vulnerabilities—Many weaknesses exist. You won’t include them all. You want to include only the vulnerabilities that are relevant to the RA.</a:t>
            </a:r>
          </a:p>
          <a:p>
            <a:r>
              <a:rPr lang="en-US" dirty="0"/>
              <a:t>- Identify and evaluate countermeasures—Ensure that all countermeasures are directly related to at least one threat/vulnerability pair. Additionally, ensure that the CBA justifies the cost of the control.</a:t>
            </a:r>
          </a:p>
          <a:p>
            <a:r>
              <a:rPr lang="en-US" dirty="0"/>
              <a:t>- Track the results—Document the results of the RA. Document the approved recommendations. Create a POAM to track the implementation of the recommendations.</a:t>
            </a:r>
          </a:p>
        </p:txBody>
      </p:sp>
      <p:sp>
        <p:nvSpPr>
          <p:cNvPr id="4" name="Slide Number Placeholder 3"/>
          <p:cNvSpPr>
            <a:spLocks noGrp="1"/>
          </p:cNvSpPr>
          <p:nvPr>
            <p:ph type="sldNum" sz="quarter" idx="10"/>
          </p:nvPr>
        </p:nvSpPr>
        <p:spPr/>
        <p:txBody>
          <a:bodyPr/>
          <a:lstStyle/>
          <a:p>
            <a:fld id="{CB2225C5-C545-48D1-A371-75073334B0A0}" type="slidenum">
              <a:rPr lang="en-US" smtClean="0"/>
              <a:t>13</a:t>
            </a:fld>
            <a:endParaRPr lang="en-US" dirty="0"/>
          </a:p>
        </p:txBody>
      </p:sp>
    </p:spTree>
    <p:extLst>
      <p:ext uri="{BB962C8B-B14F-4D97-AF65-F5344CB8AC3E}">
        <p14:creationId xmlns:p14="http://schemas.microsoft.com/office/powerpoint/2010/main" val="8906887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Define the assessment</a:t>
            </a:r>
          </a:p>
          <a:p>
            <a:r>
              <a:rPr lang="en-US" dirty="0"/>
              <a:t>You need to clearly define what you’ll assess. If it’s a system, you need to describe the system. If it’s a process, you need to describe the process. It’s also important to describe the system or process as it is right now. When describing the system or process, you will often focus on two primary areas:</a:t>
            </a:r>
          </a:p>
          <a:p>
            <a:r>
              <a:rPr lang="en-US" dirty="0"/>
              <a:t>+ Operational characteristics - define how the system operates in your environment. It’s not enough to just name the system, such as “E-mail server.” Instead, you need to identify</a:t>
            </a:r>
          </a:p>
          <a:p>
            <a:r>
              <a:rPr lang="en-US" dirty="0"/>
              <a:t>how the system is currently configured and operating.</a:t>
            </a:r>
          </a:p>
          <a:p>
            <a:r>
              <a:rPr lang="en-US" dirty="0"/>
              <a:t>+  Mission of the system - defines what the system does. Compared to the operational characteristics of the system, the mission is easy to define. The mission definition for any single system can be as short as a paragraph. It can also consist of simple bullet statements.</a:t>
            </a:r>
          </a:p>
          <a:p>
            <a:r>
              <a:rPr lang="en-US" dirty="0"/>
              <a:t>- Review previous findings</a:t>
            </a:r>
          </a:p>
          <a:p>
            <a:r>
              <a:rPr lang="en-US" dirty="0"/>
              <a:t>If previous audits or risk assessments are available, you should review them. These reports can contain a lot of valuable information to make your job easier. These reports list assets, threats, and vulnerabilities. They should also list controls currently in place. They may provide recommendations for additional controls. Three items especially worth investigating are:</a:t>
            </a:r>
          </a:p>
          <a:p>
            <a:r>
              <a:rPr lang="en-US" dirty="0"/>
              <a:t>+ Recommendations - Previous recommendations give insight into several issues.</a:t>
            </a:r>
          </a:p>
          <a:p>
            <a:r>
              <a:rPr lang="en-US" dirty="0"/>
              <a:t>+ Current status of accepted recommendations - Ideally, all accepted previous recommendations are in place. You can then measure the effectiveness of approved and implemented recommendations. </a:t>
            </a:r>
          </a:p>
          <a:p>
            <a:r>
              <a:rPr lang="en-US" dirty="0"/>
              <a:t>+ Unapproved recommendations - The recommendations that were not approved can also give some insight into the business. They may indicate that the organization is willing to accept a higher level of residual risk. </a:t>
            </a:r>
          </a:p>
          <a:p>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3</a:t>
            </a:fld>
            <a:endParaRPr lang="en-US" dirty="0"/>
          </a:p>
        </p:txBody>
      </p:sp>
    </p:spTree>
    <p:extLst>
      <p:ext uri="{BB962C8B-B14F-4D97-AF65-F5344CB8AC3E}">
        <p14:creationId xmlns:p14="http://schemas.microsoft.com/office/powerpoint/2010/main" val="2306497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small organization may perform a risk assessment for many systems at the same time. However, a larger organization will likely separate the risk assessments. The separate sections with the separate managers would need to implement the recommendations. The goals and schedules could compete with internal priorities.</a:t>
            </a:r>
          </a:p>
          <a:p>
            <a:r>
              <a:rPr lang="en-US" dirty="0"/>
              <a:t>If the organization assesses a single section at a time, the results are easier to implement. Each assessment would have specific recommendations targeted for the owners of the system.</a:t>
            </a:r>
          </a:p>
          <a:p>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4</a:t>
            </a:fld>
            <a:endParaRPr lang="en-US" dirty="0"/>
          </a:p>
        </p:txBody>
      </p:sp>
    </p:spTree>
    <p:extLst>
      <p:ext uri="{BB962C8B-B14F-4D97-AF65-F5344CB8AC3E}">
        <p14:creationId xmlns:p14="http://schemas.microsoft.com/office/powerpoint/2010/main" val="26437303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 value of an asset</a:t>
            </a:r>
          </a:p>
          <a:p>
            <a:r>
              <a:rPr lang="en-US" dirty="0"/>
              <a:t>+ Replacement value - This is the cost to purchase a new asset in its place.</a:t>
            </a:r>
          </a:p>
          <a:p>
            <a:r>
              <a:rPr lang="en-US" dirty="0"/>
              <a:t>+ Recovery value - This is the cost to get the asset operational after a failure.</a:t>
            </a:r>
          </a:p>
          <a:p>
            <a:r>
              <a:rPr lang="en-US" dirty="0"/>
              <a:t>- Several elements to consider</a:t>
            </a:r>
          </a:p>
          <a:p>
            <a:r>
              <a:rPr lang="en-US" dirty="0"/>
              <a:t>+ System access and system availability</a:t>
            </a:r>
          </a:p>
          <a:p>
            <a:r>
              <a:rPr lang="en-US" dirty="0"/>
              <a:t>Access and availability refers to how and when the asset needs to be available. The more available the asset needs to be, the more risks you have related to outages.</a:t>
            </a:r>
          </a:p>
          <a:p>
            <a:r>
              <a:rPr lang="en-US" dirty="0"/>
              <a:t>+ System functions</a:t>
            </a:r>
          </a:p>
          <a:p>
            <a:r>
              <a:rPr lang="en-US" dirty="0"/>
              <a:t>If a system provides a service, you should consider the functions of the system when determining the asset’s value. Of particular importance is how the functions are performed: manually or through automation.</a:t>
            </a:r>
          </a:p>
        </p:txBody>
      </p:sp>
      <p:sp>
        <p:nvSpPr>
          <p:cNvPr id="4" name="Slide Number Placeholder 3"/>
          <p:cNvSpPr>
            <a:spLocks noGrp="1"/>
          </p:cNvSpPr>
          <p:nvPr>
            <p:ph type="sldNum" sz="quarter" idx="10"/>
          </p:nvPr>
        </p:nvSpPr>
        <p:spPr/>
        <p:txBody>
          <a:bodyPr/>
          <a:lstStyle/>
          <a:p>
            <a:fld id="{CB2225C5-C545-48D1-A371-75073334B0A0}" type="slidenum">
              <a:rPr lang="en-US" smtClean="0"/>
              <a:t>5</a:t>
            </a:fld>
            <a:endParaRPr lang="en-US" dirty="0"/>
          </a:p>
        </p:txBody>
      </p:sp>
    </p:spTree>
    <p:extLst>
      <p:ext uri="{BB962C8B-B14F-4D97-AF65-F5344CB8AC3E}">
        <p14:creationId xmlns:p14="http://schemas.microsoft.com/office/powerpoint/2010/main" val="36660636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Several elements to consider</a:t>
            </a:r>
          </a:p>
          <a:p>
            <a:r>
              <a:rPr lang="en-US" dirty="0"/>
              <a:t>+ Hardware and software assets</a:t>
            </a:r>
          </a:p>
          <a:p>
            <a:r>
              <a:rPr lang="en-US" dirty="0"/>
              <a:t>Hardware assets are any assets that you can physically touch. This includes computers such as laptops, workstations, and servers. It also includes network devices such as routers, switches, and firewalls. Software assets include both the operating systems and the applications. The operating system is what allows the computer to operate. Applications allow you to perform tasks.</a:t>
            </a:r>
          </a:p>
          <a:p>
            <a:r>
              <a:rPr lang="en-US" dirty="0"/>
              <a:t>+ Personnel assets</a:t>
            </a:r>
          </a:p>
          <a:p>
            <a:r>
              <a:rPr lang="en-US" dirty="0"/>
              <a:t>An organization that is able to retain personnel often has fewer problems than an organization with a high turnover rate. There are specific things an organization can do to retain valued personnel. The steps you take to retain employees are often dependent on how much you value them. </a:t>
            </a:r>
          </a:p>
          <a:p>
            <a:r>
              <a:rPr lang="en-US" dirty="0"/>
              <a:t>+ Data and information assets</a:t>
            </a:r>
          </a:p>
          <a:p>
            <a:r>
              <a:rPr lang="en-US" dirty="0"/>
              <a:t>Data and information assets can have different levels of value depending on the data. Most organizations will take steps to identify the classification of data:</a:t>
            </a:r>
          </a:p>
          <a:p>
            <a:r>
              <a:rPr lang="en-US" dirty="0"/>
              <a:t>public data, private data, proprietary data</a:t>
            </a:r>
          </a:p>
          <a:p>
            <a:r>
              <a:rPr lang="en-US" dirty="0"/>
              <a:t>+ Facilities and supplies </a:t>
            </a:r>
          </a:p>
          <a:p>
            <a:r>
              <a:rPr lang="en-US" dirty="0"/>
              <a:t>Other items to consider when valuing your assets are the facilities and supplies needed to run your business. You’ll need this information when calculating your insurance needs. Some organizations may realize that one of its facilities is so important it needs redundancy. In this case, “redundancy” is another site that can perform the same functions.</a:t>
            </a:r>
          </a:p>
          <a:p>
            <a:r>
              <a:rPr lang="en-US" dirty="0"/>
              <a:t>Some organizations may realize that one of its facilities is so important it needs redundancy. In this case, “redundancy” is another site that can perform the same functions.</a:t>
            </a:r>
          </a:p>
          <a:p>
            <a:r>
              <a:rPr lang="en-US" dirty="0"/>
              <a:t>The three types of alternate sites are: hot site, cold site and warm site.</a:t>
            </a:r>
          </a:p>
          <a:p>
            <a:r>
              <a:rPr lang="en-US" dirty="0"/>
              <a:t>Hot site - A location that can take over the operations of another location within a short period. </a:t>
            </a:r>
          </a:p>
          <a:p>
            <a:r>
              <a:rPr lang="en-US" dirty="0"/>
              <a:t>Cold site - A building with electricity and running water but little else.</a:t>
            </a:r>
          </a:p>
          <a:p>
            <a:r>
              <a:rPr lang="en-US" dirty="0"/>
              <a:t>Warm site - A compromise between a hot site and a cold site. It may include all the hardware but the data may not be up to date.</a:t>
            </a:r>
          </a:p>
        </p:txBody>
      </p:sp>
      <p:sp>
        <p:nvSpPr>
          <p:cNvPr id="4" name="Slide Number Placeholder 3"/>
          <p:cNvSpPr>
            <a:spLocks noGrp="1"/>
          </p:cNvSpPr>
          <p:nvPr>
            <p:ph type="sldNum" sz="quarter" idx="10"/>
          </p:nvPr>
        </p:nvSpPr>
        <p:spPr/>
        <p:txBody>
          <a:bodyPr/>
          <a:lstStyle/>
          <a:p>
            <a:fld id="{CB2225C5-C545-48D1-A371-75073334B0A0}" type="slidenum">
              <a:rPr lang="en-US" smtClean="0"/>
              <a:t>6</a:t>
            </a:fld>
            <a:endParaRPr lang="en-US" dirty="0"/>
          </a:p>
        </p:txBody>
      </p:sp>
    </p:spTree>
    <p:extLst>
      <p:ext uri="{BB962C8B-B14F-4D97-AF65-F5344CB8AC3E}">
        <p14:creationId xmlns:p14="http://schemas.microsoft.com/office/powerpoint/2010/main" val="36660636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Review historical data</a:t>
            </a:r>
          </a:p>
          <a:p>
            <a:r>
              <a:rPr lang="en-US" dirty="0"/>
              <a:t>History often repeats itself. When reviewing historical data, you can look for the following events:</a:t>
            </a:r>
          </a:p>
          <a:p>
            <a:r>
              <a:rPr lang="en-US" dirty="0"/>
              <a:t>Attacks, Natural events, Accidents, Equipment failures.</a:t>
            </a:r>
          </a:p>
          <a:p>
            <a:r>
              <a:rPr lang="en-US" dirty="0"/>
              <a:t>- Modeling</a:t>
            </a:r>
          </a:p>
          <a:p>
            <a:r>
              <a:rPr lang="en-US" dirty="0"/>
              <a:t>Threat modeling is a process used to identify possible threats on a system. It attempts to look at a system from the attacker’s perspective. The result of threat modeling is a document called a threat model. The threat model provides information on:</a:t>
            </a:r>
          </a:p>
          <a:p>
            <a:r>
              <a:rPr lang="en-US" dirty="0"/>
              <a:t>+ The system - This includes background information on the system.</a:t>
            </a:r>
          </a:p>
          <a:p>
            <a:r>
              <a:rPr lang="en-US" dirty="0"/>
              <a:t>+ Threat profile - This is a list of threats. It identifies what the attacker may try to do to the system, including possible goals of the attack. </a:t>
            </a:r>
          </a:p>
          <a:p>
            <a:r>
              <a:rPr lang="en-US" dirty="0"/>
              <a:t>+ Threat analysis—Each threat in the threat profile is analyzed to determine if an asset is vulnerable. Threat analysis includes review existing controls to determine their effectiveness against the threat.</a:t>
            </a:r>
          </a:p>
          <a:p>
            <a:r>
              <a:rPr lang="en-US" dirty="0"/>
              <a:t>Threat modeling allows you to prioritize attacks based on their probability of occurring and the potential harm.</a:t>
            </a:r>
          </a:p>
        </p:txBody>
      </p:sp>
      <p:sp>
        <p:nvSpPr>
          <p:cNvPr id="4" name="Slide Number Placeholder 3"/>
          <p:cNvSpPr>
            <a:spLocks noGrp="1"/>
          </p:cNvSpPr>
          <p:nvPr>
            <p:ph type="sldNum" sz="quarter" idx="10"/>
          </p:nvPr>
        </p:nvSpPr>
        <p:spPr/>
        <p:txBody>
          <a:bodyPr/>
          <a:lstStyle/>
          <a:p>
            <a:fld id="{CB2225C5-C545-48D1-A371-75073334B0A0}" type="slidenum">
              <a:rPr lang="en-US" smtClean="0"/>
              <a:t>7</a:t>
            </a:fld>
            <a:endParaRPr lang="en-US" dirty="0"/>
          </a:p>
        </p:txBody>
      </p:sp>
    </p:spTree>
    <p:extLst>
      <p:ext uri="{BB962C8B-B14F-4D97-AF65-F5344CB8AC3E}">
        <p14:creationId xmlns:p14="http://schemas.microsoft.com/office/powerpoint/2010/main" val="36660636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Two things are certainly related to vulnerabilities</a:t>
            </a:r>
          </a:p>
          <a:p>
            <a:r>
              <a:rPr lang="en-US" dirty="0"/>
              <a:t>- All systems have vulnerabilities</a:t>
            </a:r>
          </a:p>
          <a:p>
            <a:r>
              <a:rPr lang="en-US" dirty="0"/>
              <a:t>You can’t eliminate all vulnerabilities any more than you can eliminate all risks. Your goal is to identify the relevant vulnerabilities. You can then choose to implement controls to reduce the weakness.</a:t>
            </a:r>
          </a:p>
          <a:p>
            <a:r>
              <a:rPr lang="en-US" dirty="0"/>
              <a:t>- Not all vulnerabilities result in a loss</a:t>
            </a:r>
          </a:p>
          <a:p>
            <a:r>
              <a:rPr lang="en-US" dirty="0"/>
              <a:t>It’s only when the threat and vulnerability come together as a threat/vulnerability pair that a loss occurs. You only need to identify and evaluate the relevant vulnerabilities.</a:t>
            </a:r>
          </a:p>
          <a:p>
            <a:r>
              <a:rPr lang="en-US" dirty="0"/>
              <a:t>Two primary assessments to identify and evaluate vulnerabilities</a:t>
            </a:r>
          </a:p>
          <a:p>
            <a:r>
              <a:rPr lang="en-US" dirty="0"/>
              <a:t>- Vulnerability assessments</a:t>
            </a:r>
          </a:p>
          <a:p>
            <a:r>
              <a:rPr lang="en-US" dirty="0"/>
              <a:t>A vulnerability assessment is a process used to discover weaknesses in a system. The assessment will then prioritize the vulnerabilities to determine which weaknesses are relevant.</a:t>
            </a:r>
          </a:p>
          <a:p>
            <a:r>
              <a:rPr lang="en-US" dirty="0"/>
              <a:t>You can perform vulnerability assessments internally or externally. An internal assessment attempts to discover weaknesses from within the network. An external assessment attempts to discover what attackers outside the company may see.</a:t>
            </a:r>
          </a:p>
          <a:p>
            <a:r>
              <a:rPr lang="en-US" dirty="0"/>
              <a:t>A vulnerability assessment may have multiple goals, such as:</a:t>
            </a:r>
          </a:p>
          <a:p>
            <a:r>
              <a:rPr lang="en-US" dirty="0"/>
              <a:t>+ Identify IP addresses—Ping scanner tools identify which IP addresses are in use.</a:t>
            </a:r>
          </a:p>
          <a:p>
            <a:r>
              <a:rPr lang="en-US" dirty="0"/>
              <a:t>+ Identify names—You can use “whois” tools to identify the name of a computer from the IP address. This works for computers on the Internet.</a:t>
            </a:r>
          </a:p>
          <a:p>
            <a:r>
              <a:rPr lang="en-US" dirty="0"/>
              <a:t>+ Identify operating systems—A fingerprinting tool can tell you what operating system is running on an IP address.</a:t>
            </a:r>
          </a:p>
          <a:p>
            <a:r>
              <a:rPr lang="en-US" dirty="0"/>
              <a:t>+ Identify open ports—A port scan identifies open ports. This tells you which protocols are running and what services are running.</a:t>
            </a:r>
          </a:p>
          <a:p>
            <a:r>
              <a:rPr lang="en-US" dirty="0"/>
              <a:t>+ Identify weak passwords—A password cracker determines the password for one or more accounts. </a:t>
            </a:r>
          </a:p>
          <a:p>
            <a:r>
              <a:rPr lang="en-US" dirty="0"/>
              <a:t>+ Capture data—Data transferred over the network can be captured and analyzed.</a:t>
            </a:r>
          </a:p>
          <a:p>
            <a:r>
              <a:rPr lang="en-US" dirty="0"/>
              <a:t>Some of the commonly used vulnerability assessments tools are:</a:t>
            </a:r>
          </a:p>
          <a:p>
            <a:r>
              <a:rPr lang="en-US" dirty="0"/>
              <a:t>+ Nmap—Nmap is a network mapping tool.</a:t>
            </a:r>
          </a:p>
          <a:p>
            <a:r>
              <a:rPr lang="en-US" dirty="0"/>
              <a:t>+ Nessus—Nessus is a commercial product that provides a full suite of additional tools. </a:t>
            </a:r>
          </a:p>
          <a:p>
            <a:r>
              <a:rPr lang="en-US" dirty="0"/>
              <a:t>+ SAINT—SAINT is an acronym for System Administrator’s Integrated NetworkTool. Just as Nessus is a full suite of tools.</a:t>
            </a:r>
          </a:p>
          <a:p>
            <a:r>
              <a:rPr lang="en-US" dirty="0"/>
              <a:t>- Exploit assessments</a:t>
            </a:r>
          </a:p>
          <a:p>
            <a:r>
              <a:rPr lang="en-US" dirty="0"/>
              <a:t>An exploit assessment attempts to discover what vulnerabilities an attacker can exploit. Exploit assessments are also referred to as “penetration tests.” You usually start an exploit</a:t>
            </a:r>
          </a:p>
          <a:p>
            <a:r>
              <a:rPr lang="en-US" dirty="0"/>
              <a:t>assessment with a vulnerability assessment. After you discover weaknesses, you attempt the exploit.</a:t>
            </a:r>
          </a:p>
        </p:txBody>
      </p:sp>
      <p:sp>
        <p:nvSpPr>
          <p:cNvPr id="4" name="Slide Number Placeholder 3"/>
          <p:cNvSpPr>
            <a:spLocks noGrp="1"/>
          </p:cNvSpPr>
          <p:nvPr>
            <p:ph type="sldNum" sz="quarter" idx="10"/>
          </p:nvPr>
        </p:nvSpPr>
        <p:spPr/>
        <p:txBody>
          <a:bodyPr/>
          <a:lstStyle/>
          <a:p>
            <a:fld id="{CB2225C5-C545-48D1-A371-75073334B0A0}" type="slidenum">
              <a:rPr lang="en-US" smtClean="0"/>
              <a:t>8</a:t>
            </a:fld>
            <a:endParaRPr lang="en-US" dirty="0"/>
          </a:p>
        </p:txBody>
      </p:sp>
    </p:spTree>
    <p:extLst>
      <p:ext uri="{BB962C8B-B14F-4D97-AF65-F5344CB8AC3E}">
        <p14:creationId xmlns:p14="http://schemas.microsoft.com/office/powerpoint/2010/main" val="8906887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identifying and evaluating the countermeasures</a:t>
            </a:r>
          </a:p>
          <a:p>
            <a:r>
              <a:rPr lang="en-US" dirty="0"/>
              <a:t>- In-place controls—These are controls that are currently installed in the operational system.</a:t>
            </a:r>
          </a:p>
          <a:p>
            <a:r>
              <a:rPr lang="en-US" dirty="0"/>
              <a:t>- Planned controls—These are controls that have a specified implementation date.</a:t>
            </a:r>
          </a:p>
          <a:p>
            <a:r>
              <a:rPr lang="en-US" dirty="0"/>
              <a:t>- Control categories—Controls fall into three primary categories: administrative controls, technical controls, and physical controls. When reviewing all of the controls, you should consider the purpose.</a:t>
            </a:r>
          </a:p>
          <a:p>
            <a:endParaRPr lang="en-US" dirty="0"/>
          </a:p>
          <a:p>
            <a:r>
              <a:rPr lang="en-US" dirty="0"/>
              <a:t>In-Place and Planned Countermeasures</a:t>
            </a:r>
          </a:p>
          <a:p>
            <a:r>
              <a:rPr lang="en-US" dirty="0"/>
              <a:t>If the control is in place, you can measure its effectiveness. Ideally, countermeasures are as effective as you expect them to be. Some aren’t as effective. You may have added an intrusion detection system and found that due to the high level of false alarms, administrators ignore it. You may have added a spam appliance and found that it marks valid e-mails as spam.</a:t>
            </a:r>
          </a:p>
          <a:p>
            <a:r>
              <a:rPr lang="en-US" dirty="0"/>
              <a:t>If an in-place countermeasure is not effective, you’ll want to know why. The risk assessment can include an evaluation of this control to determine what to do differently.</a:t>
            </a:r>
          </a:p>
          <a:p>
            <a:r>
              <a:rPr lang="en-US" dirty="0"/>
              <a:t>If the control is effective, that’s also important to know. You probably won’t change planned countermeasures. However, it is still valuable to review the documentation that recommended them. You can evaluate the current systems to ensure the original threats and vulnerabilities still exist. Additional tools or techniques may also exist that will allow you to enhance the original recommendations.</a:t>
            </a:r>
          </a:p>
          <a:p>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9</a:t>
            </a:fld>
            <a:endParaRPr lang="en-US" dirty="0"/>
          </a:p>
        </p:txBody>
      </p:sp>
    </p:spTree>
    <p:extLst>
      <p:ext uri="{BB962C8B-B14F-4D97-AF65-F5344CB8AC3E}">
        <p14:creationId xmlns:p14="http://schemas.microsoft.com/office/powerpoint/2010/main" val="8906887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Quantitative</a:t>
            </a:r>
          </a:p>
          <a:p>
            <a:r>
              <a:rPr lang="en-US" dirty="0"/>
              <a:t>The quantitative method uses predefined formulas. You need to use the data you collected to identify the following values:</a:t>
            </a:r>
          </a:p>
          <a:p>
            <a:r>
              <a:rPr lang="en-US" dirty="0"/>
              <a:t>• Single loss expectancy (SLE)—This is the expected loss for any single incident. You express this in monetary terms, such as $1,000.</a:t>
            </a:r>
          </a:p>
          <a:p>
            <a:r>
              <a:rPr lang="en-US" dirty="0"/>
              <a:t>• Annual rate of occurrence (ARO)—This is the number of times you expect the loss to occur each year. For example, the risk may have occurred four times last year, so the ARO is four.</a:t>
            </a:r>
          </a:p>
          <a:p>
            <a:r>
              <a:rPr lang="en-US" dirty="0"/>
              <a:t>• Annual loss expectancy (ALE)—You can calculate ALE as SLE x ARO. For example, it could be $1,000 x 4 or $4,000.</a:t>
            </a:r>
          </a:p>
          <a:p>
            <a:r>
              <a:rPr lang="en-US" dirty="0"/>
              <a:t>• Safeguard or control value—This is the cost of the countermeasure or the control. You express this in monetary terms.</a:t>
            </a:r>
          </a:p>
          <a:p>
            <a:r>
              <a:rPr lang="en-US" dirty="0"/>
              <a:t>Should this RAID be implemented? You determine this by comparing three pieces of information: ALE before control, Cost of control, ALE after control. If the cost of the control is less than the ALE after the control, the cost is justified.</a:t>
            </a:r>
          </a:p>
          <a:p>
            <a:r>
              <a:rPr lang="en-US" dirty="0"/>
              <a:t>- Qualitative</a:t>
            </a:r>
          </a:p>
          <a:p>
            <a:r>
              <a:rPr lang="en-US" dirty="0"/>
              <a:t>You often don’t have access to the actual costs, or the costs aren’t easy to calculate. You can instead use a qualitative methodology. A qualitative methodology uses the opinions of experts to determine two primary data points:</a:t>
            </a:r>
          </a:p>
          <a:p>
            <a:r>
              <a:rPr lang="en-US" dirty="0"/>
              <a:t>• Probability—This is the likelihood that the risk will occur. You can express it in words, such as Low, Medium, or High. You can also express it in a percentage, such as 10 percent, 50 percent, or 100 percent.</a:t>
            </a:r>
          </a:p>
          <a:p>
            <a:r>
              <a:rPr lang="en-US" dirty="0"/>
              <a:t>• Impact—This identifies the magnitude of the loss if the risk occurs. You can express it in words, such as Low, Medium, or High. You can also express it as a number in a range, such as 1 to 10 or 1 to 100.</a:t>
            </a:r>
          </a:p>
        </p:txBody>
      </p:sp>
      <p:sp>
        <p:nvSpPr>
          <p:cNvPr id="4" name="Slide Number Placeholder 3"/>
          <p:cNvSpPr>
            <a:spLocks noGrp="1"/>
          </p:cNvSpPr>
          <p:nvPr>
            <p:ph type="sldNum" sz="quarter" idx="10"/>
          </p:nvPr>
        </p:nvSpPr>
        <p:spPr/>
        <p:txBody>
          <a:bodyPr/>
          <a:lstStyle/>
          <a:p>
            <a:fld id="{CB2225C5-C545-48D1-A371-75073334B0A0}" type="slidenum">
              <a:rPr lang="en-US" smtClean="0"/>
              <a:t>10</a:t>
            </a:fld>
            <a:endParaRPr lang="en-US" dirty="0"/>
          </a:p>
        </p:txBody>
      </p:sp>
    </p:spTree>
    <p:extLst>
      <p:ext uri="{BB962C8B-B14F-4D97-AF65-F5344CB8AC3E}">
        <p14:creationId xmlns:p14="http://schemas.microsoft.com/office/powerpoint/2010/main" val="8906887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9" name="Picture 2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962400" y="3296653"/>
            <a:ext cx="10668000" cy="4932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343400" y="3809999"/>
            <a:ext cx="10073640" cy="2193239"/>
          </a:xfrm>
        </p:spPr>
        <p:txBody>
          <a:bodyPr>
            <a:normAutofit/>
          </a:bodyPr>
          <a:lstStyle>
            <a:lvl1pPr>
              <a:defRPr sz="4800"/>
            </a:lvl1pPr>
          </a:lstStyle>
          <a:p>
            <a:r>
              <a:rPr lang="en-US"/>
              <a:t>Click to edit Master title style</a:t>
            </a:r>
          </a:p>
        </p:txBody>
      </p:sp>
      <p:sp>
        <p:nvSpPr>
          <p:cNvPr id="3" name="Subtitle 2"/>
          <p:cNvSpPr>
            <a:spLocks noGrp="1"/>
          </p:cNvSpPr>
          <p:nvPr>
            <p:ph type="subTitle" idx="1"/>
          </p:nvPr>
        </p:nvSpPr>
        <p:spPr>
          <a:xfrm>
            <a:off x="4343400" y="6172200"/>
            <a:ext cx="10088880" cy="1188720"/>
          </a:xfrm>
        </p:spPr>
        <p:txBody>
          <a:bodyPr/>
          <a:lstStyle>
            <a:lvl1pPr marL="0" indent="0" algn="ctr">
              <a:buNone/>
              <a:defRPr>
                <a:solidFill>
                  <a:schemeClr val="bg1"/>
                </a:solidFill>
              </a:defRPr>
            </a:lvl1pPr>
            <a:lvl2pPr marL="653110" indent="0" algn="ctr">
              <a:buNone/>
              <a:defRPr>
                <a:solidFill>
                  <a:schemeClr val="tx1">
                    <a:tint val="75000"/>
                  </a:schemeClr>
                </a:solidFill>
              </a:defRPr>
            </a:lvl2pPr>
            <a:lvl3pPr marL="1306220" indent="0" algn="ctr">
              <a:buNone/>
              <a:defRPr>
                <a:solidFill>
                  <a:schemeClr val="tx1">
                    <a:tint val="75000"/>
                  </a:schemeClr>
                </a:solidFill>
              </a:defRPr>
            </a:lvl3pPr>
            <a:lvl4pPr marL="1959331" indent="0" algn="ctr">
              <a:buNone/>
              <a:defRPr>
                <a:solidFill>
                  <a:schemeClr val="tx1">
                    <a:tint val="75000"/>
                  </a:schemeClr>
                </a:solidFill>
              </a:defRPr>
            </a:lvl4pPr>
            <a:lvl5pPr marL="2612441" indent="0" algn="ctr">
              <a:buNone/>
              <a:defRPr>
                <a:solidFill>
                  <a:schemeClr val="tx1">
                    <a:tint val="75000"/>
                  </a:schemeClr>
                </a:solidFill>
              </a:defRPr>
            </a:lvl5pPr>
            <a:lvl6pPr marL="3265551" indent="0" algn="ctr">
              <a:buNone/>
              <a:defRPr>
                <a:solidFill>
                  <a:schemeClr val="tx1">
                    <a:tint val="75000"/>
                  </a:schemeClr>
                </a:solidFill>
              </a:defRPr>
            </a:lvl6pPr>
            <a:lvl7pPr marL="3918661" indent="0" algn="ctr">
              <a:buNone/>
              <a:defRPr>
                <a:solidFill>
                  <a:schemeClr val="tx1">
                    <a:tint val="75000"/>
                  </a:schemeClr>
                </a:solidFill>
              </a:defRPr>
            </a:lvl7pPr>
            <a:lvl8pPr marL="4571771" indent="0" algn="ctr">
              <a:buNone/>
              <a:defRPr>
                <a:solidFill>
                  <a:schemeClr val="tx1">
                    <a:tint val="75000"/>
                  </a:schemeClr>
                </a:solidFill>
              </a:defRPr>
            </a:lvl8pPr>
            <a:lvl9pPr marL="522488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F530ADB-D493-45AC-BF46-4260E59E8AA8}" type="datetime1">
              <a:rPr lang="en-US" smtClean="0"/>
              <a:t>9/22/2023</a:t>
            </a:fld>
            <a:endParaRPr lang="en-US" dirty="0"/>
          </a:p>
        </p:txBody>
      </p:sp>
      <p:sp>
        <p:nvSpPr>
          <p:cNvPr id="5" name="Footer Placeholder 4"/>
          <p:cNvSpPr>
            <a:spLocks noGrp="1"/>
          </p:cNvSpPr>
          <p:nvPr>
            <p:ph type="ftr" sz="quarter" idx="11"/>
          </p:nvPr>
        </p:nvSpPr>
        <p:spPr/>
        <p:txBody>
          <a:bodyPr/>
          <a:lstStyle>
            <a:lvl1pPr>
              <a:defRPr u="sng"/>
            </a:lvl1pPr>
          </a:lstStyle>
          <a:p>
            <a:r>
              <a:rPr lang="en-US" dirty="0"/>
              <a:t>http://fpt.edu.vn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pic>
        <p:nvPicPr>
          <p:cNvPr id="7" name="Picture 6">
            <a:extLst>
              <a:ext uri="{FF2B5EF4-FFF2-40B4-BE49-F238E27FC236}">
                <a16:creationId xmlns:a16="http://schemas.microsoft.com/office/drawing/2014/main" id="{C03513E2-20E7-AC31-ECD7-B50D9BCF810E}"/>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3065928" cy="126469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607040" y="329566"/>
            <a:ext cx="3291840" cy="702183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31520" y="329566"/>
            <a:ext cx="9631680" cy="702183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6D506B-F4A2-437D-A3F4-660F616C6EDE}" type="datetime1">
              <a:rPr lang="en-US" smtClean="0"/>
              <a:t>9/22/2023</a:t>
            </a:fld>
            <a:endParaRPr lang="en-US" dirty="0"/>
          </a:p>
        </p:txBody>
      </p:sp>
      <p:sp>
        <p:nvSpPr>
          <p:cNvPr id="5" name="Footer Placeholder 4"/>
          <p:cNvSpPr>
            <a:spLocks noGrp="1"/>
          </p:cNvSpPr>
          <p:nvPr>
            <p:ph type="ftr" sz="quarter" idx="11"/>
          </p:nvPr>
        </p:nvSpPr>
        <p:spPr/>
        <p:txBody>
          <a:bodyPr/>
          <a:lstStyle/>
          <a:p>
            <a:r>
              <a:rPr lang="en-US" dirty="0"/>
              <a:t>http://fpt.edu.vn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220202"/>
            <a:ext cx="13167360" cy="1371600"/>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96D62DC-3211-4391-89F3-166EE23EF44B}" type="datetime1">
              <a:rPr lang="en-US" smtClean="0"/>
              <a:t>9/22/2023</a:t>
            </a:fld>
            <a:endParaRPr lang="en-US" dirty="0"/>
          </a:p>
        </p:txBody>
      </p:sp>
      <p:sp>
        <p:nvSpPr>
          <p:cNvPr id="5" name="Footer Placeholder 4"/>
          <p:cNvSpPr>
            <a:spLocks noGrp="1"/>
          </p:cNvSpPr>
          <p:nvPr>
            <p:ph type="ftr" sz="quarter" idx="11"/>
          </p:nvPr>
        </p:nvSpPr>
        <p:spPr/>
        <p:txBody>
          <a:bodyPr/>
          <a:lstStyle/>
          <a:p>
            <a:r>
              <a:rPr lang="en-US" dirty="0"/>
              <a:t>http://fpt.edu.vn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pic>
        <p:nvPicPr>
          <p:cNvPr id="7" name="Picture 6">
            <a:extLst>
              <a:ext uri="{FF2B5EF4-FFF2-40B4-BE49-F238E27FC236}">
                <a16:creationId xmlns:a16="http://schemas.microsoft.com/office/drawing/2014/main" id="{98178B6A-20C4-67C1-990D-D88BBCA4056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371600" cy="565785"/>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31520" y="1920240"/>
            <a:ext cx="6461760" cy="5431156"/>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437120" y="1920240"/>
            <a:ext cx="6461760" cy="5431156"/>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212B585-3541-47D9-8BBD-8B3377140B75}" type="datetime1">
              <a:rPr lang="en-US" smtClean="0"/>
              <a:t>9/22/2023</a:t>
            </a:fld>
            <a:endParaRPr lang="en-US" dirty="0"/>
          </a:p>
        </p:txBody>
      </p:sp>
      <p:sp>
        <p:nvSpPr>
          <p:cNvPr id="6" name="Footer Placeholder 5"/>
          <p:cNvSpPr>
            <a:spLocks noGrp="1"/>
          </p:cNvSpPr>
          <p:nvPr>
            <p:ph type="ftr" sz="quarter" idx="11"/>
          </p:nvPr>
        </p:nvSpPr>
        <p:spPr/>
        <p:txBody>
          <a:bodyPr/>
          <a:lstStyle/>
          <a:p>
            <a:r>
              <a:rPr lang="en-US" dirty="0"/>
              <a:t>http://fpt.edu.vn </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731520" y="1842136"/>
            <a:ext cx="6464301" cy="767714"/>
          </a:xfrm>
        </p:spPr>
        <p:txBody>
          <a:bodyPr anchor="b"/>
          <a:lstStyle>
            <a:lvl1pPr marL="0" indent="0">
              <a:buNone/>
              <a:defRPr sz="3400" b="1"/>
            </a:lvl1pPr>
            <a:lvl2pPr marL="653110" indent="0">
              <a:buNone/>
              <a:defRPr sz="2900" b="1"/>
            </a:lvl2pPr>
            <a:lvl3pPr marL="1306220" indent="0">
              <a:buNone/>
              <a:defRPr sz="2600" b="1"/>
            </a:lvl3pPr>
            <a:lvl4pPr marL="1959331" indent="0">
              <a:buNone/>
              <a:defRPr sz="2300" b="1"/>
            </a:lvl4pPr>
            <a:lvl5pPr marL="2612441" indent="0">
              <a:buNone/>
              <a:defRPr sz="2300" b="1"/>
            </a:lvl5pPr>
            <a:lvl6pPr marL="3265551" indent="0">
              <a:buNone/>
              <a:defRPr sz="2300" b="1"/>
            </a:lvl6pPr>
            <a:lvl7pPr marL="3918661" indent="0">
              <a:buNone/>
              <a:defRPr sz="2300" b="1"/>
            </a:lvl7pPr>
            <a:lvl8pPr marL="4571771" indent="0">
              <a:buNone/>
              <a:defRPr sz="2300" b="1"/>
            </a:lvl8pPr>
            <a:lvl9pPr marL="5224882" indent="0">
              <a:buNone/>
              <a:defRPr sz="2300" b="1"/>
            </a:lvl9pPr>
          </a:lstStyle>
          <a:p>
            <a:pPr lvl="0"/>
            <a:r>
              <a:rPr lang="en-US"/>
              <a:t>Click to edit Master text styles</a:t>
            </a:r>
          </a:p>
        </p:txBody>
      </p:sp>
      <p:sp>
        <p:nvSpPr>
          <p:cNvPr id="4" name="Content Placeholder 3"/>
          <p:cNvSpPr>
            <a:spLocks noGrp="1"/>
          </p:cNvSpPr>
          <p:nvPr>
            <p:ph sz="half" idx="2"/>
          </p:nvPr>
        </p:nvSpPr>
        <p:spPr>
          <a:xfrm>
            <a:off x="731520" y="2609850"/>
            <a:ext cx="6464301" cy="4741546"/>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432041" y="1842136"/>
            <a:ext cx="6466840" cy="767714"/>
          </a:xfrm>
        </p:spPr>
        <p:txBody>
          <a:bodyPr anchor="b"/>
          <a:lstStyle>
            <a:lvl1pPr marL="0" indent="0">
              <a:buNone/>
              <a:defRPr sz="3400" b="1"/>
            </a:lvl1pPr>
            <a:lvl2pPr marL="653110" indent="0">
              <a:buNone/>
              <a:defRPr sz="2900" b="1"/>
            </a:lvl2pPr>
            <a:lvl3pPr marL="1306220" indent="0">
              <a:buNone/>
              <a:defRPr sz="2600" b="1"/>
            </a:lvl3pPr>
            <a:lvl4pPr marL="1959331" indent="0">
              <a:buNone/>
              <a:defRPr sz="2300" b="1"/>
            </a:lvl4pPr>
            <a:lvl5pPr marL="2612441" indent="0">
              <a:buNone/>
              <a:defRPr sz="2300" b="1"/>
            </a:lvl5pPr>
            <a:lvl6pPr marL="3265551" indent="0">
              <a:buNone/>
              <a:defRPr sz="2300" b="1"/>
            </a:lvl6pPr>
            <a:lvl7pPr marL="3918661" indent="0">
              <a:buNone/>
              <a:defRPr sz="2300" b="1"/>
            </a:lvl7pPr>
            <a:lvl8pPr marL="4571771" indent="0">
              <a:buNone/>
              <a:defRPr sz="2300" b="1"/>
            </a:lvl8pPr>
            <a:lvl9pPr marL="5224882" indent="0">
              <a:buNone/>
              <a:defRPr sz="2300" b="1"/>
            </a:lvl9pPr>
          </a:lstStyle>
          <a:p>
            <a:pPr lvl="0"/>
            <a:r>
              <a:rPr lang="en-US"/>
              <a:t>Click to edit Master text styles</a:t>
            </a:r>
          </a:p>
        </p:txBody>
      </p:sp>
      <p:sp>
        <p:nvSpPr>
          <p:cNvPr id="6" name="Content Placeholder 5"/>
          <p:cNvSpPr>
            <a:spLocks noGrp="1"/>
          </p:cNvSpPr>
          <p:nvPr>
            <p:ph sz="quarter" idx="4"/>
          </p:nvPr>
        </p:nvSpPr>
        <p:spPr>
          <a:xfrm>
            <a:off x="7432041" y="2609850"/>
            <a:ext cx="6466840" cy="4741546"/>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71F8B4-FB33-4F34-BFE4-2613DD4027CC}" type="datetime1">
              <a:rPr lang="en-US" smtClean="0"/>
              <a:t>9/22/2023</a:t>
            </a:fld>
            <a:endParaRPr lang="en-US" dirty="0"/>
          </a:p>
        </p:txBody>
      </p:sp>
      <p:sp>
        <p:nvSpPr>
          <p:cNvPr id="8" name="Footer Placeholder 7"/>
          <p:cNvSpPr>
            <a:spLocks noGrp="1"/>
          </p:cNvSpPr>
          <p:nvPr>
            <p:ph type="ftr" sz="quarter" idx="11"/>
          </p:nvPr>
        </p:nvSpPr>
        <p:spPr/>
        <p:txBody>
          <a:bodyPr/>
          <a:lstStyle/>
          <a:p>
            <a:r>
              <a:rPr lang="en-US" dirty="0"/>
              <a:t>http://fpt.edu.vn </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A998CD9-8ED9-4980-89A5-FE836181FD1A}" type="datetime1">
              <a:rPr lang="en-US" smtClean="0"/>
              <a:t>9/22/2023</a:t>
            </a:fld>
            <a:endParaRPr lang="en-US" dirty="0"/>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F291C3-CC28-4837-B1D3-0422CB53E99F}" type="datetime1">
              <a:rPr lang="en-US" smtClean="0"/>
              <a:t>9/22/2023</a:t>
            </a:fld>
            <a:endParaRPr lang="en-US" dirty="0"/>
          </a:p>
        </p:txBody>
      </p:sp>
      <p:sp>
        <p:nvSpPr>
          <p:cNvPr id="3" name="Footer Placeholder 2"/>
          <p:cNvSpPr>
            <a:spLocks noGrp="1"/>
          </p:cNvSpPr>
          <p:nvPr>
            <p:ph type="ftr" sz="quarter" idx="11"/>
          </p:nvPr>
        </p:nvSpPr>
        <p:spPr/>
        <p:txBody>
          <a:bodyPr/>
          <a:lstStyle/>
          <a:p>
            <a:r>
              <a:rPr lang="en-US" dirty="0"/>
              <a:t>http://fpt.edu.vn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1521" y="327660"/>
            <a:ext cx="4813301" cy="1394460"/>
          </a:xfrm>
        </p:spPr>
        <p:txBody>
          <a:bodyPr anchor="b"/>
          <a:lstStyle>
            <a:lvl1pPr algn="l">
              <a:defRPr sz="2900" b="1"/>
            </a:lvl1pPr>
          </a:lstStyle>
          <a:p>
            <a:r>
              <a:rPr lang="en-US"/>
              <a:t>Click to edit Master title style</a:t>
            </a:r>
          </a:p>
        </p:txBody>
      </p:sp>
      <p:sp>
        <p:nvSpPr>
          <p:cNvPr id="3" name="Content Placeholder 2"/>
          <p:cNvSpPr>
            <a:spLocks noGrp="1"/>
          </p:cNvSpPr>
          <p:nvPr>
            <p:ph idx="1"/>
          </p:nvPr>
        </p:nvSpPr>
        <p:spPr>
          <a:xfrm>
            <a:off x="5720080" y="327660"/>
            <a:ext cx="8178800" cy="7023736"/>
          </a:xfrm>
        </p:spPr>
        <p:txBody>
          <a:bodyPr/>
          <a:lstStyle>
            <a:lvl1pPr>
              <a:defRPr sz="4600"/>
            </a:lvl1pPr>
            <a:lvl2pPr>
              <a:defRPr sz="4000"/>
            </a:lvl2pPr>
            <a:lvl3pPr>
              <a:defRPr sz="3400"/>
            </a:lvl3pPr>
            <a:lvl4pPr>
              <a:defRPr sz="2900"/>
            </a:lvl4pPr>
            <a:lvl5pPr>
              <a:defRPr sz="2900"/>
            </a:lvl5pPr>
            <a:lvl6pPr>
              <a:defRPr sz="2900"/>
            </a:lvl6pPr>
            <a:lvl7pPr>
              <a:defRPr sz="2900"/>
            </a:lvl7pPr>
            <a:lvl8pPr>
              <a:defRPr sz="2900"/>
            </a:lvl8pPr>
            <a:lvl9pPr>
              <a:defRPr sz="2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31521" y="1722120"/>
            <a:ext cx="4813301" cy="5629276"/>
          </a:xfrm>
        </p:spPr>
        <p:txBody>
          <a:bodyPr/>
          <a:lstStyle>
            <a:lvl1pPr marL="0" indent="0">
              <a:buNone/>
              <a:defRPr sz="2000"/>
            </a:lvl1pPr>
            <a:lvl2pPr marL="653110" indent="0">
              <a:buNone/>
              <a:defRPr sz="1700"/>
            </a:lvl2pPr>
            <a:lvl3pPr marL="1306220" indent="0">
              <a:buNone/>
              <a:defRPr sz="1400"/>
            </a:lvl3pPr>
            <a:lvl4pPr marL="1959331" indent="0">
              <a:buNone/>
              <a:defRPr sz="1300"/>
            </a:lvl4pPr>
            <a:lvl5pPr marL="2612441" indent="0">
              <a:buNone/>
              <a:defRPr sz="1300"/>
            </a:lvl5pPr>
            <a:lvl6pPr marL="3265551" indent="0">
              <a:buNone/>
              <a:defRPr sz="1300"/>
            </a:lvl6pPr>
            <a:lvl7pPr marL="3918661" indent="0">
              <a:buNone/>
              <a:defRPr sz="1300"/>
            </a:lvl7pPr>
            <a:lvl8pPr marL="4571771" indent="0">
              <a:buNone/>
              <a:defRPr sz="1300"/>
            </a:lvl8pPr>
            <a:lvl9pPr marL="5224882" indent="0">
              <a:buNone/>
              <a:defRPr sz="1300"/>
            </a:lvl9pPr>
          </a:lstStyle>
          <a:p>
            <a:pPr lvl="0"/>
            <a:r>
              <a:rPr lang="en-US"/>
              <a:t>Click to edit Master text styles</a:t>
            </a:r>
          </a:p>
        </p:txBody>
      </p:sp>
      <p:sp>
        <p:nvSpPr>
          <p:cNvPr id="5" name="Date Placeholder 4"/>
          <p:cNvSpPr>
            <a:spLocks noGrp="1"/>
          </p:cNvSpPr>
          <p:nvPr>
            <p:ph type="dt" sz="half" idx="10"/>
          </p:nvPr>
        </p:nvSpPr>
        <p:spPr/>
        <p:txBody>
          <a:bodyPr/>
          <a:lstStyle/>
          <a:p>
            <a:fld id="{061C2FC1-1239-4FA4-9128-DC1E50148BAC}" type="datetime1">
              <a:rPr lang="en-US" smtClean="0"/>
              <a:t>9/22/2023</a:t>
            </a:fld>
            <a:endParaRPr lang="en-US" dirty="0"/>
          </a:p>
        </p:txBody>
      </p:sp>
      <p:sp>
        <p:nvSpPr>
          <p:cNvPr id="6" name="Footer Placeholder 5"/>
          <p:cNvSpPr>
            <a:spLocks noGrp="1"/>
          </p:cNvSpPr>
          <p:nvPr>
            <p:ph type="ftr" sz="quarter" idx="11"/>
          </p:nvPr>
        </p:nvSpPr>
        <p:spPr/>
        <p:txBody>
          <a:bodyPr/>
          <a:lstStyle/>
          <a:p>
            <a:r>
              <a:rPr lang="en-US" dirty="0"/>
              <a:t>http://fpt.edu.vn </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67661" y="5760720"/>
            <a:ext cx="8778240" cy="680086"/>
          </a:xfrm>
        </p:spPr>
        <p:txBody>
          <a:bodyPr anchor="b"/>
          <a:lstStyle>
            <a:lvl1pPr algn="l">
              <a:defRPr sz="2900" b="1"/>
            </a:lvl1pPr>
          </a:lstStyle>
          <a:p>
            <a:r>
              <a:rPr lang="en-US"/>
              <a:t>Click to edit Master title style</a:t>
            </a:r>
          </a:p>
        </p:txBody>
      </p:sp>
      <p:sp>
        <p:nvSpPr>
          <p:cNvPr id="3" name="Picture Placeholder 2"/>
          <p:cNvSpPr>
            <a:spLocks noGrp="1"/>
          </p:cNvSpPr>
          <p:nvPr>
            <p:ph type="pic" idx="1"/>
          </p:nvPr>
        </p:nvSpPr>
        <p:spPr>
          <a:xfrm>
            <a:off x="2867661" y="735330"/>
            <a:ext cx="8778240" cy="4937760"/>
          </a:xfrm>
        </p:spPr>
        <p:txBody>
          <a:bodyPr/>
          <a:lstStyle>
            <a:lvl1pPr marL="0" indent="0">
              <a:buNone/>
              <a:defRPr sz="4600"/>
            </a:lvl1pPr>
            <a:lvl2pPr marL="653110" indent="0">
              <a:buNone/>
              <a:defRPr sz="4000"/>
            </a:lvl2pPr>
            <a:lvl3pPr marL="1306220" indent="0">
              <a:buNone/>
              <a:defRPr sz="3400"/>
            </a:lvl3pPr>
            <a:lvl4pPr marL="1959331" indent="0">
              <a:buNone/>
              <a:defRPr sz="2900"/>
            </a:lvl4pPr>
            <a:lvl5pPr marL="2612441" indent="0">
              <a:buNone/>
              <a:defRPr sz="2900"/>
            </a:lvl5pPr>
            <a:lvl6pPr marL="3265551" indent="0">
              <a:buNone/>
              <a:defRPr sz="2900"/>
            </a:lvl6pPr>
            <a:lvl7pPr marL="3918661" indent="0">
              <a:buNone/>
              <a:defRPr sz="2900"/>
            </a:lvl7pPr>
            <a:lvl8pPr marL="4571771" indent="0">
              <a:buNone/>
              <a:defRPr sz="2900"/>
            </a:lvl8pPr>
            <a:lvl9pPr marL="5224882" indent="0">
              <a:buNone/>
              <a:defRPr sz="2900"/>
            </a:lvl9pPr>
          </a:lstStyle>
          <a:p>
            <a:endParaRPr lang="en-US" dirty="0"/>
          </a:p>
        </p:txBody>
      </p:sp>
      <p:sp>
        <p:nvSpPr>
          <p:cNvPr id="4" name="Text Placeholder 3"/>
          <p:cNvSpPr>
            <a:spLocks noGrp="1"/>
          </p:cNvSpPr>
          <p:nvPr>
            <p:ph type="body" sz="half" idx="2"/>
          </p:nvPr>
        </p:nvSpPr>
        <p:spPr>
          <a:xfrm>
            <a:off x="2867661" y="6440806"/>
            <a:ext cx="8778240" cy="965834"/>
          </a:xfrm>
        </p:spPr>
        <p:txBody>
          <a:bodyPr/>
          <a:lstStyle>
            <a:lvl1pPr marL="0" indent="0">
              <a:buNone/>
              <a:defRPr sz="2000"/>
            </a:lvl1pPr>
            <a:lvl2pPr marL="653110" indent="0">
              <a:buNone/>
              <a:defRPr sz="1700"/>
            </a:lvl2pPr>
            <a:lvl3pPr marL="1306220" indent="0">
              <a:buNone/>
              <a:defRPr sz="1400"/>
            </a:lvl3pPr>
            <a:lvl4pPr marL="1959331" indent="0">
              <a:buNone/>
              <a:defRPr sz="1300"/>
            </a:lvl4pPr>
            <a:lvl5pPr marL="2612441" indent="0">
              <a:buNone/>
              <a:defRPr sz="1300"/>
            </a:lvl5pPr>
            <a:lvl6pPr marL="3265551" indent="0">
              <a:buNone/>
              <a:defRPr sz="1300"/>
            </a:lvl6pPr>
            <a:lvl7pPr marL="3918661" indent="0">
              <a:buNone/>
              <a:defRPr sz="1300"/>
            </a:lvl7pPr>
            <a:lvl8pPr marL="4571771" indent="0">
              <a:buNone/>
              <a:defRPr sz="1300"/>
            </a:lvl8pPr>
            <a:lvl9pPr marL="5224882" indent="0">
              <a:buNone/>
              <a:defRPr sz="1300"/>
            </a:lvl9pPr>
          </a:lstStyle>
          <a:p>
            <a:pPr lvl="0"/>
            <a:r>
              <a:rPr lang="en-US"/>
              <a:t>Click to edit Master text styles</a:t>
            </a:r>
          </a:p>
        </p:txBody>
      </p:sp>
      <p:sp>
        <p:nvSpPr>
          <p:cNvPr id="5" name="Date Placeholder 4"/>
          <p:cNvSpPr>
            <a:spLocks noGrp="1"/>
          </p:cNvSpPr>
          <p:nvPr>
            <p:ph type="dt" sz="half" idx="10"/>
          </p:nvPr>
        </p:nvSpPr>
        <p:spPr/>
        <p:txBody>
          <a:bodyPr/>
          <a:lstStyle/>
          <a:p>
            <a:fld id="{4504FCE8-70A6-41B0-B40B-C5ACD78587E7}" type="datetime1">
              <a:rPr lang="en-US" smtClean="0"/>
              <a:t>9/22/2023</a:t>
            </a:fld>
            <a:endParaRPr lang="en-US" dirty="0"/>
          </a:p>
        </p:txBody>
      </p:sp>
      <p:sp>
        <p:nvSpPr>
          <p:cNvPr id="6" name="Footer Placeholder 5"/>
          <p:cNvSpPr>
            <a:spLocks noGrp="1"/>
          </p:cNvSpPr>
          <p:nvPr>
            <p:ph type="ftr" sz="quarter" idx="11"/>
          </p:nvPr>
        </p:nvSpPr>
        <p:spPr/>
        <p:txBody>
          <a:bodyPr/>
          <a:lstStyle/>
          <a:p>
            <a:r>
              <a:rPr lang="en-US" dirty="0"/>
              <a:t>http://fpt.edu.vn </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A5F6F97-0478-4E11-BEB1-1B02135CEC51}" type="datetime1">
              <a:rPr lang="en-US" smtClean="0"/>
              <a:t>9/22/2023</a:t>
            </a:fld>
            <a:endParaRPr lang="en-US" dirty="0"/>
          </a:p>
        </p:txBody>
      </p:sp>
      <p:sp>
        <p:nvSpPr>
          <p:cNvPr id="5" name="Footer Placeholder 4"/>
          <p:cNvSpPr>
            <a:spLocks noGrp="1"/>
          </p:cNvSpPr>
          <p:nvPr>
            <p:ph type="ftr" sz="quarter" idx="11"/>
          </p:nvPr>
        </p:nvSpPr>
        <p:spPr/>
        <p:txBody>
          <a:bodyPr/>
          <a:lstStyle/>
          <a:p>
            <a:r>
              <a:rPr lang="en-US" dirty="0"/>
              <a:t>http://fpt.edu.vn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1520" y="329566"/>
            <a:ext cx="13167360" cy="1371600"/>
          </a:xfrm>
          <a:prstGeom prst="rect">
            <a:avLst/>
          </a:prstGeom>
        </p:spPr>
        <p:txBody>
          <a:bodyPr vert="horz" lIns="130622" tIns="65311" rIns="130622" bIns="65311" rtlCol="0" anchor="ctr">
            <a:normAutofit/>
          </a:bodyPr>
          <a:lstStyle/>
          <a:p>
            <a:r>
              <a:rPr lang="en-US"/>
              <a:t>Click to edit Master title style</a:t>
            </a:r>
          </a:p>
        </p:txBody>
      </p:sp>
      <p:sp>
        <p:nvSpPr>
          <p:cNvPr id="3" name="Text Placeholder 2"/>
          <p:cNvSpPr>
            <a:spLocks noGrp="1"/>
          </p:cNvSpPr>
          <p:nvPr>
            <p:ph type="body" idx="1"/>
          </p:nvPr>
        </p:nvSpPr>
        <p:spPr>
          <a:xfrm>
            <a:off x="731520" y="1920240"/>
            <a:ext cx="13167360" cy="5431156"/>
          </a:xfrm>
          <a:prstGeom prst="rect">
            <a:avLst/>
          </a:prstGeom>
        </p:spPr>
        <p:txBody>
          <a:bodyPr vert="horz" lIns="130622" tIns="65311" rIns="130622" bIns="6531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1658600" y="7620000"/>
            <a:ext cx="1371600" cy="381000"/>
          </a:xfrm>
          <a:prstGeom prst="rect">
            <a:avLst/>
          </a:prstGeom>
        </p:spPr>
        <p:txBody>
          <a:bodyPr vert="horz" lIns="130622" tIns="65311" rIns="130622" bIns="65311" rtlCol="0" anchor="ctr"/>
          <a:lstStyle>
            <a:lvl1pPr algn="l">
              <a:defRPr sz="1700">
                <a:solidFill>
                  <a:schemeClr val="tx1">
                    <a:tint val="75000"/>
                  </a:schemeClr>
                </a:solidFill>
              </a:defRPr>
            </a:lvl1pPr>
          </a:lstStyle>
          <a:p>
            <a:fld id="{CA1962D1-EBF3-4963-B6D5-E9FCED2A5093}" type="datetime1">
              <a:rPr lang="en-US" smtClean="0"/>
              <a:t>9/22/2023</a:t>
            </a:fld>
            <a:endParaRPr lang="en-US" dirty="0"/>
          </a:p>
        </p:txBody>
      </p:sp>
      <p:sp>
        <p:nvSpPr>
          <p:cNvPr id="5" name="Footer Placeholder 4"/>
          <p:cNvSpPr>
            <a:spLocks noGrp="1"/>
          </p:cNvSpPr>
          <p:nvPr>
            <p:ph type="ftr" sz="quarter" idx="3"/>
          </p:nvPr>
        </p:nvSpPr>
        <p:spPr>
          <a:xfrm>
            <a:off x="762000" y="7620000"/>
            <a:ext cx="4632960" cy="438150"/>
          </a:xfrm>
          <a:prstGeom prst="rect">
            <a:avLst/>
          </a:prstGeom>
        </p:spPr>
        <p:txBody>
          <a:bodyPr vert="horz" lIns="130622" tIns="65311" rIns="130622" bIns="65311" rtlCol="0" anchor="ctr"/>
          <a:lstStyle>
            <a:lvl1pPr algn="l">
              <a:defRPr sz="1700" u="sng">
                <a:solidFill>
                  <a:schemeClr val="tx1">
                    <a:tint val="75000"/>
                  </a:schemeClr>
                </a:solidFill>
              </a:defRPr>
            </a:lvl1pPr>
          </a:lstStyle>
          <a:p>
            <a:r>
              <a:rPr lang="en-US" dirty="0"/>
              <a:t>http://fpt.edu.vn </a:t>
            </a:r>
          </a:p>
        </p:txBody>
      </p:sp>
      <p:sp>
        <p:nvSpPr>
          <p:cNvPr id="6" name="Slide Number Placeholder 5"/>
          <p:cNvSpPr>
            <a:spLocks noGrp="1"/>
          </p:cNvSpPr>
          <p:nvPr>
            <p:ph type="sldNum" sz="quarter" idx="4"/>
          </p:nvPr>
        </p:nvSpPr>
        <p:spPr>
          <a:xfrm>
            <a:off x="13258800" y="7620000"/>
            <a:ext cx="716280" cy="373379"/>
          </a:xfrm>
          <a:prstGeom prst="rect">
            <a:avLst/>
          </a:prstGeom>
        </p:spPr>
        <p:txBody>
          <a:bodyPr vert="horz" lIns="130622" tIns="65311" rIns="130622" bIns="65311" rtlCol="0" anchor="ctr"/>
          <a:lstStyle>
            <a:lvl1pPr algn="r">
              <a:defRPr sz="17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hdr="0"/>
  <p:txStyles>
    <p:titleStyle>
      <a:lvl1pPr algn="ctr" defTabSz="1306220" rtl="0" eaLnBrk="1" latinLnBrk="0" hangingPunct="1">
        <a:spcBef>
          <a:spcPct val="0"/>
        </a:spcBef>
        <a:buNone/>
        <a:defRPr sz="4000" b="1" kern="1200">
          <a:solidFill>
            <a:schemeClr val="tx1"/>
          </a:solidFill>
          <a:latin typeface="+mj-lt"/>
          <a:ea typeface="+mj-ea"/>
          <a:cs typeface="+mj-cs"/>
        </a:defRPr>
      </a:lvl1pPr>
    </p:titleStyle>
    <p:bodyStyle>
      <a:lvl1pPr marL="489833" indent="-489833" algn="l" defTabSz="1306220" rtl="0" eaLnBrk="1" latinLnBrk="0" hangingPunct="1">
        <a:spcBef>
          <a:spcPct val="20000"/>
        </a:spcBef>
        <a:buFont typeface="Arial" pitchFamily="34" charset="0"/>
        <a:buChar char="•"/>
        <a:defRPr sz="3200" b="1" kern="1200">
          <a:solidFill>
            <a:schemeClr val="tx1"/>
          </a:solidFill>
          <a:latin typeface="+mn-lt"/>
          <a:ea typeface="+mn-ea"/>
          <a:cs typeface="+mn-cs"/>
        </a:defRPr>
      </a:lvl1pPr>
      <a:lvl2pPr marL="1061304" indent="-408194" algn="l" defTabSz="130622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632776" indent="-326555" algn="l" defTabSz="1306220" rtl="0" eaLnBrk="1" latinLnBrk="0" hangingPunct="1">
        <a:spcBef>
          <a:spcPct val="20000"/>
        </a:spcBef>
        <a:buFont typeface="Arial" pitchFamily="34" charset="0"/>
        <a:buChar char="•"/>
        <a:defRPr sz="2800" kern="1200">
          <a:solidFill>
            <a:schemeClr val="tx1"/>
          </a:solidFill>
          <a:latin typeface="+mn-lt"/>
          <a:ea typeface="+mn-ea"/>
          <a:cs typeface="+mn-cs"/>
        </a:defRPr>
      </a:lvl3pPr>
      <a:lvl4pPr marL="2285886" indent="-326555" algn="l" defTabSz="1306220" rtl="0" eaLnBrk="1" latinLnBrk="0" hangingPunct="1">
        <a:spcBef>
          <a:spcPct val="20000"/>
        </a:spcBef>
        <a:buFont typeface="Arial" pitchFamily="34" charset="0"/>
        <a:buChar char="–"/>
        <a:defRPr sz="2800" i="1" kern="1200">
          <a:solidFill>
            <a:schemeClr val="tx1"/>
          </a:solidFill>
          <a:latin typeface="+mn-lt"/>
          <a:ea typeface="+mn-ea"/>
          <a:cs typeface="+mn-cs"/>
        </a:defRPr>
      </a:lvl4pPr>
      <a:lvl5pPr marL="2938996" indent="-326555" algn="l" defTabSz="1306220" rtl="0" eaLnBrk="1" latinLnBrk="0" hangingPunct="1">
        <a:spcBef>
          <a:spcPct val="20000"/>
        </a:spcBef>
        <a:buFont typeface="Arial" pitchFamily="34" charset="0"/>
        <a:buChar char="»"/>
        <a:defRPr sz="2800" i="1" kern="1200">
          <a:solidFill>
            <a:schemeClr val="tx1"/>
          </a:solidFill>
          <a:latin typeface="+mn-lt"/>
          <a:ea typeface="+mn-ea"/>
          <a:cs typeface="+mn-cs"/>
        </a:defRPr>
      </a:lvl5pPr>
      <a:lvl6pPr marL="3592106"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9pPr>
    </p:bodyStyle>
    <p:otherStyle>
      <a:defPPr>
        <a:defRPr lang="en-US"/>
      </a:defPPr>
      <a:lvl1pPr marL="0" algn="l" defTabSz="1306220" rtl="0" eaLnBrk="1" latinLnBrk="0" hangingPunct="1">
        <a:defRPr sz="2600" kern="1200">
          <a:solidFill>
            <a:schemeClr val="tx1"/>
          </a:solidFill>
          <a:latin typeface="+mn-lt"/>
          <a:ea typeface="+mn-ea"/>
          <a:cs typeface="+mn-cs"/>
        </a:defRPr>
      </a:lvl1pPr>
      <a:lvl2pPr marL="653110" algn="l" defTabSz="1306220" rtl="0" eaLnBrk="1" latinLnBrk="0" hangingPunct="1">
        <a:defRPr sz="2600" kern="1200">
          <a:solidFill>
            <a:schemeClr val="tx1"/>
          </a:solidFill>
          <a:latin typeface="+mn-lt"/>
          <a:ea typeface="+mn-ea"/>
          <a:cs typeface="+mn-cs"/>
        </a:defRPr>
      </a:lvl2pPr>
      <a:lvl3pPr marL="1306220" algn="l" defTabSz="1306220" rtl="0" eaLnBrk="1" latinLnBrk="0" hangingPunct="1">
        <a:defRPr sz="2600" kern="1200">
          <a:solidFill>
            <a:schemeClr val="tx1"/>
          </a:solidFill>
          <a:latin typeface="+mn-lt"/>
          <a:ea typeface="+mn-ea"/>
          <a:cs typeface="+mn-cs"/>
        </a:defRPr>
      </a:lvl3pPr>
      <a:lvl4pPr marL="1959331" algn="l" defTabSz="1306220" rtl="0" eaLnBrk="1" latinLnBrk="0" hangingPunct="1">
        <a:defRPr sz="2600" kern="1200">
          <a:solidFill>
            <a:schemeClr val="tx1"/>
          </a:solidFill>
          <a:latin typeface="+mn-lt"/>
          <a:ea typeface="+mn-ea"/>
          <a:cs typeface="+mn-cs"/>
        </a:defRPr>
      </a:lvl4pPr>
      <a:lvl5pPr marL="2612441" algn="l" defTabSz="1306220" rtl="0" eaLnBrk="1" latinLnBrk="0" hangingPunct="1">
        <a:defRPr sz="2600" kern="1200">
          <a:solidFill>
            <a:schemeClr val="tx1"/>
          </a:solidFill>
          <a:latin typeface="+mn-lt"/>
          <a:ea typeface="+mn-ea"/>
          <a:cs typeface="+mn-cs"/>
        </a:defRPr>
      </a:lvl5pPr>
      <a:lvl6pPr marL="3265551" algn="l" defTabSz="1306220" rtl="0" eaLnBrk="1" latinLnBrk="0" hangingPunct="1">
        <a:defRPr sz="2600" kern="1200">
          <a:solidFill>
            <a:schemeClr val="tx1"/>
          </a:solidFill>
          <a:latin typeface="+mn-lt"/>
          <a:ea typeface="+mn-ea"/>
          <a:cs typeface="+mn-cs"/>
        </a:defRPr>
      </a:lvl6pPr>
      <a:lvl7pPr marL="3918661" algn="l" defTabSz="1306220" rtl="0" eaLnBrk="1" latinLnBrk="0" hangingPunct="1">
        <a:defRPr sz="2600" kern="1200">
          <a:solidFill>
            <a:schemeClr val="tx1"/>
          </a:solidFill>
          <a:latin typeface="+mn-lt"/>
          <a:ea typeface="+mn-ea"/>
          <a:cs typeface="+mn-cs"/>
        </a:defRPr>
      </a:lvl7pPr>
      <a:lvl8pPr marL="4571771" algn="l" defTabSz="1306220" rtl="0" eaLnBrk="1" latinLnBrk="0" hangingPunct="1">
        <a:defRPr sz="2600" kern="1200">
          <a:solidFill>
            <a:schemeClr val="tx1"/>
          </a:solidFill>
          <a:latin typeface="+mn-lt"/>
          <a:ea typeface="+mn-ea"/>
          <a:cs typeface="+mn-cs"/>
        </a:defRPr>
      </a:lvl8pPr>
      <a:lvl9pPr marL="5224882" algn="l" defTabSz="1306220"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chemeClr val="bg1"/>
                </a:solidFill>
              </a:rPr>
              <a:t>Performing a Risk Assessment</a:t>
            </a:r>
          </a:p>
        </p:txBody>
      </p:sp>
    </p:spTree>
    <p:extLst>
      <p:ext uri="{BB962C8B-B14F-4D97-AF65-F5344CB8AC3E}">
        <p14:creationId xmlns:p14="http://schemas.microsoft.com/office/powerpoint/2010/main" val="21403534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1520" y="1676400"/>
            <a:ext cx="13167360" cy="5943600"/>
          </a:xfrm>
        </p:spPr>
        <p:txBody>
          <a:bodyPr>
            <a:normAutofit lnSpcReduction="10000"/>
          </a:bodyPr>
          <a:lstStyle/>
          <a:p>
            <a:r>
              <a:rPr lang="en-US" dirty="0"/>
              <a:t>Quantitative</a:t>
            </a:r>
          </a:p>
          <a:p>
            <a:pPr lvl="1"/>
            <a:r>
              <a:rPr lang="en-US" dirty="0"/>
              <a:t>Identifying values SLE, ARO, ALE (before and after control), Safeguard Cost/Benefit (Lecture 5)</a:t>
            </a:r>
          </a:p>
          <a:p>
            <a:pPr lvl="1"/>
            <a:r>
              <a:rPr lang="en-US" dirty="0"/>
              <a:t>Scenario (p. 157-8)</a:t>
            </a:r>
          </a:p>
          <a:p>
            <a:r>
              <a:rPr lang="en-US" dirty="0"/>
              <a:t>Qualitative:</a:t>
            </a:r>
          </a:p>
          <a:p>
            <a:pPr lvl="1"/>
            <a:r>
              <a:rPr lang="en-US" dirty="0"/>
              <a:t>using the opinions of experts to determine two primary data points:</a:t>
            </a:r>
          </a:p>
          <a:p>
            <a:pPr lvl="2"/>
            <a:r>
              <a:rPr lang="en-US" i="1" dirty="0">
                <a:solidFill>
                  <a:srgbClr val="00B0F0"/>
                </a:solidFill>
              </a:rPr>
              <a:t>Probability</a:t>
            </a:r>
            <a:r>
              <a:rPr lang="en-US" dirty="0"/>
              <a:t> - the likelihood that the risk will occur (in percentage)</a:t>
            </a:r>
          </a:p>
          <a:p>
            <a:pPr lvl="2"/>
            <a:r>
              <a:rPr lang="en-US" i="1" dirty="0">
                <a:solidFill>
                  <a:srgbClr val="00B0F0"/>
                </a:solidFill>
              </a:rPr>
              <a:t>Impact</a:t>
            </a:r>
            <a:r>
              <a:rPr lang="en-US" dirty="0"/>
              <a:t> identifying the magnitude of the loss if the risk occurs.</a:t>
            </a:r>
          </a:p>
          <a:p>
            <a:pPr lvl="1"/>
            <a:r>
              <a:rPr lang="en-US" dirty="0"/>
              <a:t>Prioritize the risks:</a:t>
            </a:r>
          </a:p>
          <a:p>
            <a:pPr lvl="2"/>
            <a:r>
              <a:rPr lang="en-US" dirty="0"/>
              <a:t>Buffer overflow</a:t>
            </a:r>
          </a:p>
          <a:p>
            <a:pPr lvl="2"/>
            <a:r>
              <a:rPr lang="en-US" dirty="0"/>
              <a:t>SQL injection attacks</a:t>
            </a:r>
          </a:p>
          <a:p>
            <a:pPr lvl="2"/>
            <a:r>
              <a:rPr lang="en-US" dirty="0"/>
              <a:t>Web defacing</a:t>
            </a:r>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a:xfrm>
            <a:off x="1600200" y="220202"/>
            <a:ext cx="12100560" cy="1371600"/>
          </a:xfrm>
        </p:spPr>
        <p:txBody>
          <a:bodyPr>
            <a:normAutofit/>
          </a:bodyPr>
          <a:lstStyle/>
          <a:p>
            <a:r>
              <a:rPr lang="en-US" dirty="0">
                <a:solidFill>
                  <a:srgbClr val="00B0F0"/>
                </a:solidFill>
              </a:rPr>
              <a:t>Selecting a Methodology Based </a:t>
            </a:r>
            <a:br>
              <a:rPr lang="en-US" dirty="0">
                <a:solidFill>
                  <a:srgbClr val="00B0F0"/>
                </a:solidFill>
              </a:rPr>
            </a:br>
            <a:r>
              <a:rPr lang="en-US" dirty="0">
                <a:solidFill>
                  <a:srgbClr val="00B0F0"/>
                </a:solidFill>
              </a:rPr>
              <a:t>on Assessment Needs</a:t>
            </a:r>
          </a:p>
        </p:txBody>
      </p:sp>
    </p:spTree>
    <p:extLst>
      <p:ext uri="{BB962C8B-B14F-4D97-AF65-F5344CB8AC3E}">
        <p14:creationId xmlns:p14="http://schemas.microsoft.com/office/powerpoint/2010/main" val="2728144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600200"/>
            <a:ext cx="13517880" cy="5431156"/>
          </a:xfrm>
        </p:spPr>
        <p:txBody>
          <a:bodyPr>
            <a:normAutofit fontScale="92500"/>
          </a:bodyPr>
          <a:lstStyle/>
          <a:p>
            <a:r>
              <a:rPr lang="en-US" dirty="0"/>
              <a:t>Threat/vulnerability pairs:</a:t>
            </a:r>
          </a:p>
          <a:p>
            <a:pPr lvl="1"/>
            <a:r>
              <a:rPr lang="en-US" dirty="0"/>
              <a:t>A control needs to address specific threat/vulnerability pairs.</a:t>
            </a:r>
          </a:p>
          <a:p>
            <a:r>
              <a:rPr lang="en-US" dirty="0"/>
              <a:t>Estimate of cost and time to implement:</a:t>
            </a:r>
          </a:p>
          <a:p>
            <a:pPr lvl="1"/>
            <a:r>
              <a:rPr lang="en-US" dirty="0"/>
              <a:t>included in the cost- benefit analysis</a:t>
            </a:r>
          </a:p>
          <a:p>
            <a:pPr lvl="1"/>
            <a:r>
              <a:rPr lang="en-US" dirty="0"/>
              <a:t>important to accurately identify this cost by including both direct and indirect costs.</a:t>
            </a:r>
          </a:p>
          <a:p>
            <a:r>
              <a:rPr lang="en-US" dirty="0"/>
              <a:t>Estimate of operational impact:</a:t>
            </a:r>
          </a:p>
          <a:p>
            <a:pPr lvl="1"/>
            <a:r>
              <a:rPr lang="en-US" dirty="0"/>
              <a:t>identifying the operational impact of a control as negligible, low, medium, high, or overwhelming.</a:t>
            </a:r>
          </a:p>
          <a:p>
            <a:pPr lvl="1"/>
            <a:r>
              <a:rPr lang="en-US" dirty="0"/>
              <a:t>four primary resources of a computer system: Processor, Memory, Disk, Network interface card (NIC)</a:t>
            </a:r>
          </a:p>
          <a:p>
            <a:r>
              <a:rPr lang="en-US" dirty="0"/>
              <a:t>Prepare cost-benefit analysis</a:t>
            </a:r>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a:xfrm>
            <a:off x="762000" y="372602"/>
            <a:ext cx="13167360" cy="1075198"/>
          </a:xfrm>
        </p:spPr>
        <p:txBody>
          <a:bodyPr>
            <a:normAutofit/>
          </a:bodyPr>
          <a:lstStyle/>
          <a:p>
            <a:r>
              <a:rPr lang="en-US" dirty="0">
                <a:solidFill>
                  <a:srgbClr val="00B0F0"/>
                </a:solidFill>
              </a:rPr>
              <a:t>Develop Mitigating Recommendations</a:t>
            </a:r>
          </a:p>
        </p:txBody>
      </p:sp>
    </p:spTree>
    <p:extLst>
      <p:ext uri="{BB962C8B-B14F-4D97-AF65-F5344CB8AC3E}">
        <p14:creationId xmlns:p14="http://schemas.microsoft.com/office/powerpoint/2010/main" val="42247513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1520" y="2112644"/>
            <a:ext cx="13167360" cy="5431156"/>
          </a:xfrm>
        </p:spPr>
        <p:txBody>
          <a:bodyPr/>
          <a:lstStyle/>
          <a:p>
            <a:r>
              <a:rPr lang="en-US" dirty="0"/>
              <a:t>After RA, create a report documenting the results</a:t>
            </a:r>
          </a:p>
          <a:p>
            <a:r>
              <a:rPr lang="en-US" dirty="0"/>
              <a:t>Include two phases</a:t>
            </a:r>
          </a:p>
          <a:p>
            <a:pPr lvl="1"/>
            <a:r>
              <a:rPr lang="en-US" dirty="0"/>
              <a:t>Presenting the recommendations to management</a:t>
            </a:r>
          </a:p>
          <a:p>
            <a:pPr lvl="1"/>
            <a:r>
              <a:rPr lang="en-US" dirty="0"/>
              <a:t>Documenting the decisions made by management:</a:t>
            </a:r>
          </a:p>
          <a:p>
            <a:pPr lvl="2"/>
            <a:r>
              <a:rPr lang="en-US" dirty="0"/>
              <a:t>Creating a plan of actions and milestones (POAM) to track and monitor the controls (cf. Lecture 4)</a:t>
            </a:r>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a:xfrm>
            <a:off x="762000" y="381000"/>
            <a:ext cx="13167360" cy="1371600"/>
          </a:xfrm>
        </p:spPr>
        <p:txBody>
          <a:bodyPr>
            <a:normAutofit/>
          </a:bodyPr>
          <a:lstStyle/>
          <a:p>
            <a:r>
              <a:rPr lang="en-US" dirty="0">
                <a:solidFill>
                  <a:srgbClr val="00B0F0"/>
                </a:solidFill>
              </a:rPr>
              <a:t>Present Risk Assessment Results</a:t>
            </a:r>
          </a:p>
        </p:txBody>
      </p:sp>
    </p:spTree>
    <p:extLst>
      <p:ext uri="{BB962C8B-B14F-4D97-AF65-F5344CB8AC3E}">
        <p14:creationId xmlns:p14="http://schemas.microsoft.com/office/powerpoint/2010/main" val="5056573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Ensuring systems are fully described</a:t>
            </a:r>
          </a:p>
          <a:p>
            <a:r>
              <a:rPr lang="en-US" dirty="0"/>
              <a:t>Reviewing past audits</a:t>
            </a:r>
          </a:p>
          <a:p>
            <a:r>
              <a:rPr lang="en-US" dirty="0"/>
              <a:t>Reviewing past Risk Assessments</a:t>
            </a:r>
          </a:p>
          <a:p>
            <a:r>
              <a:rPr lang="en-US" dirty="0"/>
              <a:t>Matching the RA to the management structure</a:t>
            </a:r>
          </a:p>
          <a:p>
            <a:r>
              <a:rPr lang="en-US" dirty="0"/>
              <a:t>Identifying assets within the RA boundaries</a:t>
            </a:r>
          </a:p>
          <a:p>
            <a:r>
              <a:rPr lang="en-US" dirty="0"/>
              <a:t>Identifying and evaluate relevant threats</a:t>
            </a:r>
          </a:p>
          <a:p>
            <a:r>
              <a:rPr lang="en-US" dirty="0"/>
              <a:t>Identifying and evaluate relevant vulnerabilities</a:t>
            </a:r>
          </a:p>
          <a:p>
            <a:r>
              <a:rPr lang="en-US" dirty="0"/>
              <a:t>Identifying and evaluate countermeasures</a:t>
            </a:r>
          </a:p>
          <a:p>
            <a:r>
              <a:rPr lang="en-US" dirty="0"/>
              <a:t>Tracking the results</a:t>
            </a:r>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p:txBody>
          <a:bodyPr>
            <a:normAutofit/>
          </a:bodyPr>
          <a:lstStyle/>
          <a:p>
            <a:r>
              <a:rPr lang="en-US" dirty="0">
                <a:solidFill>
                  <a:srgbClr val="00B0F0"/>
                </a:solidFill>
              </a:rPr>
              <a:t>Best Practices for Performing </a:t>
            </a:r>
            <a:br>
              <a:rPr lang="en-US" dirty="0">
                <a:solidFill>
                  <a:srgbClr val="00B0F0"/>
                </a:solidFill>
              </a:rPr>
            </a:br>
            <a:r>
              <a:rPr lang="en-US" dirty="0">
                <a:solidFill>
                  <a:srgbClr val="00B0F0"/>
                </a:solidFill>
              </a:rPr>
              <a:t>Risk Assessments</a:t>
            </a:r>
          </a:p>
        </p:txBody>
      </p:sp>
    </p:spTree>
    <p:extLst>
      <p:ext uri="{BB962C8B-B14F-4D97-AF65-F5344CB8AC3E}">
        <p14:creationId xmlns:p14="http://schemas.microsoft.com/office/powerpoint/2010/main" val="1817001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1520" y="1676400"/>
            <a:ext cx="12984480" cy="5943600"/>
          </a:xfrm>
        </p:spPr>
        <p:txBody>
          <a:bodyPr>
            <a:normAutofit/>
          </a:bodyPr>
          <a:lstStyle/>
          <a:p>
            <a:r>
              <a:rPr lang="en-US" dirty="0"/>
              <a:t>Selecting a Risk Assessment methodology</a:t>
            </a:r>
          </a:p>
          <a:p>
            <a:r>
              <a:rPr lang="en-US" dirty="0"/>
              <a:t>Identifying the management structure</a:t>
            </a:r>
          </a:p>
          <a:p>
            <a:r>
              <a:rPr lang="en-US" dirty="0"/>
              <a:t>Identifying assets and activities</a:t>
            </a:r>
          </a:p>
          <a:p>
            <a:r>
              <a:rPr lang="en-US" dirty="0"/>
              <a:t>Identifying and evaluating threats</a:t>
            </a:r>
          </a:p>
          <a:p>
            <a:r>
              <a:rPr lang="en-US" dirty="0"/>
              <a:t>Identifying and evaluating vulnerabilities</a:t>
            </a:r>
          </a:p>
          <a:p>
            <a:r>
              <a:rPr lang="en-US" dirty="0"/>
              <a:t>Identifying and evaluating countermeasures</a:t>
            </a:r>
          </a:p>
          <a:p>
            <a:r>
              <a:rPr lang="en-US" dirty="0"/>
              <a:t>Selecting a methodology based on the assessment needs</a:t>
            </a:r>
          </a:p>
          <a:p>
            <a:r>
              <a:rPr lang="en-US" dirty="0"/>
              <a:t>Developing mitigation recommendations</a:t>
            </a:r>
          </a:p>
          <a:p>
            <a:r>
              <a:rPr lang="en-US" dirty="0"/>
              <a:t>Presenting Risk Assessment Results</a:t>
            </a:r>
          </a:p>
          <a:p>
            <a:r>
              <a:rPr lang="en-US" dirty="0"/>
              <a:t>Best practices</a:t>
            </a:r>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p:txBody>
          <a:bodyPr/>
          <a:lstStyle/>
          <a:p>
            <a:r>
              <a:rPr lang="en-US" dirty="0">
                <a:solidFill>
                  <a:srgbClr val="00B0F0"/>
                </a:solidFill>
              </a:rPr>
              <a:t>Objectives</a:t>
            </a:r>
          </a:p>
        </p:txBody>
      </p:sp>
    </p:spTree>
    <p:extLst>
      <p:ext uri="{BB962C8B-B14F-4D97-AF65-F5344CB8AC3E}">
        <p14:creationId xmlns:p14="http://schemas.microsoft.com/office/powerpoint/2010/main" val="896204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1807844"/>
            <a:ext cx="12573000" cy="5431156"/>
          </a:xfrm>
        </p:spPr>
        <p:txBody>
          <a:bodyPr/>
          <a:lstStyle/>
          <a:p>
            <a:r>
              <a:rPr lang="en-US" dirty="0"/>
              <a:t>The two primary types are quantitative and qualitative </a:t>
            </a:r>
          </a:p>
          <a:p>
            <a:r>
              <a:rPr lang="en-US" dirty="0"/>
              <a:t>Before progressing with the RA:</a:t>
            </a:r>
          </a:p>
          <a:p>
            <a:pPr lvl="1"/>
            <a:r>
              <a:rPr lang="en-US" dirty="0"/>
              <a:t>Define the assessment:</a:t>
            </a:r>
          </a:p>
          <a:p>
            <a:pPr lvl="2"/>
            <a:r>
              <a:rPr lang="en-US" dirty="0"/>
              <a:t>Operational characteristics define how the system operates in your environment.</a:t>
            </a:r>
          </a:p>
          <a:p>
            <a:pPr lvl="2"/>
            <a:r>
              <a:rPr lang="en-US" dirty="0"/>
              <a:t>Mission of the system defines what the system does.</a:t>
            </a:r>
          </a:p>
          <a:p>
            <a:pPr lvl="1"/>
            <a:r>
              <a:rPr lang="en-US" dirty="0"/>
              <a:t>Review previous findings:</a:t>
            </a:r>
          </a:p>
          <a:p>
            <a:pPr lvl="2"/>
            <a:r>
              <a:rPr lang="en-US" dirty="0"/>
              <a:t>Recommendations</a:t>
            </a:r>
          </a:p>
          <a:p>
            <a:pPr lvl="2"/>
            <a:r>
              <a:rPr lang="en-US" dirty="0"/>
              <a:t>Current status of accepted recommendations</a:t>
            </a:r>
          </a:p>
          <a:p>
            <a:pPr lvl="2"/>
            <a:r>
              <a:rPr lang="en-US" dirty="0"/>
              <a:t>Unapproved recommendations</a:t>
            </a:r>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a:xfrm>
            <a:off x="762000" y="622158"/>
            <a:ext cx="13167360" cy="901842"/>
          </a:xfrm>
        </p:spPr>
        <p:txBody>
          <a:bodyPr/>
          <a:lstStyle/>
          <a:p>
            <a:r>
              <a:rPr lang="en-US" dirty="0">
                <a:solidFill>
                  <a:srgbClr val="00B0F0"/>
                </a:solidFill>
              </a:rPr>
              <a:t>Selecting a Risk Assessment Methodology</a:t>
            </a:r>
          </a:p>
        </p:txBody>
      </p:sp>
    </p:spTree>
    <p:extLst>
      <p:ext uri="{BB962C8B-B14F-4D97-AF65-F5344CB8AC3E}">
        <p14:creationId xmlns:p14="http://schemas.microsoft.com/office/powerpoint/2010/main" val="1413038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066800"/>
            <a:ext cx="13030200" cy="6642735"/>
          </a:xfrm>
        </p:spPr>
        <p:txBody>
          <a:bodyPr>
            <a:normAutofit fontScale="92500" lnSpcReduction="20000"/>
          </a:bodyPr>
          <a:lstStyle/>
          <a:p>
            <a:r>
              <a:rPr lang="en-US" dirty="0"/>
              <a:t>The management structure: how responsibilities are assigned</a:t>
            </a:r>
          </a:p>
          <a:p>
            <a:r>
              <a:rPr lang="en-US" dirty="0"/>
              <a:t>Small organizations may have a single IT section</a:t>
            </a:r>
          </a:p>
          <a:p>
            <a:r>
              <a:rPr lang="en-US" dirty="0"/>
              <a:t>Larger organizations may have multiple IT sections or divisions</a:t>
            </a:r>
          </a:p>
          <a:p>
            <a:pPr lvl="1"/>
            <a:r>
              <a:rPr lang="en-US" dirty="0"/>
              <a:t>Network infrastructure:</a:t>
            </a:r>
          </a:p>
          <a:p>
            <a:pPr lvl="2"/>
            <a:r>
              <a:rPr lang="en-US" dirty="0"/>
              <a:t>Responsible for routers, switches and firewalls in the network..</a:t>
            </a:r>
          </a:p>
          <a:p>
            <a:pPr lvl="1"/>
            <a:r>
              <a:rPr lang="en-US" dirty="0"/>
              <a:t>User and computer management:</a:t>
            </a:r>
          </a:p>
          <a:p>
            <a:pPr lvl="2"/>
            <a:r>
              <a:rPr lang="en-US" dirty="0"/>
              <a:t>performs the day-to-day management of the network and accounts.</a:t>
            </a:r>
          </a:p>
          <a:p>
            <a:pPr lvl="1"/>
            <a:r>
              <a:rPr lang="en-US" dirty="0"/>
              <a:t>E-mail servers:</a:t>
            </a:r>
          </a:p>
          <a:p>
            <a:pPr lvl="2"/>
            <a:r>
              <a:rPr lang="en-US" dirty="0"/>
              <a:t>to manage e-mail, spam filtering and malicious attachments.</a:t>
            </a:r>
          </a:p>
          <a:p>
            <a:pPr lvl="1"/>
            <a:r>
              <a:rPr lang="en-US" dirty="0"/>
              <a:t>Web servers:</a:t>
            </a:r>
          </a:p>
          <a:p>
            <a:pPr lvl="2"/>
            <a:r>
              <a:rPr lang="en-US" dirty="0"/>
              <a:t>Configured in one or more Web farms, generating a significant amount of revenue</a:t>
            </a:r>
          </a:p>
          <a:p>
            <a:pPr lvl="1"/>
            <a:r>
              <a:rPr lang="en-US" dirty="0"/>
              <a:t>Database servers:</a:t>
            </a:r>
          </a:p>
          <a:p>
            <a:pPr lvl="2"/>
            <a:r>
              <a:rPr lang="en-US" dirty="0"/>
              <a:t>The knowledge needed to manage these servers is specialized.</a:t>
            </a:r>
          </a:p>
          <a:p>
            <a:pPr lvl="1"/>
            <a:r>
              <a:rPr lang="en-US" dirty="0"/>
              <a:t>Configuration and change management:</a:t>
            </a:r>
          </a:p>
          <a:p>
            <a:pPr lvl="2"/>
            <a:r>
              <a:rPr lang="en-US" dirty="0"/>
              <a:t>oversees configuration and changes to either all servers or all systems. </a:t>
            </a:r>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a:xfrm>
            <a:off x="2514600" y="67802"/>
            <a:ext cx="11262360" cy="998998"/>
          </a:xfrm>
        </p:spPr>
        <p:txBody>
          <a:bodyPr/>
          <a:lstStyle/>
          <a:p>
            <a:r>
              <a:rPr lang="en-US" dirty="0">
                <a:solidFill>
                  <a:srgbClr val="00B0F0"/>
                </a:solidFill>
              </a:rPr>
              <a:t>Identifying the Management Structure</a:t>
            </a:r>
          </a:p>
        </p:txBody>
      </p:sp>
    </p:spTree>
    <p:extLst>
      <p:ext uri="{BB962C8B-B14F-4D97-AF65-F5344CB8AC3E}">
        <p14:creationId xmlns:p14="http://schemas.microsoft.com/office/powerpoint/2010/main" val="1413038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1120" y="1828800"/>
            <a:ext cx="12527280" cy="5699760"/>
          </a:xfrm>
        </p:spPr>
        <p:txBody>
          <a:bodyPr>
            <a:normAutofit fontScale="92500" lnSpcReduction="10000"/>
          </a:bodyPr>
          <a:lstStyle/>
          <a:p>
            <a:r>
              <a:rPr lang="en-US" dirty="0"/>
              <a:t>Asset valuation is the process of determining the fair market value of an asset</a:t>
            </a:r>
          </a:p>
          <a:p>
            <a:pPr lvl="1"/>
            <a:r>
              <a:rPr lang="en-US" dirty="0"/>
              <a:t>Replacement value</a:t>
            </a:r>
          </a:p>
          <a:p>
            <a:pPr lvl="1"/>
            <a:r>
              <a:rPr lang="en-US" dirty="0"/>
              <a:t>Recovery value</a:t>
            </a:r>
          </a:p>
          <a:p>
            <a:r>
              <a:rPr lang="en-US" dirty="0"/>
              <a:t>Several elements to consider</a:t>
            </a:r>
          </a:p>
          <a:p>
            <a:pPr lvl="1"/>
            <a:r>
              <a:rPr lang="en-US" dirty="0"/>
              <a:t>System access and system availability</a:t>
            </a:r>
          </a:p>
          <a:p>
            <a:pPr lvl="1"/>
            <a:r>
              <a:rPr lang="en-US" dirty="0"/>
              <a:t>System functions</a:t>
            </a:r>
          </a:p>
          <a:p>
            <a:pPr lvl="1"/>
            <a:r>
              <a:rPr lang="en-US" dirty="0"/>
              <a:t>Hardware assets</a:t>
            </a:r>
          </a:p>
          <a:p>
            <a:pPr lvl="1"/>
            <a:r>
              <a:rPr lang="en-US" dirty="0"/>
              <a:t>Software assets</a:t>
            </a:r>
          </a:p>
          <a:p>
            <a:pPr lvl="1"/>
            <a:r>
              <a:rPr lang="en-US" dirty="0"/>
              <a:t>Personnel assets</a:t>
            </a:r>
          </a:p>
          <a:p>
            <a:pPr lvl="1"/>
            <a:r>
              <a:rPr lang="en-US" dirty="0"/>
              <a:t>Data and information assets (Public, Private and Proprietary Data)</a:t>
            </a:r>
          </a:p>
          <a:p>
            <a:pPr lvl="1"/>
            <a:r>
              <a:rPr lang="en-US" dirty="0"/>
              <a:t>Facilities and supplies (Hot, Cold and Warm Sites)</a:t>
            </a:r>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a:xfrm>
            <a:off x="1143000" y="220202"/>
            <a:ext cx="12786360" cy="1371600"/>
          </a:xfrm>
        </p:spPr>
        <p:txBody>
          <a:bodyPr/>
          <a:lstStyle/>
          <a:p>
            <a:r>
              <a:rPr lang="en-US" dirty="0">
                <a:solidFill>
                  <a:srgbClr val="00B0F0"/>
                </a:solidFill>
              </a:rPr>
              <a:t>Identifying Assets and Activities</a:t>
            </a:r>
            <a:br>
              <a:rPr lang="en-US" dirty="0">
                <a:solidFill>
                  <a:srgbClr val="00B0F0"/>
                </a:solidFill>
              </a:rPr>
            </a:br>
            <a:r>
              <a:rPr lang="en-US" dirty="0">
                <a:solidFill>
                  <a:srgbClr val="00B0F0"/>
                </a:solidFill>
              </a:rPr>
              <a:t>Within Risk Assessment Boundaries</a:t>
            </a:r>
          </a:p>
        </p:txBody>
      </p:sp>
    </p:spTree>
    <p:extLst>
      <p:ext uri="{BB962C8B-B14F-4D97-AF65-F5344CB8AC3E}">
        <p14:creationId xmlns:p14="http://schemas.microsoft.com/office/powerpoint/2010/main" val="1388004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p:txBody>
          <a:bodyPr/>
          <a:lstStyle/>
          <a:p>
            <a:r>
              <a:rPr lang="en-US" dirty="0"/>
              <a:t>Identifying Assets and Activities (cont.)</a:t>
            </a:r>
          </a:p>
        </p:txBody>
      </p:sp>
      <p:sp>
        <p:nvSpPr>
          <p:cNvPr id="2" name="Content Placeholder 1"/>
          <p:cNvSpPr>
            <a:spLocks noGrp="1"/>
          </p:cNvSpPr>
          <p:nvPr>
            <p:ph idx="1"/>
          </p:nvPr>
        </p:nvSpPr>
        <p:spPr/>
        <p:txBody>
          <a:bodyPr/>
          <a:lstStyle/>
          <a:p>
            <a:r>
              <a:rPr lang="en-US" dirty="0"/>
              <a:t>Several elements to consider</a:t>
            </a:r>
          </a:p>
          <a:p>
            <a:pPr lvl="1"/>
            <a:r>
              <a:rPr lang="en-US" dirty="0"/>
              <a:t>Hardware and software assets</a:t>
            </a:r>
          </a:p>
          <a:p>
            <a:pPr lvl="1"/>
            <a:r>
              <a:rPr lang="en-US" dirty="0"/>
              <a:t>Personnel assets</a:t>
            </a:r>
          </a:p>
          <a:p>
            <a:pPr lvl="1"/>
            <a:r>
              <a:rPr lang="en-US" dirty="0"/>
              <a:t>Data and information assets</a:t>
            </a:r>
          </a:p>
          <a:p>
            <a:pPr lvl="1"/>
            <a:r>
              <a:rPr lang="en-US" dirty="0"/>
              <a:t>Facilities and supplies</a:t>
            </a:r>
          </a:p>
        </p:txBody>
      </p:sp>
    </p:spTree>
    <p:extLst>
      <p:ext uri="{BB962C8B-B14F-4D97-AF65-F5344CB8AC3E}">
        <p14:creationId xmlns:p14="http://schemas.microsoft.com/office/powerpoint/2010/main" val="3301662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1731644"/>
            <a:ext cx="12679680" cy="5431156"/>
          </a:xfrm>
        </p:spPr>
        <p:txBody>
          <a:bodyPr/>
          <a:lstStyle/>
          <a:p>
            <a:r>
              <a:rPr lang="en-US" dirty="0"/>
              <a:t>A threat is any potential danger:</a:t>
            </a:r>
          </a:p>
          <a:p>
            <a:pPr lvl="1"/>
            <a:r>
              <a:rPr lang="en-US" dirty="0"/>
              <a:t>to the data, the hardware, or the systems</a:t>
            </a:r>
          </a:p>
          <a:p>
            <a:pPr lvl="1"/>
            <a:r>
              <a:rPr lang="en-US" dirty="0"/>
              <a:t>a threat assessment is the process of identifying threats.</a:t>
            </a:r>
          </a:p>
          <a:p>
            <a:pPr lvl="1"/>
            <a:r>
              <a:rPr lang="en-US" dirty="0"/>
              <a:t>relationship between threats, attacks, vulnerabilities, and loss (Fig. 6-4)</a:t>
            </a:r>
          </a:p>
          <a:p>
            <a:r>
              <a:rPr lang="en-US" dirty="0"/>
              <a:t>Two primary methods to identify threats:</a:t>
            </a:r>
          </a:p>
          <a:p>
            <a:pPr lvl="1"/>
            <a:r>
              <a:rPr lang="en-US" dirty="0"/>
              <a:t>Review historical data:</a:t>
            </a:r>
          </a:p>
          <a:p>
            <a:pPr lvl="2"/>
            <a:r>
              <a:rPr lang="en-US" dirty="0"/>
              <a:t>Attacks, natural events, accidents and equipment failures.</a:t>
            </a:r>
          </a:p>
          <a:p>
            <a:pPr lvl="1"/>
            <a:r>
              <a:rPr lang="en-US" dirty="0"/>
              <a:t>Modeling:</a:t>
            </a:r>
          </a:p>
          <a:p>
            <a:pPr lvl="2"/>
            <a:r>
              <a:rPr lang="en-US" dirty="0"/>
              <a:t>The system, threat profile and threat analysis.</a:t>
            </a:r>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a:xfrm>
            <a:off x="762000" y="525002"/>
            <a:ext cx="13167360" cy="998998"/>
          </a:xfrm>
        </p:spPr>
        <p:txBody>
          <a:bodyPr/>
          <a:lstStyle/>
          <a:p>
            <a:r>
              <a:rPr lang="en-US" dirty="0">
                <a:solidFill>
                  <a:srgbClr val="00B0F0"/>
                </a:solidFill>
              </a:rPr>
              <a:t>Identifying and Evaluating Relevant Threats</a:t>
            </a:r>
          </a:p>
        </p:txBody>
      </p:sp>
    </p:spTree>
    <p:extLst>
      <p:ext uri="{BB962C8B-B14F-4D97-AF65-F5344CB8AC3E}">
        <p14:creationId xmlns:p14="http://schemas.microsoft.com/office/powerpoint/2010/main" val="953810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1828800"/>
            <a:ext cx="12801600" cy="5791200"/>
          </a:xfrm>
        </p:spPr>
        <p:txBody>
          <a:bodyPr>
            <a:normAutofit fontScale="92500" lnSpcReduction="10000"/>
          </a:bodyPr>
          <a:lstStyle/>
          <a:p>
            <a:r>
              <a:rPr lang="en-US" dirty="0"/>
              <a:t>A vulnerability is a weakness:</a:t>
            </a:r>
          </a:p>
          <a:p>
            <a:pPr lvl="1"/>
            <a:r>
              <a:rPr lang="en-US" dirty="0"/>
              <a:t>All systems have vulnerabilities &amp; Not all vulnerabilities result in a loss</a:t>
            </a:r>
          </a:p>
          <a:p>
            <a:r>
              <a:rPr lang="en-US" dirty="0"/>
              <a:t>Two primary assessments:</a:t>
            </a:r>
          </a:p>
          <a:p>
            <a:pPr lvl="1"/>
            <a:r>
              <a:rPr lang="en-US" dirty="0"/>
              <a:t>Vulnerability assessments (by using </a:t>
            </a:r>
            <a:r>
              <a:rPr lang="en-US" dirty="0" err="1"/>
              <a:t>Nmap</a:t>
            </a:r>
            <a:r>
              <a:rPr lang="en-US" dirty="0"/>
              <a:t>. Nessus, SATAN, SAINT, …):</a:t>
            </a:r>
          </a:p>
          <a:p>
            <a:pPr lvl="2"/>
            <a:r>
              <a:rPr lang="en-US" dirty="0"/>
              <a:t>Identifying IP addresses - ping scanner tools.</a:t>
            </a:r>
          </a:p>
          <a:p>
            <a:pPr lvl="2"/>
            <a:r>
              <a:rPr lang="en-US" dirty="0"/>
              <a:t>Identifying names - “</a:t>
            </a:r>
            <a:r>
              <a:rPr lang="en-US" dirty="0" err="1"/>
              <a:t>whois</a:t>
            </a:r>
            <a:r>
              <a:rPr lang="en-US" dirty="0"/>
              <a:t>” tools for computers on the Internet.</a:t>
            </a:r>
          </a:p>
          <a:p>
            <a:pPr lvl="2"/>
            <a:r>
              <a:rPr lang="en-US" dirty="0"/>
              <a:t>Identifying operating systems -  fingerprinting tools.</a:t>
            </a:r>
          </a:p>
          <a:p>
            <a:pPr lvl="2"/>
            <a:r>
              <a:rPr lang="en-US" dirty="0"/>
              <a:t>Identifying open ports – port scanner tools.</a:t>
            </a:r>
          </a:p>
          <a:p>
            <a:pPr lvl="2"/>
            <a:r>
              <a:rPr lang="en-US" dirty="0"/>
              <a:t>Identifying weak passwords - password cracker tools.</a:t>
            </a:r>
          </a:p>
          <a:p>
            <a:pPr lvl="2"/>
            <a:r>
              <a:rPr lang="en-US" dirty="0"/>
              <a:t>Capturing and analyzing data.</a:t>
            </a:r>
          </a:p>
          <a:p>
            <a:pPr lvl="1"/>
            <a:r>
              <a:rPr lang="en-US" dirty="0"/>
              <a:t>Exploit assessments:</a:t>
            </a:r>
          </a:p>
          <a:p>
            <a:pPr lvl="2"/>
            <a:r>
              <a:rPr lang="en-US" dirty="0"/>
              <a:t>also referred to as “penetration tests”, attempts to discover what vulnerabilities an attacker can exploit.</a:t>
            </a:r>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p:txBody>
          <a:bodyPr/>
          <a:lstStyle/>
          <a:p>
            <a:r>
              <a:rPr lang="en-US" dirty="0">
                <a:solidFill>
                  <a:srgbClr val="00B0F0"/>
                </a:solidFill>
              </a:rPr>
              <a:t>Identifying and Evaluating</a:t>
            </a:r>
            <a:br>
              <a:rPr lang="en-US" dirty="0">
                <a:solidFill>
                  <a:srgbClr val="00B0F0"/>
                </a:solidFill>
              </a:rPr>
            </a:br>
            <a:r>
              <a:rPr lang="en-US" dirty="0">
                <a:solidFill>
                  <a:srgbClr val="00B0F0"/>
                </a:solidFill>
              </a:rPr>
              <a:t>Relevant Vulnerabilities</a:t>
            </a:r>
          </a:p>
        </p:txBody>
      </p:sp>
    </p:spTree>
    <p:extLst>
      <p:ext uri="{BB962C8B-B14F-4D97-AF65-F5344CB8AC3E}">
        <p14:creationId xmlns:p14="http://schemas.microsoft.com/office/powerpoint/2010/main" val="3317449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1520" y="1524000"/>
            <a:ext cx="13167360" cy="6096000"/>
          </a:xfrm>
        </p:spPr>
        <p:txBody>
          <a:bodyPr>
            <a:normAutofit fontScale="92500" lnSpcReduction="20000"/>
          </a:bodyPr>
          <a:lstStyle/>
          <a:p>
            <a:r>
              <a:rPr lang="en-US" dirty="0"/>
              <a:t>A countermeasure is a security control or a safeguard.</a:t>
            </a:r>
          </a:p>
          <a:p>
            <a:r>
              <a:rPr lang="en-US" dirty="0"/>
              <a:t>In-Place and Planned Countermeasures</a:t>
            </a:r>
          </a:p>
          <a:p>
            <a:pPr lvl="1"/>
            <a:r>
              <a:rPr lang="en-US" dirty="0"/>
              <a:t>In-place controls:</a:t>
            </a:r>
          </a:p>
          <a:p>
            <a:pPr lvl="2"/>
            <a:r>
              <a:rPr lang="en-US" dirty="0"/>
              <a:t>currently installed in the operational system.</a:t>
            </a:r>
          </a:p>
          <a:p>
            <a:pPr lvl="1"/>
            <a:r>
              <a:rPr lang="en-US" dirty="0"/>
              <a:t>Planned controls</a:t>
            </a:r>
          </a:p>
          <a:p>
            <a:pPr lvl="2"/>
            <a:r>
              <a:rPr lang="en-US" dirty="0"/>
              <a:t>having a specified implementation date.</a:t>
            </a:r>
          </a:p>
          <a:p>
            <a:r>
              <a:rPr lang="en-US" dirty="0"/>
              <a:t>Control categories:</a:t>
            </a:r>
          </a:p>
          <a:p>
            <a:pPr lvl="1"/>
            <a:r>
              <a:rPr lang="en-US" i="1" dirty="0">
                <a:solidFill>
                  <a:srgbClr val="00B0F0"/>
                </a:solidFill>
              </a:rPr>
              <a:t>Administrative security controls</a:t>
            </a:r>
            <a:r>
              <a:rPr lang="en-US" dirty="0"/>
              <a:t> (in-place controls): Policies and procedures, Security plans, Insurance, Personnel checks, Awareness and training, Rules of behavior</a:t>
            </a:r>
          </a:p>
          <a:p>
            <a:pPr lvl="1"/>
            <a:r>
              <a:rPr lang="en-US" i="1" dirty="0">
                <a:solidFill>
                  <a:srgbClr val="00B0F0"/>
                </a:solidFill>
              </a:rPr>
              <a:t>Technical security controls</a:t>
            </a:r>
            <a:r>
              <a:rPr lang="en-US" dirty="0"/>
              <a:t> (automated): Login identifier, Session timeout, System logs, Audit trails, Input validation, Firewalls, Encryption</a:t>
            </a:r>
          </a:p>
          <a:p>
            <a:pPr lvl="1"/>
            <a:r>
              <a:rPr lang="en-US" i="1" dirty="0">
                <a:solidFill>
                  <a:srgbClr val="00B0F0"/>
                </a:solidFill>
              </a:rPr>
              <a:t>Physical security controls</a:t>
            </a:r>
            <a:r>
              <a:rPr lang="en-US" dirty="0"/>
              <a:t>: Locked doors, Guards and access logs, Video cameras, Fire detection and suppression, Water detection, Temperature and humidity detection, Electrical grounding and circuit breakers</a:t>
            </a:r>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p:txBody>
          <a:bodyPr>
            <a:normAutofit/>
          </a:bodyPr>
          <a:lstStyle/>
          <a:p>
            <a:r>
              <a:rPr lang="en-US" dirty="0">
                <a:solidFill>
                  <a:srgbClr val="00B0F0"/>
                </a:solidFill>
              </a:rPr>
              <a:t>Identifying and Evaluating Countermeasures</a:t>
            </a:r>
          </a:p>
        </p:txBody>
      </p:sp>
    </p:spTree>
    <p:extLst>
      <p:ext uri="{BB962C8B-B14F-4D97-AF65-F5344CB8AC3E}">
        <p14:creationId xmlns:p14="http://schemas.microsoft.com/office/powerpoint/2010/main" val="16904386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512</TotalTime>
  <Words>3892</Words>
  <Application>Microsoft Office PowerPoint</Application>
  <PresentationFormat>Custom</PresentationFormat>
  <Paragraphs>290</Paragraphs>
  <Slides>13</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Tahoma</vt:lpstr>
      <vt:lpstr>Office Theme</vt:lpstr>
      <vt:lpstr>Performing a Risk Assessment</vt:lpstr>
      <vt:lpstr>Objectives</vt:lpstr>
      <vt:lpstr>Selecting a Risk Assessment Methodology</vt:lpstr>
      <vt:lpstr>Identifying the Management Structure</vt:lpstr>
      <vt:lpstr>Identifying Assets and Activities Within Risk Assessment Boundaries</vt:lpstr>
      <vt:lpstr>Identifying Assets and Activities (cont.)</vt:lpstr>
      <vt:lpstr>Identifying and Evaluating Relevant Threats</vt:lpstr>
      <vt:lpstr>Identifying and Evaluating Relevant Vulnerabilities</vt:lpstr>
      <vt:lpstr>Identifying and Evaluating Countermeasures</vt:lpstr>
      <vt:lpstr>Selecting a Methodology Based  on Assessment Needs</vt:lpstr>
      <vt:lpstr>Develop Mitigating Recommendations</vt:lpstr>
      <vt:lpstr>Present Risk Assessment Results</vt:lpstr>
      <vt:lpstr>Best Practices for Performing  Risk Assessments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TOSHIBA</dc:creator>
  <cp:lastModifiedBy>Chi Nguyen Dinh</cp:lastModifiedBy>
  <cp:revision>39</cp:revision>
  <dcterms:created xsi:type="dcterms:W3CDTF">2006-08-16T00:00:00Z</dcterms:created>
  <dcterms:modified xsi:type="dcterms:W3CDTF">2023-09-22T09:13:07Z</dcterms:modified>
</cp:coreProperties>
</file>