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sldIdLst>
    <p:sldId id="256" r:id="rId2"/>
    <p:sldId id="257" r:id="rId3"/>
    <p:sldId id="261" r:id="rId4"/>
    <p:sldId id="262" r:id="rId5"/>
    <p:sldId id="282" r:id="rId6"/>
    <p:sldId id="284" r:id="rId7"/>
    <p:sldId id="286" r:id="rId8"/>
    <p:sldId id="287" r:id="rId9"/>
    <p:sldId id="288" r:id="rId10"/>
    <p:sldId id="289" r:id="rId11"/>
    <p:sldId id="290" r:id="rId12"/>
    <p:sldId id="291" r:id="rId13"/>
  </p:sldIdLst>
  <p:sldSz cx="14630400" cy="8229600"/>
  <p:notesSz cx="6858000" cy="9144000"/>
  <p:defaultText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0815" autoAdjust="0"/>
    <p:restoredTop sz="92639" autoAdjust="0"/>
  </p:normalViewPr>
  <p:slideViewPr>
    <p:cSldViewPr>
      <p:cViewPr varScale="1">
        <p:scale>
          <a:sx n="78" d="100"/>
          <a:sy n="78" d="100"/>
        </p:scale>
        <p:origin x="403" y="86"/>
      </p:cViewPr>
      <p:guideLst>
        <p:guide orient="horz" pos="2592"/>
        <p:guide pos="460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A6C630-74CB-4EF6-BA83-122C9625EB9A}" type="datetimeFigureOut">
              <a:rPr lang="en-US" smtClean="0"/>
              <a:t>9/22/2023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2225C5-C545-48D1-A371-75073334B0A0}" type="slidenum">
              <a:rPr lang="en-US" smtClean="0"/>
              <a:t>‹#›</a:t>
            </a:fld>
            <a:endParaRPr lang="en-US" dirty="0"/>
          </a:p>
        </p:txBody>
      </p:sp>
    </p:spTree>
    <p:extLst>
      <p:ext uri="{BB962C8B-B14F-4D97-AF65-F5344CB8AC3E}">
        <p14:creationId xmlns:p14="http://schemas.microsoft.com/office/powerpoint/2010/main" val="2574526967"/>
      </p:ext>
    </p:extLst>
  </p:cSld>
  <p:clrMap bg1="lt1" tx1="dk1" bg2="lt2" tx2="dk2" accent1="accent1" accent2="accent2" accent3="accent3" accent4="accent4" accent5="accent5" accent6="accent6" hlink="hlink" folHlink="folHlink"/>
  <p:notesStyle>
    <a:lvl1pPr marL="0" algn="l" defTabSz="1306220" rtl="0" eaLnBrk="1" latinLnBrk="0" hangingPunct="1">
      <a:defRPr sz="1700" kern="1200">
        <a:solidFill>
          <a:schemeClr val="tx1"/>
        </a:solidFill>
        <a:latin typeface="+mn-lt"/>
        <a:ea typeface="+mn-ea"/>
        <a:cs typeface="+mn-cs"/>
      </a:defRPr>
    </a:lvl1pPr>
    <a:lvl2pPr marL="653110" algn="l" defTabSz="1306220" rtl="0" eaLnBrk="1" latinLnBrk="0" hangingPunct="1">
      <a:defRPr sz="1700" kern="1200">
        <a:solidFill>
          <a:schemeClr val="tx1"/>
        </a:solidFill>
        <a:latin typeface="+mn-lt"/>
        <a:ea typeface="+mn-ea"/>
        <a:cs typeface="+mn-cs"/>
      </a:defRPr>
    </a:lvl2pPr>
    <a:lvl3pPr marL="1306220" algn="l" defTabSz="1306220" rtl="0" eaLnBrk="1" latinLnBrk="0" hangingPunct="1">
      <a:defRPr sz="1700" kern="1200">
        <a:solidFill>
          <a:schemeClr val="tx1"/>
        </a:solidFill>
        <a:latin typeface="+mn-lt"/>
        <a:ea typeface="+mn-ea"/>
        <a:cs typeface="+mn-cs"/>
      </a:defRPr>
    </a:lvl3pPr>
    <a:lvl4pPr marL="1959331" algn="l" defTabSz="1306220" rtl="0" eaLnBrk="1" latinLnBrk="0" hangingPunct="1">
      <a:defRPr sz="1700" kern="1200">
        <a:solidFill>
          <a:schemeClr val="tx1"/>
        </a:solidFill>
        <a:latin typeface="+mn-lt"/>
        <a:ea typeface="+mn-ea"/>
        <a:cs typeface="+mn-cs"/>
      </a:defRPr>
    </a:lvl4pPr>
    <a:lvl5pPr marL="2612441" algn="l" defTabSz="1306220" rtl="0" eaLnBrk="1" latinLnBrk="0" hangingPunct="1">
      <a:defRPr sz="1700" kern="1200">
        <a:solidFill>
          <a:schemeClr val="tx1"/>
        </a:solidFill>
        <a:latin typeface="+mn-lt"/>
        <a:ea typeface="+mn-ea"/>
        <a:cs typeface="+mn-cs"/>
      </a:defRPr>
    </a:lvl5pPr>
    <a:lvl6pPr marL="3265551" algn="l" defTabSz="1306220" rtl="0" eaLnBrk="1" latinLnBrk="0" hangingPunct="1">
      <a:defRPr sz="1700" kern="1200">
        <a:solidFill>
          <a:schemeClr val="tx1"/>
        </a:solidFill>
        <a:latin typeface="+mn-lt"/>
        <a:ea typeface="+mn-ea"/>
        <a:cs typeface="+mn-cs"/>
      </a:defRPr>
    </a:lvl6pPr>
    <a:lvl7pPr marL="3918661" algn="l" defTabSz="1306220" rtl="0" eaLnBrk="1" latinLnBrk="0" hangingPunct="1">
      <a:defRPr sz="1700" kern="1200">
        <a:solidFill>
          <a:schemeClr val="tx1"/>
        </a:solidFill>
        <a:latin typeface="+mn-lt"/>
        <a:ea typeface="+mn-ea"/>
        <a:cs typeface="+mn-cs"/>
      </a:defRPr>
    </a:lvl7pPr>
    <a:lvl8pPr marL="4571771" algn="l" defTabSz="1306220" rtl="0" eaLnBrk="1" latinLnBrk="0" hangingPunct="1">
      <a:defRPr sz="1700" kern="1200">
        <a:solidFill>
          <a:schemeClr val="tx1"/>
        </a:solidFill>
        <a:latin typeface="+mn-lt"/>
        <a:ea typeface="+mn-ea"/>
        <a:cs typeface="+mn-cs"/>
      </a:defRPr>
    </a:lvl8pPr>
    <a:lvl9pPr marL="5224882" algn="l" defTabSz="130622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completing the basics of identifying assets, threats, and vulnerabilities, you can begin identifying controls. Controls mitigate risk throughout an organization. One of the ways to evaluate controls is to identify critical business operations and critical business functions. Controls should be in place to protect against risks for these critical areas of your business.</a:t>
            </a:r>
          </a:p>
          <a:p>
            <a:r>
              <a:rPr lang="en-US" dirty="0"/>
              <a:t>Compliance is an important topic in IT today. If any laws or guidelines govern your organization, you need to ensure you’re compliant.</a:t>
            </a:r>
          </a:p>
        </p:txBody>
      </p:sp>
      <p:sp>
        <p:nvSpPr>
          <p:cNvPr id="4" name="Slide Number Placeholder 3"/>
          <p:cNvSpPr>
            <a:spLocks noGrp="1"/>
          </p:cNvSpPr>
          <p:nvPr>
            <p:ph type="sldNum" sz="quarter" idx="10"/>
          </p:nvPr>
        </p:nvSpPr>
        <p:spPr/>
        <p:txBody>
          <a:bodyPr/>
          <a:lstStyle/>
          <a:p>
            <a:fld id="{CB2225C5-C545-48D1-A371-75073334B0A0}" type="slidenum">
              <a:rPr lang="en-US" smtClean="0"/>
              <a:t>1</a:t>
            </a:fld>
            <a:endParaRPr lang="en-US" dirty="0"/>
          </a:p>
        </p:txBody>
      </p:sp>
    </p:spTree>
    <p:extLst>
      <p:ext uri="{BB962C8B-B14F-4D97-AF65-F5344CB8AC3E}">
        <p14:creationId xmlns:p14="http://schemas.microsoft.com/office/powerpoint/2010/main" val="4253556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result is a positive value, the control is worthwhile. If the value is negative, the control costs more than the benefits and shouldn’t be purchased.</a:t>
            </a:r>
          </a:p>
          <a:p>
            <a:r>
              <a:rPr lang="en-US" dirty="0"/>
              <a:t>Example</a:t>
            </a:r>
          </a:p>
          <a:p>
            <a:r>
              <a:rPr lang="en-US" dirty="0"/>
              <a:t>For example, imagine you have a database server that is hosting a large database. Backups are completed regularly. However, you conducted a risk assessment that determined that backup copies are not stored off site. All of the backup tapes are stored in the same room as the backup server.</a:t>
            </a:r>
          </a:p>
          <a:p>
            <a:r>
              <a:rPr lang="en-US" dirty="0"/>
              <a:t>The risk is that a fire could destroy the server and all the backup tapes. By storing a copy of the backup tape at an alternate location, you can eliminate the risk.</a:t>
            </a:r>
          </a:p>
          <a:p>
            <a:r>
              <a:rPr lang="en-US" dirty="0"/>
              <a:t>You need to identify the value of the data. If this is a primary database for the organization, the value could easily be in the millions of dollars. For this example, imagine that the value is $1 million. A company picks up your tapes weekly and stores them at an alternate location. The company can also rotate tapes in and out based on your needs. Imagine the cost for this service is $100 a month, or $1,200 a year.</a:t>
            </a:r>
          </a:p>
          <a:p>
            <a:r>
              <a:rPr lang="en-US" dirty="0"/>
              <a:t>If you subscribe to this service, the most you can lose is seven days’ worth of data. If a fire destroys your building right before the most recent backup tape is picked up, you’ll lose the last seven days. Imagine that the value of this week’s worth of data is $10,000</a:t>
            </a:r>
          </a:p>
          <a:p>
            <a:r>
              <a:rPr lang="en-US" dirty="0"/>
              <a:t>Loss before the control: $1,000,000</a:t>
            </a:r>
          </a:p>
          <a:p>
            <a:r>
              <a:rPr lang="en-US" dirty="0"/>
              <a:t>Loss after control: $10,000</a:t>
            </a:r>
          </a:p>
          <a:p>
            <a:r>
              <a:rPr lang="en-US" dirty="0"/>
              <a:t>Cost of control: $1,200</a:t>
            </a:r>
          </a:p>
          <a:p>
            <a:r>
              <a:rPr lang="en-US" dirty="0"/>
              <a:t>(1,000,000 - 10,000) - 1,200 = 988,800 </a:t>
            </a:r>
          </a:p>
        </p:txBody>
      </p:sp>
      <p:sp>
        <p:nvSpPr>
          <p:cNvPr id="4" name="Slide Number Placeholder 3"/>
          <p:cNvSpPr>
            <a:spLocks noGrp="1"/>
          </p:cNvSpPr>
          <p:nvPr>
            <p:ph type="sldNum" sz="quarter" idx="10"/>
          </p:nvPr>
        </p:nvSpPr>
        <p:spPr/>
        <p:txBody>
          <a:bodyPr/>
          <a:lstStyle/>
          <a:p>
            <a:fld id="{CB2225C5-C545-48D1-A371-75073334B0A0}" type="slidenum">
              <a:rPr lang="en-US" smtClean="0"/>
              <a:t>11</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Review historical documentation - This includes previous RAs and BIAs. It includes documentation on policies and procedures. It also includes any documentation on past security incidents. Although risks change, many of the threats and vulnerabilities will be the same.</a:t>
            </a:r>
          </a:p>
          <a:p>
            <a:r>
              <a:rPr lang="en-US" dirty="0"/>
              <a:t>- Include both a narrow and broad focus - You can identify specific risks and mitigation strategies for specific systems and functions. This is a narrow focus.</a:t>
            </a:r>
          </a:p>
          <a:p>
            <a:r>
              <a:rPr lang="en-US" dirty="0"/>
              <a:t>However, you also must broaden the focus to include the entire organization. For example, training and awareness programs help ensure the entire organization recognizes the importance of security.</a:t>
            </a:r>
          </a:p>
          <a:p>
            <a:r>
              <a:rPr lang="en-US" dirty="0"/>
              <a:t>- Ensure that governing laws are identified - Take time to understand the laws. If you don’t know what laws apply, you won’t be compliant. If a law does apply</a:t>
            </a:r>
          </a:p>
          <a:p>
            <a:r>
              <a:rPr lang="en-US" dirty="0"/>
              <a:t>to your organization, ensure you implement steps to become compliant.</a:t>
            </a:r>
          </a:p>
          <a:p>
            <a:r>
              <a:rPr lang="en-US" dirty="0"/>
              <a:t>- Redo RAs when a control changes - Risk assessments are completed at a point in time. If the control changes, the RA is no longer valid.</a:t>
            </a:r>
          </a:p>
          <a:p>
            <a:r>
              <a:rPr lang="en-US" dirty="0"/>
              <a:t>- Include a cost-benefit analysis - CBAs provide justification for controls and help you determine their value. Some CBAs clearly demonstrate that a control should</a:t>
            </a:r>
          </a:p>
          <a:p>
            <a:r>
              <a:rPr lang="en-US" dirty="0"/>
              <a:t>be purchased. Other CBAs clearly demonstrate that a control isn’t worth its cost.</a:t>
            </a:r>
          </a:p>
        </p:txBody>
      </p:sp>
      <p:sp>
        <p:nvSpPr>
          <p:cNvPr id="4" name="Slide Number Placeholder 3"/>
          <p:cNvSpPr>
            <a:spLocks noGrp="1"/>
          </p:cNvSpPr>
          <p:nvPr>
            <p:ph type="sldNum" sz="quarter" idx="10"/>
          </p:nvPr>
        </p:nvSpPr>
        <p:spPr/>
        <p:txBody>
          <a:bodyPr/>
          <a:lstStyle/>
          <a:p>
            <a:fld id="{CB2225C5-C545-48D1-A371-75073334B0A0}" type="slidenum">
              <a:rPr lang="en-US" smtClean="0"/>
              <a:t>12</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organization should start by identifying assets. An asset inventory helps you determine the value of your systems, services, and data. The value of the assets can be monetary, or it can be relative. These values do not necessarily equate to the cost of equipment. Rather, the value relates to the possible business impact if the assets are damaged or lost.</a:t>
            </a:r>
          </a:p>
          <a:p>
            <a:r>
              <a:rPr lang="en-US" dirty="0"/>
              <a:t>You then evaluate the controls to determine what controls to implement. A significant part of this step is the cost-benefit analysis (CBA).</a:t>
            </a:r>
          </a:p>
        </p:txBody>
      </p:sp>
      <p:sp>
        <p:nvSpPr>
          <p:cNvPr id="4" name="Slide Number Placeholder 3"/>
          <p:cNvSpPr>
            <a:spLocks noGrp="1"/>
          </p:cNvSpPr>
          <p:nvPr>
            <p:ph type="sldNum" sz="quarter" idx="10"/>
          </p:nvPr>
        </p:nvSpPr>
        <p:spPr/>
        <p:txBody>
          <a:bodyPr/>
          <a:lstStyle/>
          <a:p>
            <a:fld id="{CB2225C5-C545-48D1-A371-75073334B0A0}" type="slidenum">
              <a:rPr lang="en-US" smtClean="0"/>
              <a:t>3</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700" b="0" i="0" kern="1200" dirty="0">
                <a:solidFill>
                  <a:schemeClr val="tx1"/>
                </a:solidFill>
                <a:effectLst/>
                <a:latin typeface="+mn-lt"/>
                <a:ea typeface="+mn-ea"/>
                <a:cs typeface="+mn-cs"/>
              </a:rPr>
              <a:t>The scope of risk management indicates your area of concern. </a:t>
            </a:r>
          </a:p>
          <a:p>
            <a:r>
              <a:rPr lang="en-US" sz="1700" b="0" i="0" kern="1200" dirty="0">
                <a:solidFill>
                  <a:schemeClr val="tx1"/>
                </a:solidFill>
                <a:effectLst/>
                <a:latin typeface="+mn-lt"/>
                <a:ea typeface="+mn-ea"/>
                <a:cs typeface="+mn-cs"/>
              </a:rPr>
              <a:t>- Critical business operations</a:t>
            </a:r>
          </a:p>
          <a:p>
            <a:r>
              <a:rPr lang="en-US" sz="1700" b="0" i="0" kern="1200" dirty="0">
                <a:solidFill>
                  <a:schemeClr val="tx1"/>
                </a:solidFill>
                <a:effectLst/>
                <a:latin typeface="+mn-lt"/>
                <a:ea typeface="+mn-ea"/>
                <a:cs typeface="+mn-cs"/>
              </a:rPr>
              <a:t>A business impact analysis (BIA) is the key tool you’ll use for this step. It helps an organization identify the effect if different risks occur. One of the key elements of the BIA is the identification of costs. You identify both direct and indirect costs. The direct costs reflect the immediate cost of an outage. Indirect costs include the loss of customer goodwill and the cost to restore the goodwill.</a:t>
            </a:r>
          </a:p>
          <a:p>
            <a:r>
              <a:rPr lang="en-US" sz="1700" b="0" i="0" kern="1200" dirty="0">
                <a:solidFill>
                  <a:schemeClr val="tx1"/>
                </a:solidFill>
                <a:effectLst/>
                <a:latin typeface="+mn-lt"/>
                <a:ea typeface="+mn-ea"/>
                <a:cs typeface="+mn-cs"/>
              </a:rPr>
              <a:t>BIAs identify the maximum acceptable outage (MAO). The MAO is the maximum amount of time a system or service can be down before affecting the mission. The MAO is sometimes referred to as maximum tolerable outage (MTO) or maximum tolerable period of disruption (MTPOD).</a:t>
            </a:r>
          </a:p>
          <a:p>
            <a:r>
              <a:rPr lang="en-US" sz="1700" b="0" i="0" kern="1200" dirty="0">
                <a:solidFill>
                  <a:schemeClr val="tx1"/>
                </a:solidFill>
                <a:effectLst/>
                <a:latin typeface="+mn-lt"/>
                <a:ea typeface="+mn-ea"/>
                <a:cs typeface="+mn-cs"/>
              </a:rPr>
              <a:t>- Customer service delivery</a:t>
            </a:r>
          </a:p>
          <a:p>
            <a:r>
              <a:rPr lang="en-US" sz="1700" b="0" i="0" kern="1200" dirty="0">
                <a:solidFill>
                  <a:schemeClr val="tx1"/>
                </a:solidFill>
                <a:effectLst/>
                <a:latin typeface="+mn-lt"/>
                <a:ea typeface="+mn-ea"/>
                <a:cs typeface="+mn-cs"/>
              </a:rPr>
              <a:t>Risk management includes an evaluation of services you provide to customers. In this context, a customer is any entity that receives a service. A service level agreement (SLA) is a document that identifies an expected level of performance. It identifies the minimum uptime or the maximum downtime.</a:t>
            </a:r>
          </a:p>
          <a:p>
            <a:r>
              <a:rPr lang="en-US" sz="1700" b="0" i="0" kern="1200" dirty="0">
                <a:solidFill>
                  <a:schemeClr val="tx1"/>
                </a:solidFill>
                <a:effectLst/>
                <a:latin typeface="+mn-lt"/>
                <a:ea typeface="+mn-ea"/>
                <a:cs typeface="+mn-cs"/>
              </a:rPr>
              <a:t>Any employee or department that receives a service is a customer. Some common services provided to internal employees include:</a:t>
            </a:r>
          </a:p>
          <a:p>
            <a:r>
              <a:rPr lang="en-US" sz="1700" b="0" i="0" kern="1200" dirty="0">
                <a:solidFill>
                  <a:schemeClr val="tx1"/>
                </a:solidFill>
                <a:effectLst/>
                <a:latin typeface="+mn-lt"/>
                <a:ea typeface="+mn-ea"/>
                <a:cs typeface="+mn-cs"/>
              </a:rPr>
              <a:t>E-mail services, access to the Internet, network access, server applications such as database servers, access to internal servers such as file servers, desktop computer support, mission-critical business systems &amp; applications &amp; data access, seven domains of a typical IT infrastructure, information systems security gap.</a:t>
            </a:r>
          </a:p>
          <a:p>
            <a:r>
              <a:rPr lang="en-US" sz="1700" b="0" i="0" kern="1200" dirty="0">
                <a:solidFill>
                  <a:schemeClr val="tx1"/>
                </a:solidFill>
                <a:effectLst/>
                <a:latin typeface="+mn-lt"/>
                <a:ea typeface="+mn-ea"/>
                <a:cs typeface="+mn-cs"/>
              </a:rPr>
              <a:t>- Mission-critical business systems, applications, and data access</a:t>
            </a:r>
          </a:p>
          <a:p>
            <a:r>
              <a:rPr lang="en-US" sz="1700" b="0" i="0" kern="1200" dirty="0">
                <a:solidFill>
                  <a:schemeClr val="tx1"/>
                </a:solidFill>
                <a:effectLst/>
                <a:latin typeface="+mn-lt"/>
                <a:ea typeface="+mn-ea"/>
                <a:cs typeface="+mn-cs"/>
              </a:rPr>
              <a:t>Mission-critical business systems are any systems or processes integral to the organization. You really need to understand the business to identify these. You can help identify these by first identifying critical business functions (CBFs) and critical success factors (CSFs).</a:t>
            </a:r>
          </a:p>
          <a:p>
            <a:r>
              <a:rPr lang="en-US" sz="1700" b="0" i="0" kern="1200" dirty="0">
                <a:solidFill>
                  <a:schemeClr val="tx1"/>
                </a:solidFill>
                <a:effectLst/>
                <a:latin typeface="+mn-lt"/>
                <a:ea typeface="+mn-ea"/>
                <a:cs typeface="+mn-cs"/>
              </a:rPr>
              <a:t>A CBF is any function considered vital to an organization.</a:t>
            </a:r>
          </a:p>
          <a:p>
            <a:r>
              <a:rPr lang="en-US" sz="1700" b="0" i="0" kern="1200" dirty="0">
                <a:solidFill>
                  <a:schemeClr val="tx1"/>
                </a:solidFill>
                <a:effectLst/>
                <a:latin typeface="+mn-lt"/>
                <a:ea typeface="+mn-ea"/>
                <a:cs typeface="+mn-cs"/>
              </a:rPr>
              <a:t>A CSF is any element necessary to perform the mission of an organization.</a:t>
            </a:r>
            <a:br>
              <a:rPr lang="en-US" sz="1700" i="0" kern="1200" dirty="0">
                <a:solidFill>
                  <a:schemeClr val="tx1"/>
                </a:solidFill>
                <a:effectLst/>
                <a:latin typeface="+mn-lt"/>
                <a:ea typeface="+mn-ea"/>
                <a:cs typeface="+mn-cs"/>
              </a:rPr>
            </a:br>
            <a:br>
              <a:rPr lang="en-US" sz="170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4</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700" b="0" i="0" kern="1200" dirty="0">
                <a:solidFill>
                  <a:schemeClr val="tx1"/>
                </a:solidFill>
                <a:effectLst/>
                <a:latin typeface="+mn-lt"/>
                <a:ea typeface="+mn-ea"/>
                <a:cs typeface="+mn-cs"/>
              </a:rPr>
              <a:t>- Seven Domains of a Typical IT Infrastructure</a:t>
            </a:r>
          </a:p>
          <a:p>
            <a:r>
              <a:rPr lang="en-US" sz="1700" b="0" i="0" kern="1200" dirty="0">
                <a:solidFill>
                  <a:schemeClr val="tx1"/>
                </a:solidFill>
                <a:effectLst/>
                <a:latin typeface="+mn-lt"/>
                <a:ea typeface="+mn-ea"/>
                <a:cs typeface="+mn-cs"/>
              </a:rPr>
              <a:t>+ User Domain - A social engineer tries to trick a user into giving up information or performing an unsafe action. Implement acceptable use policies (AUPs) to ensure users know what they should and shouldn’t be doing.</a:t>
            </a:r>
          </a:p>
          <a:p>
            <a:r>
              <a:rPr lang="en-US" sz="1700" b="0" i="0" kern="1200" dirty="0">
                <a:solidFill>
                  <a:schemeClr val="tx1"/>
                </a:solidFill>
                <a:effectLst/>
                <a:latin typeface="+mn-lt"/>
                <a:ea typeface="+mn-ea"/>
                <a:cs typeface="+mn-cs"/>
              </a:rPr>
              <a:t>+ Workstation Domain - The primary protection is to ensure that you install antivirus (AV) software. Additionally, you need to update AV signatures regularly.</a:t>
            </a:r>
          </a:p>
          <a:p>
            <a:r>
              <a:rPr lang="en-US" sz="1700" b="0" i="0" kern="1200" dirty="0">
                <a:solidFill>
                  <a:schemeClr val="tx1"/>
                </a:solidFill>
                <a:effectLst/>
                <a:latin typeface="+mn-lt"/>
                <a:ea typeface="+mn-ea"/>
                <a:cs typeface="+mn-cs"/>
              </a:rPr>
              <a:t>+ LAN Domain - Routers have access control lists (ACLs) used to control what traffic is allowed through them.</a:t>
            </a:r>
          </a:p>
          <a:p>
            <a:r>
              <a:rPr lang="en-US" sz="1700" b="0" i="0" kern="1200" dirty="0">
                <a:solidFill>
                  <a:schemeClr val="tx1"/>
                </a:solidFill>
                <a:effectLst/>
                <a:latin typeface="+mn-lt"/>
                <a:ea typeface="+mn-ea"/>
                <a:cs typeface="+mn-cs"/>
              </a:rPr>
              <a:t>+ LAN-to-WAN Domain - The primary protection here is the use of one or more firewalls. Firewalls can examine traffic as it passes through and allow or block traffic based on rules.</a:t>
            </a:r>
          </a:p>
          <a:p>
            <a:r>
              <a:rPr lang="en-US" sz="1700" b="0" i="0" kern="1200" dirty="0">
                <a:solidFill>
                  <a:schemeClr val="tx1"/>
                </a:solidFill>
                <a:effectLst/>
                <a:latin typeface="+mn-lt"/>
                <a:ea typeface="+mn-ea"/>
                <a:cs typeface="+mn-cs"/>
              </a:rPr>
              <a:t>+ Remote Access Domain - A VPN allows a user to access the private network over a public network, such as the Internet.</a:t>
            </a:r>
          </a:p>
          <a:p>
            <a:r>
              <a:rPr lang="en-US" sz="1700" b="0" i="0" kern="1200" dirty="0">
                <a:solidFill>
                  <a:schemeClr val="tx1"/>
                </a:solidFill>
                <a:effectLst/>
                <a:latin typeface="+mn-lt"/>
                <a:ea typeface="+mn-ea"/>
                <a:cs typeface="+mn-cs"/>
              </a:rPr>
              <a:t>+ WAN Domain - A primary method of protection for systems in the WAN Domain is the use of a demilitarized zone (DMZ). A DMZ uses two firewalls. One firewall has direct access to the Internet. The other firewall has direct access to the internal network. The area between the two firewalls is the DMZ.</a:t>
            </a:r>
          </a:p>
          <a:p>
            <a:r>
              <a:rPr lang="en-US" sz="1700" b="0" i="0" kern="1200" dirty="0">
                <a:solidFill>
                  <a:schemeClr val="tx1"/>
                </a:solidFill>
                <a:effectLst/>
                <a:latin typeface="+mn-lt"/>
                <a:ea typeface="+mn-ea"/>
                <a:cs typeface="+mn-cs"/>
              </a:rPr>
              <a:t>+ System/Application Domain - A primary requirement to keep these systems secure is to ensure administrators have adequate training and knowledge. Additionally, configuration and change management practices are helpful. Configuration management ensures the systems are configured using sound security practices.</a:t>
            </a:r>
          </a:p>
          <a:p>
            <a:r>
              <a:rPr lang="en-US" sz="1700" b="0" i="0" kern="1200" dirty="0">
                <a:solidFill>
                  <a:schemeClr val="tx1"/>
                </a:solidFill>
                <a:effectLst/>
                <a:latin typeface="+mn-lt"/>
                <a:ea typeface="+mn-ea"/>
                <a:cs typeface="+mn-cs"/>
              </a:rPr>
              <a:t>- Information systems security gap</a:t>
            </a:r>
          </a:p>
          <a:p>
            <a:r>
              <a:rPr lang="en-US" sz="1700" b="0" i="0" kern="1200" dirty="0">
                <a:solidFill>
                  <a:schemeClr val="tx1"/>
                </a:solidFill>
                <a:effectLst/>
                <a:latin typeface="+mn-lt"/>
                <a:ea typeface="+mn-ea"/>
                <a:cs typeface="+mn-cs"/>
              </a:rPr>
              <a:t>Even if you have aggressive risk management and risk mitigation plans, there will usually be security gaps. It’s almost impossible to have systems 100 percent secure 100 percent of the time. However, defense in depth is a security practice that adds multiple layers of protection. These multiple layers overlap with one another. Even if a gap occurs in one layer, there is a greater chance that a system is protected from another layer. As an example, AV protection often uses a three-pronged approach. You install AV software at the firewall to scan incoming data. You also install AV software on the e-mail server to scan for malicious attachments or scripts. As a third measure, you install AV software on all workstations and servers.</a:t>
            </a:r>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5</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700" i="0" kern="1200" dirty="0">
                <a:solidFill>
                  <a:schemeClr val="tx1"/>
                </a:solidFill>
                <a:effectLst/>
                <a:latin typeface="+mn-lt"/>
                <a:ea typeface="+mn-ea"/>
                <a:cs typeface="+mn-cs"/>
              </a:rPr>
              <a:t>- Although there are many laws and regulations that apply to IT, they don’t all apply to IT. One of the important issues to understand first is which laws apply to which organization.</a:t>
            </a:r>
            <a:br>
              <a:rPr lang="en-US" sz="1700" i="0" kern="1200" dirty="0">
                <a:solidFill>
                  <a:schemeClr val="tx1"/>
                </a:solidFill>
                <a:effectLst/>
                <a:latin typeface="+mn-lt"/>
                <a:ea typeface="+mn-ea"/>
                <a:cs typeface="+mn-cs"/>
              </a:rPr>
            </a:br>
            <a:r>
              <a:rPr lang="en-US" sz="1700" i="0" kern="1200" dirty="0">
                <a:solidFill>
                  <a:schemeClr val="tx1"/>
                </a:solidFill>
                <a:effectLst/>
                <a:latin typeface="+mn-lt"/>
                <a:ea typeface="+mn-ea"/>
                <a:cs typeface="+mn-cs"/>
              </a:rPr>
              <a:t>+</a:t>
            </a:r>
            <a:r>
              <a:rPr lang="en-US" sz="1700" b="0" i="0" kern="1200" dirty="0">
                <a:solidFill>
                  <a:schemeClr val="tx1"/>
                </a:solidFill>
                <a:effectLst/>
                <a:latin typeface="+mn-lt"/>
                <a:ea typeface="+mn-ea"/>
                <a:cs typeface="+mn-cs"/>
              </a:rPr>
              <a:t> HIPAA - requires the protection of any health-related data.</a:t>
            </a:r>
          </a:p>
          <a:p>
            <a:r>
              <a:rPr lang="en-US" sz="1700" b="0" i="0" kern="1200" dirty="0">
                <a:solidFill>
                  <a:schemeClr val="tx1"/>
                </a:solidFill>
                <a:effectLst/>
                <a:latin typeface="+mn-lt"/>
                <a:ea typeface="+mn-ea"/>
                <a:cs typeface="+mn-cs"/>
              </a:rPr>
              <a:t>+ SOX - requires the protection of financial data. </a:t>
            </a:r>
          </a:p>
          <a:p>
            <a:r>
              <a:rPr lang="en-US" sz="1700" b="0" i="0" kern="1200" dirty="0">
                <a:solidFill>
                  <a:schemeClr val="tx1"/>
                </a:solidFill>
                <a:effectLst/>
                <a:latin typeface="+mn-lt"/>
                <a:ea typeface="+mn-ea"/>
                <a:cs typeface="+mn-cs"/>
              </a:rPr>
              <a:t>+ FISMA - requires different procedures for government agencies to purchase and deploy systems. </a:t>
            </a:r>
          </a:p>
          <a:p>
            <a:r>
              <a:rPr lang="en-US" sz="1700" b="0" i="0" kern="1200" dirty="0">
                <a:solidFill>
                  <a:schemeClr val="tx1"/>
                </a:solidFill>
                <a:effectLst/>
                <a:latin typeface="+mn-lt"/>
                <a:ea typeface="+mn-ea"/>
                <a:cs typeface="+mn-cs"/>
              </a:rPr>
              <a:t>+ FERPA - mandates access to educational records by students or parents.</a:t>
            </a:r>
          </a:p>
          <a:p>
            <a:r>
              <a:rPr lang="en-US" sz="1700" b="0" i="0" kern="1200" dirty="0">
                <a:solidFill>
                  <a:schemeClr val="tx1"/>
                </a:solidFill>
                <a:effectLst/>
                <a:latin typeface="+mn-lt"/>
                <a:ea typeface="+mn-ea"/>
                <a:cs typeface="+mn-cs"/>
              </a:rPr>
              <a:t>+ CIPA - requires that minors be protected from offensive content, but adults should be able to have unrestricted access. </a:t>
            </a:r>
          </a:p>
          <a:p>
            <a:r>
              <a:rPr lang="en-US" sz="1700" b="0" i="0" kern="1200" dirty="0">
                <a:solidFill>
                  <a:schemeClr val="tx1"/>
                </a:solidFill>
                <a:effectLst/>
                <a:latin typeface="+mn-lt"/>
                <a:ea typeface="+mn-ea"/>
                <a:cs typeface="+mn-cs"/>
              </a:rPr>
              <a:t>+ PCI DSS - if an organization is already conducting standard security practices, PCI DSS has little effect on normal operations. However, if the organization has weak security practices, PCI DSS standards could drastically change operations.</a:t>
            </a:r>
          </a:p>
          <a:p>
            <a:r>
              <a:rPr lang="en-US" sz="1700" b="0" i="0" kern="1200" dirty="0">
                <a:solidFill>
                  <a:schemeClr val="tx1"/>
                </a:solidFill>
                <a:effectLst/>
                <a:latin typeface="+mn-lt"/>
                <a:ea typeface="+mn-ea"/>
                <a:cs typeface="+mn-cs"/>
              </a:rPr>
              <a:t>- </a:t>
            </a:r>
            <a:r>
              <a:rPr lang="en-US" sz="1700" i="0" kern="1200" dirty="0">
                <a:solidFill>
                  <a:schemeClr val="tx1"/>
                </a:solidFill>
                <a:effectLst/>
                <a:latin typeface="+mn-lt"/>
                <a:ea typeface="+mn-ea"/>
                <a:cs typeface="+mn-cs"/>
              </a:rPr>
              <a:t>Once you’ve determined your organization has compliance requirements, the next step is to determine the impact of these relevant issues on your organization. The impact is significantly different depending on the law or standard.</a:t>
            </a:r>
          </a:p>
          <a:p>
            <a:r>
              <a:rPr lang="en-US" sz="1700" i="0" kern="1200" dirty="0">
                <a:solidFill>
                  <a:schemeClr val="tx1"/>
                </a:solidFill>
                <a:effectLst/>
                <a:latin typeface="+mn-lt"/>
                <a:ea typeface="+mn-ea"/>
                <a:cs typeface="+mn-cs"/>
              </a:rPr>
              <a:t>+ HIPAA affects a wide spectrum of a business. The cost of non compliance is high. Additionally, the steps required to comply can be complex depending on how much health related information an organization handles.</a:t>
            </a:r>
            <a:br>
              <a:rPr lang="en-US" sz="1700" i="0" kern="1200" dirty="0">
                <a:solidFill>
                  <a:schemeClr val="tx1"/>
                </a:solidFill>
                <a:effectLst/>
                <a:latin typeface="+mn-lt"/>
                <a:ea typeface="+mn-ea"/>
                <a:cs typeface="+mn-cs"/>
              </a:rPr>
            </a:br>
            <a:r>
              <a:rPr lang="en-US" sz="1700" i="0" kern="1200" dirty="0">
                <a:solidFill>
                  <a:schemeClr val="tx1"/>
                </a:solidFill>
                <a:effectLst/>
                <a:latin typeface="+mn-lt"/>
                <a:ea typeface="+mn-ea"/>
                <a:cs typeface="+mn-cs"/>
              </a:rPr>
              <a:t>+ The business impact of SOX is a higher liability for the accuracy of data. High-level officers such as chief executive officers (CEOs) and chief financial officers (CFOs) must personally verify and attest to the accuracy of </a:t>
            </a:r>
          </a:p>
          <a:p>
            <a:r>
              <a:rPr lang="en-US" sz="1700" i="0" kern="1200" dirty="0">
                <a:solidFill>
                  <a:schemeClr val="tx1"/>
                </a:solidFill>
                <a:effectLst/>
                <a:latin typeface="+mn-lt"/>
                <a:ea typeface="+mn-ea"/>
                <a:cs typeface="+mn-cs"/>
              </a:rPr>
              <a:t>financial data.</a:t>
            </a:r>
          </a:p>
          <a:p>
            <a:r>
              <a:rPr lang="en-US" sz="1700" i="0" kern="1200" dirty="0">
                <a:solidFill>
                  <a:schemeClr val="tx1"/>
                </a:solidFill>
                <a:effectLst/>
                <a:latin typeface="+mn-lt"/>
                <a:ea typeface="+mn-ea"/>
                <a:cs typeface="+mn-cs"/>
              </a:rPr>
              <a:t>+ Because FISMA applies only to federal agencies, it does not affect the revenue of any organization. However, it can have a significant effect on operations. A core requirement of FISMA is to identify, certify as compliant, and authorize for operation all IT systems in the organization. This process can be lengthy. One of the primary</a:t>
            </a:r>
            <a:br>
              <a:rPr lang="en-US" sz="1700" i="0" kern="1200" dirty="0">
                <a:solidFill>
                  <a:schemeClr val="tx1"/>
                </a:solidFill>
                <a:effectLst/>
                <a:latin typeface="+mn-lt"/>
                <a:ea typeface="+mn-ea"/>
                <a:cs typeface="+mn-cs"/>
              </a:rPr>
            </a:br>
            <a:r>
              <a:rPr lang="en-US" sz="1700" i="0" kern="1200" dirty="0">
                <a:solidFill>
                  <a:schemeClr val="tx1"/>
                </a:solidFill>
                <a:effectLst/>
                <a:latin typeface="+mn-lt"/>
                <a:ea typeface="+mn-ea"/>
                <a:cs typeface="+mn-cs"/>
              </a:rPr>
              <a:t>problems is the slow implementation of new systems.</a:t>
            </a:r>
          </a:p>
          <a:p>
            <a:r>
              <a:rPr lang="en-US" sz="1700" i="0" kern="1200" dirty="0">
                <a:solidFill>
                  <a:schemeClr val="tx1"/>
                </a:solidFill>
                <a:effectLst/>
                <a:latin typeface="+mn-lt"/>
                <a:ea typeface="+mn-ea"/>
                <a:cs typeface="+mn-cs"/>
              </a:rPr>
              <a:t>+ FERPA requires covered organizations to share student records with students or their parents. If the student or parent makes the request, the school must comply.</a:t>
            </a:r>
          </a:p>
          <a:p>
            <a:r>
              <a:rPr lang="en-US" sz="1700" i="0" kern="1200" dirty="0">
                <a:solidFill>
                  <a:schemeClr val="tx1"/>
                </a:solidFill>
                <a:effectLst/>
                <a:latin typeface="+mn-lt"/>
                <a:ea typeface="+mn-ea"/>
                <a:cs typeface="+mn-cs"/>
              </a:rPr>
              <a:t>+ CIPA imposes several technical requirements on schools and libraries. They must be able to filter offensive content to ensure that minors aren’t exposed to it. If the school or library cannot comply with CIPA, it risks losing all E-Rate discounts.</a:t>
            </a:r>
          </a:p>
          <a:p>
            <a:r>
              <a:rPr lang="en-US" sz="1700" i="0" kern="1200" dirty="0">
                <a:solidFill>
                  <a:schemeClr val="tx1"/>
                </a:solidFill>
                <a:effectLst/>
                <a:latin typeface="+mn-lt"/>
                <a:ea typeface="+mn-ea"/>
                <a:cs typeface="+mn-cs"/>
              </a:rPr>
              <a:t>+ PCI DSS is built around 6 principles and 12 requirements. Notice that all of the principles and requirements are IT related. However, they reflect many common best practices. If your organization is already using best practices, PCI DSS won’t have much effect on your business operations. However, if your organization is not currently using common security practices, PCI DSS compliance may affect your budget and operations.</a:t>
            </a:r>
          </a:p>
          <a:p>
            <a:r>
              <a:rPr lang="en-US" sz="1700" b="0" i="0" kern="1200" dirty="0">
                <a:solidFill>
                  <a:schemeClr val="tx1"/>
                </a:solidFill>
                <a:effectLst/>
                <a:latin typeface="+mn-lt"/>
                <a:ea typeface="+mn-ea"/>
                <a:cs typeface="+mn-cs"/>
              </a:rPr>
              <a:t>- Translating Legal and Compliance  Implications for Your Organization</a:t>
            </a:r>
            <a:br>
              <a:rPr lang="en-US" sz="1700" b="0" i="0" kern="1200" dirty="0">
                <a:solidFill>
                  <a:schemeClr val="tx1"/>
                </a:solidFill>
                <a:effectLst/>
                <a:latin typeface="+mn-lt"/>
                <a:ea typeface="+mn-ea"/>
                <a:cs typeface="+mn-cs"/>
              </a:rPr>
            </a:br>
            <a:r>
              <a:rPr lang="en-US" sz="1700" i="0" kern="1200" dirty="0">
                <a:solidFill>
                  <a:schemeClr val="tx1"/>
                </a:solidFill>
                <a:effectLst/>
                <a:latin typeface="+mn-lt"/>
                <a:ea typeface="+mn-ea"/>
                <a:cs typeface="+mn-cs"/>
              </a:rPr>
              <a:t>Compliance implications can have far-reaching effects. Just as with other threats and vulnerabilities, you can have both direct and indirect losses.</a:t>
            </a:r>
            <a:br>
              <a:rPr lang="en-US" sz="1700" i="0" kern="1200" dirty="0">
                <a:solidFill>
                  <a:schemeClr val="tx1"/>
                </a:solidFill>
                <a:effectLst/>
                <a:latin typeface="+mn-lt"/>
                <a:ea typeface="+mn-ea"/>
                <a:cs typeface="+mn-cs"/>
              </a:rPr>
            </a:br>
            <a:br>
              <a:rPr lang="en-US" sz="1700" i="0" kern="1200" dirty="0">
                <a:solidFill>
                  <a:schemeClr val="tx1"/>
                </a:solidFill>
                <a:effectLst/>
                <a:latin typeface="+mn-lt"/>
                <a:ea typeface="+mn-ea"/>
                <a:cs typeface="+mn-cs"/>
              </a:rPr>
            </a:br>
            <a:br>
              <a:rPr lang="en-US" sz="1700" i="0" kern="1200" dirty="0">
                <a:solidFill>
                  <a:schemeClr val="tx1"/>
                </a:solidFill>
                <a:effectLst/>
                <a:latin typeface="+mn-lt"/>
                <a:ea typeface="+mn-ea"/>
                <a:cs typeface="+mn-cs"/>
              </a:rPr>
            </a:br>
            <a:br>
              <a:rPr lang="en-US" sz="1700" i="0" kern="1200" dirty="0">
                <a:solidFill>
                  <a:schemeClr val="tx1"/>
                </a:solidFill>
                <a:effectLst/>
                <a:latin typeface="+mn-lt"/>
                <a:ea typeface="+mn-ea"/>
                <a:cs typeface="+mn-cs"/>
              </a:rPr>
            </a:br>
            <a:br>
              <a:rPr lang="en-US" sz="1700" i="0" kern="1200" dirty="0">
                <a:solidFill>
                  <a:schemeClr val="tx1"/>
                </a:solidFill>
                <a:effectLst/>
                <a:latin typeface="+mn-lt"/>
                <a:ea typeface="+mn-ea"/>
                <a:cs typeface="+mn-cs"/>
              </a:rPr>
            </a:br>
            <a:br>
              <a:rPr lang="en-US" sz="1700" i="0" kern="1200" dirty="0">
                <a:solidFill>
                  <a:schemeClr val="tx1"/>
                </a:solidFill>
                <a:effectLst/>
                <a:latin typeface="+mn-lt"/>
                <a:ea typeface="+mn-ea"/>
                <a:cs typeface="+mn-cs"/>
              </a:rPr>
            </a:br>
            <a:endParaRPr lang="en-US" sz="1700" i="0" kern="1200" dirty="0">
              <a:solidFill>
                <a:schemeClr val="tx1"/>
              </a:solidFill>
              <a:effectLst/>
              <a:latin typeface="+mn-lt"/>
              <a:ea typeface="+mn-ea"/>
              <a:cs typeface="+mn-cs"/>
            </a:endParaRPr>
          </a:p>
          <a:p>
            <a:br>
              <a:rPr lang="en-US" sz="1700" i="0" kern="1200" dirty="0">
                <a:solidFill>
                  <a:schemeClr val="tx1"/>
                </a:solidFill>
                <a:effectLst/>
                <a:latin typeface="+mn-lt"/>
                <a:ea typeface="+mn-ea"/>
                <a:cs typeface="+mn-cs"/>
              </a:rPr>
            </a:br>
            <a:br>
              <a:rPr lang="en-US" sz="1700" i="0" kern="1200" dirty="0">
                <a:solidFill>
                  <a:schemeClr val="tx1"/>
                </a:solidFill>
                <a:effectLst/>
                <a:latin typeface="+mn-lt"/>
                <a:ea typeface="+mn-ea"/>
                <a:cs typeface="+mn-cs"/>
              </a:rPr>
            </a:br>
            <a:br>
              <a:rPr lang="en-US" sz="1700" i="0" kern="1200" dirty="0">
                <a:solidFill>
                  <a:schemeClr val="tx1"/>
                </a:solidFill>
                <a:effectLst/>
                <a:latin typeface="+mn-lt"/>
                <a:ea typeface="+mn-ea"/>
                <a:cs typeface="+mn-cs"/>
              </a:rPr>
            </a:br>
            <a:br>
              <a:rPr lang="en-US" sz="1700" i="0" kern="1200" dirty="0">
                <a:solidFill>
                  <a:schemeClr val="tx1"/>
                </a:solidFill>
                <a:effectLst/>
                <a:latin typeface="+mn-lt"/>
                <a:ea typeface="+mn-ea"/>
                <a:cs typeface="+mn-cs"/>
              </a:rPr>
            </a:br>
            <a:br>
              <a:rPr lang="en-US" sz="1700" i="0" kern="1200" dirty="0">
                <a:solidFill>
                  <a:schemeClr val="tx1"/>
                </a:solidFill>
                <a:effectLst/>
                <a:latin typeface="+mn-lt"/>
                <a:ea typeface="+mn-ea"/>
                <a:cs typeface="+mn-cs"/>
              </a:rPr>
            </a:br>
            <a:endParaRPr lang="en-US" sz="17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6</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evaluating legal and compliance implications, you can examine the impact of each of these domains:</a:t>
            </a:r>
          </a:p>
          <a:p>
            <a:r>
              <a:rPr lang="en-US" dirty="0"/>
              <a:t>+ User Domain—For most compliance issues, the User Domain is affected the most. You need to train users to ensure they comply with the procedures. For example, HIPAA requires users to understand what data they can give out. CIPA requires librarians to know how to turn off the TPM for an adult. PCI DSS requires users to have unique logons.</a:t>
            </a:r>
          </a:p>
          <a:p>
            <a:r>
              <a:rPr lang="en-US" dirty="0"/>
              <a:t>+ Workstation Domain—If employees will access covered data with their workstations, you need to examine the workstations. If HIPAA or SOX data is stored on the systems, you need to protect that data with access controls. Many companies use desktop PCs as point of sale (POS) systems. A POS system is an electronic cashier. These systems need to be compliant with PCI DSS guidelines. Any desktop system needs antivirus software installed.</a:t>
            </a:r>
          </a:p>
          <a:p>
            <a:r>
              <a:rPr lang="en-US" dirty="0"/>
              <a:t>+  LAN Domain—The LAN needs to be secure to prevent attackers from capturing data. This includes HIPAA, SOX, and PCI DSS data. Encryption technologies may be required to ensure transmitted data is secure. This is especially true if your organization uses wireless networks. In the past, attackers captured details of wireless transactions while sitting in the parking lot of the business.</a:t>
            </a:r>
          </a:p>
          <a:p>
            <a:r>
              <a:rPr lang="en-US" dirty="0"/>
              <a:t>+ LAN-to-WAN Domain—A firewall is used to protect a network here. PCI DSS specifically requires a firewall. A library may use a proxy server as a TPM to comply with CIPA. A proxy server has access to the Internet and the intranet. It would need additional security to protect it from external attacks.</a:t>
            </a:r>
          </a:p>
          <a:p>
            <a:r>
              <a:rPr lang="en-US" dirty="0"/>
              <a:t>+ Remote Access Domain—Many organizations use VPNs to connect a main office and a remote office. If the VPN is used to transmit covered data, it should be examined to ensure it complies with the laws. For example, if HIPAA data is transmitted over the VPN it should be encrypted.</a:t>
            </a:r>
          </a:p>
          <a:p>
            <a:r>
              <a:rPr lang="en-US" dirty="0"/>
              <a:t>+ WAN Domain—Some PCI DSS systems may have direct access to the Internet to transmit transaction data. These systems need additional protection. For example, transmissions need to be encrypted. Additionally, the systems need to be protected from attackers that may try to access data stored on the system.</a:t>
            </a:r>
          </a:p>
          <a:p>
            <a:r>
              <a:rPr lang="en-US" dirty="0"/>
              <a:t>+ System/Application Domain—Health and financial data governed by HIPAA and SOX are often hosted on database servers. These servers need to be examined to ensure they comply. Access controls should ensure that least privilege principles are implemented. If a proxy server is used as a TPM for CIPA requirements, it needs a method to disable the TPM for an adult.</a:t>
            </a:r>
          </a:p>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7</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700" i="0" kern="1200" dirty="0">
                <a:solidFill>
                  <a:schemeClr val="tx1"/>
                </a:solidFill>
                <a:effectLst/>
                <a:latin typeface="+mn-lt"/>
                <a:ea typeface="+mn-ea"/>
                <a:cs typeface="+mn-cs"/>
              </a:rPr>
              <a:t>The primary purpose of countermeasures, safeguards, or controls is to mitigate risk. Controls are implemented at a point in time to reduce the risks at that time. However, things change. Threats change. Vulnerabilities change. Because of this, the effectiveness of controls can change. It’s important to regularly assess controls to ensure they are effective.</a:t>
            </a:r>
            <a:br>
              <a:rPr lang="en-US" sz="1700" i="0" kern="1200" dirty="0">
                <a:solidFill>
                  <a:schemeClr val="tx1"/>
                </a:solidFill>
                <a:effectLst/>
                <a:latin typeface="+mn-lt"/>
                <a:ea typeface="+mn-ea"/>
                <a:cs typeface="+mn-cs"/>
              </a:rPr>
            </a:br>
            <a:r>
              <a:rPr lang="en-US" sz="1700" i="0" kern="1200" dirty="0">
                <a:solidFill>
                  <a:schemeClr val="tx1"/>
                </a:solidFill>
                <a:effectLst/>
                <a:latin typeface="+mn-lt"/>
                <a:ea typeface="+mn-ea"/>
                <a:cs typeface="+mn-cs"/>
              </a:rPr>
              <a:t>- Reducing the impact of threats to an acceptable level—For example, the threat of a hurricane can’t be stopped. However, a business continuity plan that identifies an alternate location for the business can reduce the threat.</a:t>
            </a:r>
          </a:p>
          <a:p>
            <a:r>
              <a:rPr lang="en-US" sz="1700" i="0" kern="1200" dirty="0">
                <a:solidFill>
                  <a:schemeClr val="tx1"/>
                </a:solidFill>
                <a:effectLst/>
                <a:latin typeface="+mn-lt"/>
                <a:ea typeface="+mn-ea"/>
                <a:cs typeface="+mn-cs"/>
              </a:rPr>
              <a:t>- Reducing a vulnerability to an acceptable level—For example, some denial of service (DoS) attacks can take down unpatched servers. By keeping servers up to date with current patches, they are less vulnerable to known DoS attacks.</a:t>
            </a:r>
          </a:p>
          <a:p>
            <a:r>
              <a:rPr lang="en-US" sz="1700" i="0" kern="1200" dirty="0">
                <a:solidFill>
                  <a:schemeClr val="tx1"/>
                </a:solidFill>
                <a:effectLst/>
                <a:latin typeface="+mn-lt"/>
                <a:ea typeface="+mn-ea"/>
                <a:cs typeface="+mn-cs"/>
              </a:rPr>
              <a:t>Additionally, an RA should be repeated if the control is changed. For example, if you replace a hardware firewall with a different model, the original RA is no longer valid. You should redo it with the new hardware.</a:t>
            </a:r>
            <a:br>
              <a:rPr lang="en-US" sz="170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8</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700" i="0" kern="1200" dirty="0">
                <a:solidFill>
                  <a:schemeClr val="tx1"/>
                </a:solidFill>
                <a:effectLst/>
                <a:latin typeface="+mn-lt"/>
                <a:ea typeface="+mn-ea"/>
                <a:cs typeface="+mn-cs"/>
              </a:rPr>
              <a:t>- HIPAA requires the protection of any health-related data. When this data is stored electronically, it becomes easier to control using standard access controls in a network. You may choose to switch from paper-based records to computer-base records. This will affect how employees access data and may represent a change in operational procedures.</a:t>
            </a:r>
          </a:p>
          <a:p>
            <a:r>
              <a:rPr lang="en-US" sz="1700" i="0" kern="1200" dirty="0">
                <a:solidFill>
                  <a:schemeClr val="tx1"/>
                </a:solidFill>
                <a:effectLst/>
                <a:latin typeface="+mn-lt"/>
                <a:ea typeface="+mn-ea"/>
                <a:cs typeface="+mn-cs"/>
              </a:rPr>
              <a:t>- SOX requires the protection of financial data. This data may be stored on a database server. If so, the database server is subject to additional controls that may not be required for other database servers. Administrators may need to take additional steps to protect the data. Users may need to take additional steps to access the data.</a:t>
            </a:r>
          </a:p>
          <a:p>
            <a:r>
              <a:rPr lang="en-US" sz="1700" i="0" kern="1200" dirty="0">
                <a:solidFill>
                  <a:schemeClr val="tx1"/>
                </a:solidFill>
                <a:effectLst/>
                <a:latin typeface="+mn-lt"/>
                <a:ea typeface="+mn-ea"/>
                <a:cs typeface="+mn-cs"/>
              </a:rPr>
              <a:t>- FISMA requires different procedures for government agencies to purchase and deploy systems. If you purchase different systems outside of the norm, the process to get them certified and authorized can be lengthy. This may affect the agency’s ability to field new systems in a short period of time.</a:t>
            </a:r>
          </a:p>
          <a:p>
            <a:r>
              <a:rPr lang="en-US" sz="1700" i="0" kern="1200" dirty="0">
                <a:solidFill>
                  <a:schemeClr val="tx1"/>
                </a:solidFill>
                <a:effectLst/>
                <a:latin typeface="+mn-lt"/>
                <a:ea typeface="+mn-ea"/>
                <a:cs typeface="+mn-cs"/>
              </a:rPr>
              <a:t>- FERPA mandates access to educational records by students or parents. If the school has a large volume of these requests, it could affect regular operations. The school could choose to limit when access to records is granted.</a:t>
            </a:r>
          </a:p>
          <a:p>
            <a:r>
              <a:rPr lang="en-US" sz="1700" i="0" kern="1200" dirty="0">
                <a:solidFill>
                  <a:schemeClr val="tx1"/>
                </a:solidFill>
                <a:effectLst/>
                <a:latin typeface="+mn-lt"/>
                <a:ea typeface="+mn-ea"/>
                <a:cs typeface="+mn-cs"/>
              </a:rPr>
              <a:t>- CIPA requires that minors be protected from offensive content, but adults should be able to have unrestricted access. Librarians may not have had to manage systems in the past. However, they may need to be trained on how turn off the TPM for adult access.</a:t>
            </a:r>
          </a:p>
          <a:p>
            <a:r>
              <a:rPr lang="en-US" sz="1700" i="0" kern="1200" dirty="0">
                <a:solidFill>
                  <a:schemeClr val="tx1"/>
                </a:solidFill>
                <a:effectLst/>
                <a:latin typeface="+mn-lt"/>
                <a:ea typeface="+mn-ea"/>
                <a:cs typeface="+mn-cs"/>
              </a:rPr>
              <a:t>- PCI DSS If an organization is already conducting standard security practices, PCI DSS has little effect on normal operations. However, if the organization has weak security practices, PCI DSS standards could drastically change operations. Although this is good in the long run, it may be uncomfortable for users to get used to in the short term.</a:t>
            </a:r>
            <a:br>
              <a:rPr lang="en-US" sz="170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9</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Security policy lays out the philosophy of security in the organization and identifies big-picture security goals.</a:t>
            </a:r>
          </a:p>
        </p:txBody>
      </p:sp>
      <p:sp>
        <p:nvSpPr>
          <p:cNvPr id="4" name="Slide Number Placeholder 3"/>
          <p:cNvSpPr>
            <a:spLocks noGrp="1"/>
          </p:cNvSpPr>
          <p:nvPr>
            <p:ph type="sldNum" sz="quarter" idx="10"/>
          </p:nvPr>
        </p:nvSpPr>
        <p:spPr/>
        <p:txBody>
          <a:bodyPr/>
          <a:lstStyle/>
          <a:p>
            <a:fld id="{CB2225C5-C545-48D1-A371-75073334B0A0}" type="slidenum">
              <a:rPr lang="en-US" smtClean="0"/>
              <a:t>10</a:t>
            </a:fld>
            <a:endParaRPr lang="en-US" dirty="0"/>
          </a:p>
        </p:txBody>
      </p:sp>
    </p:spTree>
    <p:extLst>
      <p:ext uri="{BB962C8B-B14F-4D97-AF65-F5344CB8AC3E}">
        <p14:creationId xmlns:p14="http://schemas.microsoft.com/office/powerpoint/2010/main" val="36660636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2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962400" y="3296653"/>
            <a:ext cx="10668000" cy="4932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343400" y="3809999"/>
            <a:ext cx="10073640" cy="2193239"/>
          </a:xfrm>
        </p:spPr>
        <p:txBody>
          <a:bodyPr>
            <a:normAutofit/>
          </a:bodyPr>
          <a:lstStyle>
            <a:lvl1pPr>
              <a:defRPr sz="4800"/>
            </a:lvl1pPr>
          </a:lstStyle>
          <a:p>
            <a:r>
              <a:rPr lang="en-US"/>
              <a:t>Click to edit Master title style</a:t>
            </a:r>
          </a:p>
        </p:txBody>
      </p:sp>
      <p:sp>
        <p:nvSpPr>
          <p:cNvPr id="3" name="Subtitle 2"/>
          <p:cNvSpPr>
            <a:spLocks noGrp="1"/>
          </p:cNvSpPr>
          <p:nvPr>
            <p:ph type="subTitle" idx="1"/>
          </p:nvPr>
        </p:nvSpPr>
        <p:spPr>
          <a:xfrm>
            <a:off x="4343400" y="6172200"/>
            <a:ext cx="10088880" cy="1188720"/>
          </a:xfrm>
        </p:spPr>
        <p:txBody>
          <a:bodyPr/>
          <a:lstStyle>
            <a:lvl1pPr marL="0" indent="0" algn="ctr">
              <a:buNone/>
              <a:defRPr>
                <a:solidFill>
                  <a:schemeClr val="bg1"/>
                </a:solidFill>
              </a:defRPr>
            </a:lvl1pPr>
            <a:lvl2pPr marL="653110" indent="0" algn="ctr">
              <a:buNone/>
              <a:defRPr>
                <a:solidFill>
                  <a:schemeClr val="tx1">
                    <a:tint val="75000"/>
                  </a:schemeClr>
                </a:solidFill>
              </a:defRPr>
            </a:lvl2pPr>
            <a:lvl3pPr marL="1306220" indent="0" algn="ctr">
              <a:buNone/>
              <a:defRPr>
                <a:solidFill>
                  <a:schemeClr val="tx1">
                    <a:tint val="75000"/>
                  </a:schemeClr>
                </a:solidFill>
              </a:defRPr>
            </a:lvl3pPr>
            <a:lvl4pPr marL="1959331" indent="0" algn="ctr">
              <a:buNone/>
              <a:defRPr>
                <a:solidFill>
                  <a:schemeClr val="tx1">
                    <a:tint val="75000"/>
                  </a:schemeClr>
                </a:solidFill>
              </a:defRPr>
            </a:lvl4pPr>
            <a:lvl5pPr marL="2612441" indent="0" algn="ctr">
              <a:buNone/>
              <a:defRPr>
                <a:solidFill>
                  <a:schemeClr val="tx1">
                    <a:tint val="75000"/>
                  </a:schemeClr>
                </a:solidFill>
              </a:defRPr>
            </a:lvl5pPr>
            <a:lvl6pPr marL="3265551" indent="0" algn="ctr">
              <a:buNone/>
              <a:defRPr>
                <a:solidFill>
                  <a:schemeClr val="tx1">
                    <a:tint val="75000"/>
                  </a:schemeClr>
                </a:solidFill>
              </a:defRPr>
            </a:lvl6pPr>
            <a:lvl7pPr marL="3918661" indent="0" algn="ctr">
              <a:buNone/>
              <a:defRPr>
                <a:solidFill>
                  <a:schemeClr val="tx1">
                    <a:tint val="75000"/>
                  </a:schemeClr>
                </a:solidFill>
              </a:defRPr>
            </a:lvl7pPr>
            <a:lvl8pPr marL="4571771" indent="0" algn="ctr">
              <a:buNone/>
              <a:defRPr>
                <a:solidFill>
                  <a:schemeClr val="tx1">
                    <a:tint val="75000"/>
                  </a:schemeClr>
                </a:solidFill>
              </a:defRPr>
            </a:lvl8pPr>
            <a:lvl9pPr marL="522488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F530ADB-D493-45AC-BF46-4260E59E8AA8}" type="datetime1">
              <a:rPr lang="en-US" smtClean="0"/>
              <a:t>9/22/2023</a:t>
            </a:fld>
            <a:endParaRPr lang="en-US" dirty="0"/>
          </a:p>
        </p:txBody>
      </p:sp>
      <p:sp>
        <p:nvSpPr>
          <p:cNvPr id="5" name="Footer Placeholder 4"/>
          <p:cNvSpPr>
            <a:spLocks noGrp="1"/>
          </p:cNvSpPr>
          <p:nvPr>
            <p:ph type="ftr" sz="quarter" idx="11"/>
          </p:nvPr>
        </p:nvSpPr>
        <p:spPr/>
        <p:txBody>
          <a:bodyPr/>
          <a:lstStyle>
            <a:lvl1pPr>
              <a:defRPr u="sng"/>
            </a:lvl1pPr>
          </a:lstStyle>
          <a:p>
            <a:r>
              <a:rPr lang="en-US" dirty="0"/>
              <a:t>http://fpt.edu.vn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pic>
        <p:nvPicPr>
          <p:cNvPr id="7" name="Picture 6">
            <a:extLst>
              <a:ext uri="{FF2B5EF4-FFF2-40B4-BE49-F238E27FC236}">
                <a16:creationId xmlns:a16="http://schemas.microsoft.com/office/drawing/2014/main" id="{32123A1D-8896-E468-7F5C-06EFE0BB48D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3065928" cy="126469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 y="329566"/>
            <a:ext cx="3291840" cy="702183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31520" y="329566"/>
            <a:ext cx="9631680" cy="702183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6D506B-F4A2-437D-A3F4-660F616C6EDE}" type="datetime1">
              <a:rPr lang="en-US" smtClean="0"/>
              <a:t>9/22/2023</a:t>
            </a:fld>
            <a:endParaRPr lang="en-US" dirty="0"/>
          </a:p>
        </p:txBody>
      </p:sp>
      <p:sp>
        <p:nvSpPr>
          <p:cNvPr id="5" name="Footer Placeholder 4"/>
          <p:cNvSpPr>
            <a:spLocks noGrp="1"/>
          </p:cNvSpPr>
          <p:nvPr>
            <p:ph type="ftr" sz="quarter" idx="11"/>
          </p:nvPr>
        </p:nvSpPr>
        <p:spPr/>
        <p:txBody>
          <a:bodyPr/>
          <a:lstStyle/>
          <a:p>
            <a:r>
              <a:rPr lang="en-US" dirty="0"/>
              <a:t>http://fpt.edu.vn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220202"/>
            <a:ext cx="13167360" cy="137160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6D62DC-3211-4391-89F3-166EE23EF44B}" type="datetime1">
              <a:rPr lang="en-US" smtClean="0"/>
              <a:t>9/22/2023</a:t>
            </a:fld>
            <a:endParaRPr lang="en-US" dirty="0"/>
          </a:p>
        </p:txBody>
      </p:sp>
      <p:sp>
        <p:nvSpPr>
          <p:cNvPr id="5" name="Footer Placeholder 4"/>
          <p:cNvSpPr>
            <a:spLocks noGrp="1"/>
          </p:cNvSpPr>
          <p:nvPr>
            <p:ph type="ftr" sz="quarter" idx="11"/>
          </p:nvPr>
        </p:nvSpPr>
        <p:spPr/>
        <p:txBody>
          <a:bodyPr/>
          <a:lstStyle/>
          <a:p>
            <a:r>
              <a:rPr lang="en-US" dirty="0"/>
              <a:t>http://fpt.edu.vn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pic>
        <p:nvPicPr>
          <p:cNvPr id="7" name="Picture 6">
            <a:extLst>
              <a:ext uri="{FF2B5EF4-FFF2-40B4-BE49-F238E27FC236}">
                <a16:creationId xmlns:a16="http://schemas.microsoft.com/office/drawing/2014/main" id="{BD3587C1-1243-285F-3E27-AF80A1C41F7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371600" cy="56578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31520" y="1920240"/>
            <a:ext cx="6461760" cy="5431156"/>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437120" y="1920240"/>
            <a:ext cx="6461760" cy="5431156"/>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212B585-3541-47D9-8BBD-8B3377140B75}" type="datetime1">
              <a:rPr lang="en-US" smtClean="0"/>
              <a:t>9/22/2023</a:t>
            </a:fld>
            <a:endParaRPr lang="en-US" dirty="0"/>
          </a:p>
        </p:txBody>
      </p:sp>
      <p:sp>
        <p:nvSpPr>
          <p:cNvPr id="6" name="Footer Placeholder 5"/>
          <p:cNvSpPr>
            <a:spLocks noGrp="1"/>
          </p:cNvSpPr>
          <p:nvPr>
            <p:ph type="ftr" sz="quarter" idx="11"/>
          </p:nvPr>
        </p:nvSpPr>
        <p:spPr/>
        <p:txBody>
          <a:bodyPr/>
          <a:lstStyle/>
          <a:p>
            <a:r>
              <a:rPr lang="en-US" dirty="0"/>
              <a:t>http://fpt.edu.vn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731520" y="1842136"/>
            <a:ext cx="6464301" cy="767714"/>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a:t>Click to edit Master text styles</a:t>
            </a:r>
          </a:p>
        </p:txBody>
      </p:sp>
      <p:sp>
        <p:nvSpPr>
          <p:cNvPr id="4" name="Content Placeholder 3"/>
          <p:cNvSpPr>
            <a:spLocks noGrp="1"/>
          </p:cNvSpPr>
          <p:nvPr>
            <p:ph sz="half" idx="2"/>
          </p:nvPr>
        </p:nvSpPr>
        <p:spPr>
          <a:xfrm>
            <a:off x="731520" y="2609850"/>
            <a:ext cx="6464301"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432041" y="1842136"/>
            <a:ext cx="6466840" cy="767714"/>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a:t>Click to edit Master text styles</a:t>
            </a:r>
          </a:p>
        </p:txBody>
      </p:sp>
      <p:sp>
        <p:nvSpPr>
          <p:cNvPr id="6" name="Content Placeholder 5"/>
          <p:cNvSpPr>
            <a:spLocks noGrp="1"/>
          </p:cNvSpPr>
          <p:nvPr>
            <p:ph sz="quarter" idx="4"/>
          </p:nvPr>
        </p:nvSpPr>
        <p:spPr>
          <a:xfrm>
            <a:off x="7432041" y="2609850"/>
            <a:ext cx="6466840"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71F8B4-FB33-4F34-BFE4-2613DD4027CC}" type="datetime1">
              <a:rPr lang="en-US" smtClean="0"/>
              <a:t>9/22/2023</a:t>
            </a:fld>
            <a:endParaRPr lang="en-US" dirty="0"/>
          </a:p>
        </p:txBody>
      </p:sp>
      <p:sp>
        <p:nvSpPr>
          <p:cNvPr id="8" name="Footer Placeholder 7"/>
          <p:cNvSpPr>
            <a:spLocks noGrp="1"/>
          </p:cNvSpPr>
          <p:nvPr>
            <p:ph type="ftr" sz="quarter" idx="11"/>
          </p:nvPr>
        </p:nvSpPr>
        <p:spPr/>
        <p:txBody>
          <a:bodyPr/>
          <a:lstStyle/>
          <a:p>
            <a:r>
              <a:rPr lang="en-US" dirty="0"/>
              <a:t>http://fpt.edu.vn </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A998CD9-8ED9-4980-89A5-FE836181FD1A}" type="datetime1">
              <a:rPr lang="en-US" smtClean="0"/>
              <a:t>9/22/2023</a:t>
            </a:fld>
            <a:endParaRPr lang="en-US" dirty="0"/>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F291C3-CC28-4837-B1D3-0422CB53E99F}" type="datetime1">
              <a:rPr lang="en-US" smtClean="0"/>
              <a:t>9/22/2023</a:t>
            </a:fld>
            <a:endParaRPr lang="en-US" dirty="0"/>
          </a:p>
        </p:txBody>
      </p:sp>
      <p:sp>
        <p:nvSpPr>
          <p:cNvPr id="3" name="Footer Placeholder 2"/>
          <p:cNvSpPr>
            <a:spLocks noGrp="1"/>
          </p:cNvSpPr>
          <p:nvPr>
            <p:ph type="ftr" sz="quarter" idx="11"/>
          </p:nvPr>
        </p:nvSpPr>
        <p:spPr/>
        <p:txBody>
          <a:bodyPr/>
          <a:lstStyle/>
          <a:p>
            <a:r>
              <a:rPr lang="en-US" dirty="0"/>
              <a:t>http://fpt.edu.vn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1521" y="327660"/>
            <a:ext cx="4813301" cy="1394460"/>
          </a:xfrm>
        </p:spPr>
        <p:txBody>
          <a:bodyPr anchor="b"/>
          <a:lstStyle>
            <a:lvl1pPr algn="l">
              <a:defRPr sz="2900" b="1"/>
            </a:lvl1pPr>
          </a:lstStyle>
          <a:p>
            <a:r>
              <a:rPr lang="en-US"/>
              <a:t>Click to edit Master title style</a:t>
            </a:r>
          </a:p>
        </p:txBody>
      </p:sp>
      <p:sp>
        <p:nvSpPr>
          <p:cNvPr id="3" name="Content Placeholder 2"/>
          <p:cNvSpPr>
            <a:spLocks noGrp="1"/>
          </p:cNvSpPr>
          <p:nvPr>
            <p:ph idx="1"/>
          </p:nvPr>
        </p:nvSpPr>
        <p:spPr>
          <a:xfrm>
            <a:off x="5720080" y="327660"/>
            <a:ext cx="8178800" cy="7023736"/>
          </a:xfrm>
        </p:spPr>
        <p:txBody>
          <a:bodyPr/>
          <a:lstStyle>
            <a:lvl1pPr>
              <a:defRPr sz="4600"/>
            </a:lvl1pPr>
            <a:lvl2pPr>
              <a:defRPr sz="4000"/>
            </a:lvl2pPr>
            <a:lvl3pPr>
              <a:defRPr sz="3400"/>
            </a:lvl3pPr>
            <a:lvl4pPr>
              <a:defRPr sz="2900"/>
            </a:lvl4pPr>
            <a:lvl5pPr>
              <a:defRPr sz="2900"/>
            </a:lvl5pPr>
            <a:lvl6pPr>
              <a:defRPr sz="2900"/>
            </a:lvl6pPr>
            <a:lvl7pPr>
              <a:defRPr sz="2900"/>
            </a:lvl7pPr>
            <a:lvl8pPr>
              <a:defRPr sz="2900"/>
            </a:lvl8pPr>
            <a:lvl9pPr>
              <a:defRPr sz="2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31521" y="1722120"/>
            <a:ext cx="4813301" cy="5629276"/>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a:t>Click to edit Master text styles</a:t>
            </a:r>
          </a:p>
        </p:txBody>
      </p:sp>
      <p:sp>
        <p:nvSpPr>
          <p:cNvPr id="5" name="Date Placeholder 4"/>
          <p:cNvSpPr>
            <a:spLocks noGrp="1"/>
          </p:cNvSpPr>
          <p:nvPr>
            <p:ph type="dt" sz="half" idx="10"/>
          </p:nvPr>
        </p:nvSpPr>
        <p:spPr/>
        <p:txBody>
          <a:bodyPr/>
          <a:lstStyle/>
          <a:p>
            <a:fld id="{061C2FC1-1239-4FA4-9128-DC1E50148BAC}" type="datetime1">
              <a:rPr lang="en-US" smtClean="0"/>
              <a:t>9/22/2023</a:t>
            </a:fld>
            <a:endParaRPr lang="en-US" dirty="0"/>
          </a:p>
        </p:txBody>
      </p:sp>
      <p:sp>
        <p:nvSpPr>
          <p:cNvPr id="6" name="Footer Placeholder 5"/>
          <p:cNvSpPr>
            <a:spLocks noGrp="1"/>
          </p:cNvSpPr>
          <p:nvPr>
            <p:ph type="ftr" sz="quarter" idx="11"/>
          </p:nvPr>
        </p:nvSpPr>
        <p:spPr/>
        <p:txBody>
          <a:bodyPr/>
          <a:lstStyle/>
          <a:p>
            <a:r>
              <a:rPr lang="en-US" dirty="0"/>
              <a:t>http://fpt.edu.vn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67661" y="5760720"/>
            <a:ext cx="8778240" cy="680086"/>
          </a:xfrm>
        </p:spPr>
        <p:txBody>
          <a:bodyPr anchor="b"/>
          <a:lstStyle>
            <a:lvl1pPr algn="l">
              <a:defRPr sz="2900" b="1"/>
            </a:lvl1pPr>
          </a:lstStyle>
          <a:p>
            <a:r>
              <a:rPr lang="en-US"/>
              <a:t>Click to edit Master title style</a:t>
            </a:r>
          </a:p>
        </p:txBody>
      </p:sp>
      <p:sp>
        <p:nvSpPr>
          <p:cNvPr id="3" name="Picture Placeholder 2"/>
          <p:cNvSpPr>
            <a:spLocks noGrp="1"/>
          </p:cNvSpPr>
          <p:nvPr>
            <p:ph type="pic" idx="1"/>
          </p:nvPr>
        </p:nvSpPr>
        <p:spPr>
          <a:xfrm>
            <a:off x="2867661" y="735330"/>
            <a:ext cx="8778240" cy="4937760"/>
          </a:xfrm>
        </p:spPr>
        <p:txBody>
          <a:bodyPr/>
          <a:lstStyle>
            <a:lvl1pPr marL="0" indent="0">
              <a:buNone/>
              <a:defRPr sz="4600"/>
            </a:lvl1pPr>
            <a:lvl2pPr marL="653110" indent="0">
              <a:buNone/>
              <a:defRPr sz="4000"/>
            </a:lvl2pPr>
            <a:lvl3pPr marL="1306220" indent="0">
              <a:buNone/>
              <a:defRPr sz="3400"/>
            </a:lvl3pPr>
            <a:lvl4pPr marL="1959331" indent="0">
              <a:buNone/>
              <a:defRPr sz="2900"/>
            </a:lvl4pPr>
            <a:lvl5pPr marL="2612441" indent="0">
              <a:buNone/>
              <a:defRPr sz="2900"/>
            </a:lvl5pPr>
            <a:lvl6pPr marL="3265551" indent="0">
              <a:buNone/>
              <a:defRPr sz="2900"/>
            </a:lvl6pPr>
            <a:lvl7pPr marL="3918661" indent="0">
              <a:buNone/>
              <a:defRPr sz="2900"/>
            </a:lvl7pPr>
            <a:lvl8pPr marL="4571771" indent="0">
              <a:buNone/>
              <a:defRPr sz="2900"/>
            </a:lvl8pPr>
            <a:lvl9pPr marL="5224882" indent="0">
              <a:buNone/>
              <a:defRPr sz="2900"/>
            </a:lvl9pPr>
          </a:lstStyle>
          <a:p>
            <a:endParaRPr lang="en-US" dirty="0"/>
          </a:p>
        </p:txBody>
      </p:sp>
      <p:sp>
        <p:nvSpPr>
          <p:cNvPr id="4" name="Text Placeholder 3"/>
          <p:cNvSpPr>
            <a:spLocks noGrp="1"/>
          </p:cNvSpPr>
          <p:nvPr>
            <p:ph type="body" sz="half" idx="2"/>
          </p:nvPr>
        </p:nvSpPr>
        <p:spPr>
          <a:xfrm>
            <a:off x="2867661" y="6440806"/>
            <a:ext cx="8778240" cy="965834"/>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a:t>Click to edit Master text styles</a:t>
            </a:r>
          </a:p>
        </p:txBody>
      </p:sp>
      <p:sp>
        <p:nvSpPr>
          <p:cNvPr id="5" name="Date Placeholder 4"/>
          <p:cNvSpPr>
            <a:spLocks noGrp="1"/>
          </p:cNvSpPr>
          <p:nvPr>
            <p:ph type="dt" sz="half" idx="10"/>
          </p:nvPr>
        </p:nvSpPr>
        <p:spPr/>
        <p:txBody>
          <a:bodyPr/>
          <a:lstStyle/>
          <a:p>
            <a:fld id="{4504FCE8-70A6-41B0-B40B-C5ACD78587E7}" type="datetime1">
              <a:rPr lang="en-US" smtClean="0"/>
              <a:t>9/22/2023</a:t>
            </a:fld>
            <a:endParaRPr lang="en-US" dirty="0"/>
          </a:p>
        </p:txBody>
      </p:sp>
      <p:sp>
        <p:nvSpPr>
          <p:cNvPr id="6" name="Footer Placeholder 5"/>
          <p:cNvSpPr>
            <a:spLocks noGrp="1"/>
          </p:cNvSpPr>
          <p:nvPr>
            <p:ph type="ftr" sz="quarter" idx="11"/>
          </p:nvPr>
        </p:nvSpPr>
        <p:spPr/>
        <p:txBody>
          <a:bodyPr/>
          <a:lstStyle/>
          <a:p>
            <a:r>
              <a:rPr lang="en-US" dirty="0"/>
              <a:t>http://fpt.edu.vn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5F6F97-0478-4E11-BEB1-1B02135CEC51}" type="datetime1">
              <a:rPr lang="en-US" smtClean="0"/>
              <a:t>9/22/2023</a:t>
            </a:fld>
            <a:endParaRPr lang="en-US" dirty="0"/>
          </a:p>
        </p:txBody>
      </p:sp>
      <p:sp>
        <p:nvSpPr>
          <p:cNvPr id="5" name="Footer Placeholder 4"/>
          <p:cNvSpPr>
            <a:spLocks noGrp="1"/>
          </p:cNvSpPr>
          <p:nvPr>
            <p:ph type="ftr" sz="quarter" idx="11"/>
          </p:nvPr>
        </p:nvSpPr>
        <p:spPr/>
        <p:txBody>
          <a:bodyPr/>
          <a:lstStyle/>
          <a:p>
            <a:r>
              <a:rPr lang="en-US" dirty="0"/>
              <a:t>http://fpt.edu.vn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1520" y="329566"/>
            <a:ext cx="13167360" cy="1371600"/>
          </a:xfrm>
          <a:prstGeom prst="rect">
            <a:avLst/>
          </a:prstGeom>
        </p:spPr>
        <p:txBody>
          <a:bodyPr vert="horz" lIns="130622" tIns="65311" rIns="130622" bIns="65311" rtlCol="0" anchor="ctr">
            <a:normAutofit/>
          </a:bodyPr>
          <a:lstStyle/>
          <a:p>
            <a:r>
              <a:rPr lang="en-US"/>
              <a:t>Click to edit Master title style</a:t>
            </a:r>
          </a:p>
        </p:txBody>
      </p:sp>
      <p:sp>
        <p:nvSpPr>
          <p:cNvPr id="3" name="Text Placeholder 2"/>
          <p:cNvSpPr>
            <a:spLocks noGrp="1"/>
          </p:cNvSpPr>
          <p:nvPr>
            <p:ph type="body" idx="1"/>
          </p:nvPr>
        </p:nvSpPr>
        <p:spPr>
          <a:xfrm>
            <a:off x="731520" y="1920240"/>
            <a:ext cx="13167360" cy="5431156"/>
          </a:xfrm>
          <a:prstGeom prst="rect">
            <a:avLst/>
          </a:prstGeom>
        </p:spPr>
        <p:txBody>
          <a:bodyPr vert="horz" lIns="130622" tIns="65311" rIns="130622" bIns="6531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1658600" y="7620000"/>
            <a:ext cx="1371600" cy="381000"/>
          </a:xfrm>
          <a:prstGeom prst="rect">
            <a:avLst/>
          </a:prstGeom>
        </p:spPr>
        <p:txBody>
          <a:bodyPr vert="horz" lIns="130622" tIns="65311" rIns="130622" bIns="65311" rtlCol="0" anchor="ctr"/>
          <a:lstStyle>
            <a:lvl1pPr algn="l">
              <a:defRPr sz="1700">
                <a:solidFill>
                  <a:schemeClr val="tx1">
                    <a:tint val="75000"/>
                  </a:schemeClr>
                </a:solidFill>
              </a:defRPr>
            </a:lvl1pPr>
          </a:lstStyle>
          <a:p>
            <a:fld id="{CA1962D1-EBF3-4963-B6D5-E9FCED2A5093}" type="datetime1">
              <a:rPr lang="en-US" smtClean="0"/>
              <a:t>9/22/2023</a:t>
            </a:fld>
            <a:endParaRPr lang="en-US" dirty="0"/>
          </a:p>
        </p:txBody>
      </p:sp>
      <p:sp>
        <p:nvSpPr>
          <p:cNvPr id="5" name="Footer Placeholder 4"/>
          <p:cNvSpPr>
            <a:spLocks noGrp="1"/>
          </p:cNvSpPr>
          <p:nvPr>
            <p:ph type="ftr" sz="quarter" idx="3"/>
          </p:nvPr>
        </p:nvSpPr>
        <p:spPr>
          <a:xfrm>
            <a:off x="762000" y="7620000"/>
            <a:ext cx="4632960" cy="438150"/>
          </a:xfrm>
          <a:prstGeom prst="rect">
            <a:avLst/>
          </a:prstGeom>
        </p:spPr>
        <p:txBody>
          <a:bodyPr vert="horz" lIns="130622" tIns="65311" rIns="130622" bIns="65311" rtlCol="0" anchor="ctr"/>
          <a:lstStyle>
            <a:lvl1pPr algn="l">
              <a:defRPr sz="1700" u="sng">
                <a:solidFill>
                  <a:schemeClr val="tx1">
                    <a:tint val="75000"/>
                  </a:schemeClr>
                </a:solidFill>
              </a:defRPr>
            </a:lvl1pPr>
          </a:lstStyle>
          <a:p>
            <a:r>
              <a:rPr lang="en-US" dirty="0"/>
              <a:t>http://fpt.edu.vn </a:t>
            </a:r>
          </a:p>
        </p:txBody>
      </p:sp>
      <p:sp>
        <p:nvSpPr>
          <p:cNvPr id="6" name="Slide Number Placeholder 5"/>
          <p:cNvSpPr>
            <a:spLocks noGrp="1"/>
          </p:cNvSpPr>
          <p:nvPr>
            <p:ph type="sldNum" sz="quarter" idx="4"/>
          </p:nvPr>
        </p:nvSpPr>
        <p:spPr>
          <a:xfrm>
            <a:off x="13258800" y="7620000"/>
            <a:ext cx="716280" cy="373379"/>
          </a:xfrm>
          <a:prstGeom prst="rect">
            <a:avLst/>
          </a:prstGeom>
        </p:spPr>
        <p:txBody>
          <a:bodyPr vert="horz" lIns="130622" tIns="65311" rIns="130622" bIns="65311" rtlCol="0" anchor="ctr"/>
          <a:lstStyle>
            <a:lvl1pPr algn="r">
              <a:defRPr sz="17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p:txStyles>
    <p:titleStyle>
      <a:lvl1pPr algn="ctr" defTabSz="1306220" rtl="0" eaLnBrk="1" latinLnBrk="0" hangingPunct="1">
        <a:spcBef>
          <a:spcPct val="0"/>
        </a:spcBef>
        <a:buNone/>
        <a:defRPr sz="4000" b="1" kern="1200">
          <a:solidFill>
            <a:schemeClr val="tx1"/>
          </a:solidFill>
          <a:latin typeface="+mj-lt"/>
          <a:ea typeface="+mj-ea"/>
          <a:cs typeface="+mj-cs"/>
        </a:defRPr>
      </a:lvl1pPr>
    </p:titleStyle>
    <p:bodyStyle>
      <a:lvl1pPr marL="489833" indent="-489833" algn="l" defTabSz="1306220" rtl="0" eaLnBrk="1" latinLnBrk="0" hangingPunct="1">
        <a:spcBef>
          <a:spcPct val="20000"/>
        </a:spcBef>
        <a:buFont typeface="Arial" pitchFamily="34" charset="0"/>
        <a:buChar char="•"/>
        <a:defRPr sz="3200" b="1" kern="1200">
          <a:solidFill>
            <a:schemeClr val="tx1"/>
          </a:solidFill>
          <a:latin typeface="+mn-lt"/>
          <a:ea typeface="+mn-ea"/>
          <a:cs typeface="+mn-cs"/>
        </a:defRPr>
      </a:lvl1pPr>
      <a:lvl2pPr marL="1061304" indent="-408194" algn="l" defTabSz="130622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632776" indent="-326555" algn="l" defTabSz="1306220" rtl="0" eaLnBrk="1" latinLnBrk="0" hangingPunct="1">
        <a:spcBef>
          <a:spcPct val="20000"/>
        </a:spcBef>
        <a:buFont typeface="Arial" pitchFamily="34" charset="0"/>
        <a:buChar char="•"/>
        <a:defRPr sz="2800" kern="1200">
          <a:solidFill>
            <a:schemeClr val="tx1"/>
          </a:solidFill>
          <a:latin typeface="+mn-lt"/>
          <a:ea typeface="+mn-ea"/>
          <a:cs typeface="+mn-cs"/>
        </a:defRPr>
      </a:lvl3pPr>
      <a:lvl4pPr marL="2285886" indent="-326555" algn="l" defTabSz="1306220" rtl="0" eaLnBrk="1" latinLnBrk="0" hangingPunct="1">
        <a:spcBef>
          <a:spcPct val="20000"/>
        </a:spcBef>
        <a:buFont typeface="Arial" pitchFamily="34" charset="0"/>
        <a:buChar char="–"/>
        <a:defRPr sz="2800" i="1" kern="1200">
          <a:solidFill>
            <a:schemeClr val="tx1"/>
          </a:solidFill>
          <a:latin typeface="+mn-lt"/>
          <a:ea typeface="+mn-ea"/>
          <a:cs typeface="+mn-cs"/>
        </a:defRPr>
      </a:lvl4pPr>
      <a:lvl5pPr marL="2938996" indent="-326555" algn="l" defTabSz="1306220" rtl="0" eaLnBrk="1" latinLnBrk="0" hangingPunct="1">
        <a:spcBef>
          <a:spcPct val="20000"/>
        </a:spcBef>
        <a:buFont typeface="Arial" pitchFamily="34" charset="0"/>
        <a:buChar char="»"/>
        <a:defRPr sz="2800" i="1" kern="1200">
          <a:solidFill>
            <a:schemeClr val="tx1"/>
          </a:solidFill>
          <a:latin typeface="+mn-lt"/>
          <a:ea typeface="+mn-ea"/>
          <a:cs typeface="+mn-cs"/>
        </a:defRPr>
      </a:lvl5pPr>
      <a:lvl6pPr marL="359210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9pPr>
    </p:bodyStyle>
    <p:other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solidFill>
                  <a:schemeClr val="bg1"/>
                </a:solidFill>
              </a:rPr>
              <a:t>Planning Risk Mitigation Throughout Your Organization</a:t>
            </a:r>
          </a:p>
        </p:txBody>
      </p:sp>
    </p:spTree>
    <p:extLst>
      <p:ext uri="{BB962C8B-B14F-4D97-AF65-F5344CB8AC3E}">
        <p14:creationId xmlns:p14="http://schemas.microsoft.com/office/powerpoint/2010/main" val="2140353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762000" y="685800"/>
            <a:ext cx="13167360" cy="1371600"/>
          </a:xfrm>
        </p:spPr>
        <p:txBody>
          <a:bodyPr>
            <a:normAutofit/>
          </a:bodyPr>
          <a:lstStyle/>
          <a:p>
            <a:r>
              <a:rPr lang="en-US" dirty="0">
                <a:solidFill>
                  <a:srgbClr val="00B0F0"/>
                </a:solidFill>
              </a:rPr>
              <a:t>Identifying Risk Mitigation and Risk Reduction Elements for the Entire Organization</a:t>
            </a:r>
          </a:p>
        </p:txBody>
      </p:sp>
      <p:sp>
        <p:nvSpPr>
          <p:cNvPr id="2" name="Content Placeholder 1"/>
          <p:cNvSpPr>
            <a:spLocks noGrp="1"/>
          </p:cNvSpPr>
          <p:nvPr>
            <p:ph idx="1"/>
          </p:nvPr>
        </p:nvSpPr>
        <p:spPr>
          <a:xfrm>
            <a:off x="731520" y="2453640"/>
            <a:ext cx="13167360" cy="4861560"/>
          </a:xfrm>
        </p:spPr>
        <p:txBody>
          <a:bodyPr/>
          <a:lstStyle/>
          <a:p>
            <a:r>
              <a:rPr lang="en-US" dirty="0"/>
              <a:t>Take a broader view.</a:t>
            </a:r>
          </a:p>
          <a:p>
            <a:r>
              <a:rPr lang="en-US" dirty="0"/>
              <a:t>You implement security controls based on direction from the security policy.</a:t>
            </a:r>
          </a:p>
          <a:p>
            <a:pPr lvl="1"/>
            <a:r>
              <a:rPr lang="en-US" dirty="0"/>
              <a:t>Account management controls</a:t>
            </a:r>
          </a:p>
          <a:p>
            <a:pPr lvl="1"/>
            <a:r>
              <a:rPr lang="en-US" dirty="0"/>
              <a:t>Access controls</a:t>
            </a:r>
          </a:p>
          <a:p>
            <a:pPr lvl="1"/>
            <a:r>
              <a:rPr lang="en-US" dirty="0"/>
              <a:t>Physical access</a:t>
            </a:r>
          </a:p>
          <a:p>
            <a:pPr lvl="1"/>
            <a:r>
              <a:rPr lang="en-US" dirty="0"/>
              <a:t>Personnel policies</a:t>
            </a:r>
          </a:p>
          <a:p>
            <a:pPr lvl="1"/>
            <a:r>
              <a:rPr lang="en-US" dirty="0"/>
              <a:t>Security awareness and training</a:t>
            </a:r>
          </a:p>
        </p:txBody>
      </p:sp>
    </p:spTree>
    <p:extLst>
      <p:ext uri="{BB962C8B-B14F-4D97-AF65-F5344CB8AC3E}">
        <p14:creationId xmlns:p14="http://schemas.microsoft.com/office/powerpoint/2010/main" val="2340553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762000" y="381000"/>
            <a:ext cx="13167360" cy="1371600"/>
          </a:xfrm>
        </p:spPr>
        <p:txBody>
          <a:bodyPr>
            <a:normAutofit/>
          </a:bodyPr>
          <a:lstStyle/>
          <a:p>
            <a:r>
              <a:rPr lang="en-US" dirty="0">
                <a:solidFill>
                  <a:srgbClr val="00B0F0"/>
                </a:solidFill>
              </a:rPr>
              <a:t>Performing a Cost-Benefit Analysis</a:t>
            </a:r>
          </a:p>
        </p:txBody>
      </p:sp>
      <p:sp>
        <p:nvSpPr>
          <p:cNvPr id="2" name="Content Placeholder 1"/>
          <p:cNvSpPr>
            <a:spLocks noGrp="1"/>
          </p:cNvSpPr>
          <p:nvPr>
            <p:ph idx="1"/>
          </p:nvPr>
        </p:nvSpPr>
        <p:spPr>
          <a:xfrm>
            <a:off x="731520" y="2225040"/>
            <a:ext cx="13167360" cy="4480560"/>
          </a:xfrm>
        </p:spPr>
        <p:txBody>
          <a:bodyPr/>
          <a:lstStyle/>
          <a:p>
            <a:r>
              <a:rPr lang="en-US" dirty="0"/>
              <a:t>Compare the cost of the control to the cost of the risk if it occurs.</a:t>
            </a:r>
          </a:p>
          <a:p>
            <a:r>
              <a:rPr lang="en-US" dirty="0"/>
              <a:t>Loss before control - Loss after control = Projected benefits</a:t>
            </a:r>
          </a:p>
          <a:p>
            <a:r>
              <a:rPr lang="en-US" dirty="0"/>
              <a:t>Projected benefits - Cost of control</a:t>
            </a:r>
          </a:p>
          <a:p>
            <a:pPr lvl="1"/>
            <a:r>
              <a:rPr lang="en-US" dirty="0"/>
              <a:t>They can be valuable when trying to get support to approve the purchase of the control.</a:t>
            </a:r>
          </a:p>
          <a:p>
            <a:pPr lvl="1"/>
            <a:r>
              <a:rPr lang="en-US" dirty="0"/>
              <a:t>Example</a:t>
            </a:r>
          </a:p>
        </p:txBody>
      </p:sp>
    </p:spTree>
    <p:extLst>
      <p:ext uri="{BB962C8B-B14F-4D97-AF65-F5344CB8AC3E}">
        <p14:creationId xmlns:p14="http://schemas.microsoft.com/office/powerpoint/2010/main" val="2025285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762000" y="381000"/>
            <a:ext cx="13167360" cy="1371600"/>
          </a:xfrm>
        </p:spPr>
        <p:txBody>
          <a:bodyPr>
            <a:normAutofit/>
          </a:bodyPr>
          <a:lstStyle/>
          <a:p>
            <a:r>
              <a:rPr lang="en-US" dirty="0">
                <a:solidFill>
                  <a:srgbClr val="00B0F0"/>
                </a:solidFill>
              </a:rPr>
              <a:t>Best Practices for Planning Risk Mitigation</a:t>
            </a:r>
          </a:p>
        </p:txBody>
      </p:sp>
      <p:sp>
        <p:nvSpPr>
          <p:cNvPr id="2" name="Content Placeholder 1"/>
          <p:cNvSpPr>
            <a:spLocks noGrp="1"/>
          </p:cNvSpPr>
          <p:nvPr>
            <p:ph idx="1"/>
          </p:nvPr>
        </p:nvSpPr>
        <p:spPr>
          <a:xfrm>
            <a:off x="731520" y="2301240"/>
            <a:ext cx="13167360" cy="4099560"/>
          </a:xfrm>
        </p:spPr>
        <p:txBody>
          <a:bodyPr/>
          <a:lstStyle/>
          <a:p>
            <a:r>
              <a:rPr lang="en-US" dirty="0"/>
              <a:t>Reviewing historical documentation.</a:t>
            </a:r>
          </a:p>
          <a:p>
            <a:r>
              <a:rPr lang="en-US" dirty="0"/>
              <a:t>Including both a narrow and broad focus.</a:t>
            </a:r>
          </a:p>
          <a:p>
            <a:r>
              <a:rPr lang="en-US" dirty="0"/>
              <a:t>Ensuring that governing laws are identified.</a:t>
            </a:r>
          </a:p>
          <a:p>
            <a:r>
              <a:rPr lang="en-US" dirty="0"/>
              <a:t>Redoing RAs when a control changes.</a:t>
            </a:r>
          </a:p>
          <a:p>
            <a:r>
              <a:rPr lang="en-US" dirty="0"/>
              <a:t>Including a CBA.</a:t>
            </a:r>
          </a:p>
        </p:txBody>
      </p:sp>
    </p:spTree>
    <p:extLst>
      <p:ext uri="{BB962C8B-B14F-4D97-AF65-F5344CB8AC3E}">
        <p14:creationId xmlns:p14="http://schemas.microsoft.com/office/powerpoint/2010/main" val="2424220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1447800"/>
            <a:ext cx="13167360" cy="6028198"/>
          </a:xfrm>
        </p:spPr>
        <p:txBody>
          <a:bodyPr>
            <a:normAutofit fontScale="92500" lnSpcReduction="20000"/>
          </a:bodyPr>
          <a:lstStyle/>
          <a:p>
            <a:r>
              <a:rPr lang="en-US" dirty="0"/>
              <a:t>Where to start with risk mitigation</a:t>
            </a:r>
          </a:p>
          <a:p>
            <a:r>
              <a:rPr lang="en-US" dirty="0"/>
              <a:t>The scope of Risk Management for your organization</a:t>
            </a:r>
          </a:p>
          <a:p>
            <a:r>
              <a:rPr lang="en-US" dirty="0"/>
              <a:t>Understanding and assessing the impact of legal and compliance issues</a:t>
            </a:r>
          </a:p>
          <a:p>
            <a:r>
              <a:rPr lang="en-US" dirty="0"/>
              <a:t>Assessing the impact of legal and compliance implications on the seven domains of a typical IT infrastructure</a:t>
            </a:r>
          </a:p>
          <a:p>
            <a:r>
              <a:rPr lang="en-US" dirty="0"/>
              <a:t>Assessing how security countermeasures and safeguards can assist with risk mitigation</a:t>
            </a:r>
          </a:p>
          <a:p>
            <a:r>
              <a:rPr lang="en-US" dirty="0"/>
              <a:t>The operational impacts of legal and compliance requirements</a:t>
            </a:r>
          </a:p>
          <a:p>
            <a:r>
              <a:rPr lang="en-US" dirty="0"/>
              <a:t>Identifying risk mitigation and risk reduction elements for an entire organization</a:t>
            </a:r>
          </a:p>
          <a:p>
            <a:r>
              <a:rPr lang="en-US" dirty="0"/>
              <a:t>Cost-Benefit Analysis</a:t>
            </a:r>
          </a:p>
          <a:p>
            <a:r>
              <a:rPr lang="en-US" dirty="0"/>
              <a:t>Best practices for planning risk mitigation throughout an organization</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762000" y="220202"/>
            <a:ext cx="13167360" cy="998221"/>
          </a:xfrm>
        </p:spPr>
        <p:txBody>
          <a:bodyPr/>
          <a:lstStyle/>
          <a:p>
            <a:r>
              <a:rPr lang="en-US" dirty="0">
                <a:solidFill>
                  <a:srgbClr val="00B0F0"/>
                </a:solidFill>
              </a:rPr>
              <a:t>Objectives</a:t>
            </a:r>
          </a:p>
        </p:txBody>
      </p:sp>
    </p:spTree>
    <p:extLst>
      <p:ext uri="{BB962C8B-B14F-4D97-AF65-F5344CB8AC3E}">
        <p14:creationId xmlns:p14="http://schemas.microsoft.com/office/powerpoint/2010/main" val="896204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2225040"/>
            <a:ext cx="13167360" cy="4404360"/>
          </a:xfrm>
        </p:spPr>
        <p:txBody>
          <a:bodyPr/>
          <a:lstStyle/>
          <a:p>
            <a:r>
              <a:rPr lang="en-US" dirty="0"/>
              <a:t>You should start by identifying assets.</a:t>
            </a:r>
          </a:p>
          <a:p>
            <a:r>
              <a:rPr lang="en-US" dirty="0"/>
              <a:t>Next, you identify and analyze threats and vulnerabilities.</a:t>
            </a:r>
          </a:p>
          <a:p>
            <a:r>
              <a:rPr lang="en-US" dirty="0"/>
              <a:t>You then evaluate the controls.</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p:txBody>
          <a:bodyPr/>
          <a:lstStyle/>
          <a:p>
            <a:r>
              <a:rPr lang="en-US" dirty="0">
                <a:solidFill>
                  <a:srgbClr val="00B0F0"/>
                </a:solidFill>
              </a:rPr>
              <a:t>Where Should Your Organization</a:t>
            </a:r>
            <a:br>
              <a:rPr lang="en-US" dirty="0">
                <a:solidFill>
                  <a:srgbClr val="00B0F0"/>
                </a:solidFill>
              </a:rPr>
            </a:br>
            <a:r>
              <a:rPr lang="en-US" dirty="0">
                <a:solidFill>
                  <a:srgbClr val="00B0F0"/>
                </a:solidFill>
              </a:rPr>
              <a:t>Start with Risk Mitigation?</a:t>
            </a:r>
          </a:p>
        </p:txBody>
      </p:sp>
    </p:spTree>
    <p:extLst>
      <p:ext uri="{BB962C8B-B14F-4D97-AF65-F5344CB8AC3E}">
        <p14:creationId xmlns:p14="http://schemas.microsoft.com/office/powerpoint/2010/main" val="1388004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762000" y="609600"/>
            <a:ext cx="13167360" cy="1371600"/>
          </a:xfrm>
        </p:spPr>
        <p:txBody>
          <a:bodyPr/>
          <a:lstStyle/>
          <a:p>
            <a:r>
              <a:rPr lang="en-US" dirty="0">
                <a:solidFill>
                  <a:srgbClr val="00B0F0"/>
                </a:solidFill>
              </a:rPr>
              <a:t>What Is the Scope of Risk Management </a:t>
            </a:r>
            <a:br>
              <a:rPr lang="en-US" dirty="0">
                <a:solidFill>
                  <a:srgbClr val="00B0F0"/>
                </a:solidFill>
              </a:rPr>
            </a:br>
            <a:r>
              <a:rPr lang="en-US" dirty="0">
                <a:solidFill>
                  <a:srgbClr val="00B0F0"/>
                </a:solidFill>
              </a:rPr>
              <a:t>for Your Organization?</a:t>
            </a:r>
          </a:p>
        </p:txBody>
      </p:sp>
      <p:sp>
        <p:nvSpPr>
          <p:cNvPr id="2" name="Content Placeholder 1"/>
          <p:cNvSpPr>
            <a:spLocks noGrp="1"/>
          </p:cNvSpPr>
          <p:nvPr>
            <p:ph idx="1"/>
          </p:nvPr>
        </p:nvSpPr>
        <p:spPr>
          <a:xfrm>
            <a:off x="731520" y="2529840"/>
            <a:ext cx="13167360" cy="4023360"/>
          </a:xfrm>
        </p:spPr>
        <p:txBody>
          <a:bodyPr/>
          <a:lstStyle/>
          <a:p>
            <a:r>
              <a:rPr lang="en-US" dirty="0"/>
              <a:t>Critical business operations.</a:t>
            </a:r>
          </a:p>
          <a:p>
            <a:r>
              <a:rPr lang="en-US" dirty="0"/>
              <a:t>Customer service delivery.</a:t>
            </a:r>
          </a:p>
          <a:p>
            <a:r>
              <a:rPr lang="en-US" dirty="0"/>
              <a:t>Mission-critical business systems, applications, and data access.</a:t>
            </a:r>
          </a:p>
        </p:txBody>
      </p:sp>
    </p:spTree>
    <p:extLst>
      <p:ext uri="{BB962C8B-B14F-4D97-AF65-F5344CB8AC3E}">
        <p14:creationId xmlns:p14="http://schemas.microsoft.com/office/powerpoint/2010/main" val="3301662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762000" y="533400"/>
            <a:ext cx="13167360" cy="1371600"/>
          </a:xfrm>
        </p:spPr>
        <p:txBody>
          <a:bodyPr/>
          <a:lstStyle/>
          <a:p>
            <a:r>
              <a:rPr lang="en-US" dirty="0">
                <a:solidFill>
                  <a:srgbClr val="00B0F0"/>
                </a:solidFill>
              </a:rPr>
              <a:t>What Is the Scope of Risk Management </a:t>
            </a:r>
            <a:br>
              <a:rPr lang="en-US" dirty="0">
                <a:solidFill>
                  <a:srgbClr val="00B0F0"/>
                </a:solidFill>
              </a:rPr>
            </a:br>
            <a:r>
              <a:rPr lang="en-US" dirty="0">
                <a:solidFill>
                  <a:srgbClr val="00B0F0"/>
                </a:solidFill>
              </a:rPr>
              <a:t>for Your Organization? (cont.)</a:t>
            </a:r>
          </a:p>
        </p:txBody>
      </p:sp>
      <p:sp>
        <p:nvSpPr>
          <p:cNvPr id="2" name="Content Placeholder 1"/>
          <p:cNvSpPr>
            <a:spLocks noGrp="1"/>
          </p:cNvSpPr>
          <p:nvPr>
            <p:ph idx="1"/>
          </p:nvPr>
        </p:nvSpPr>
        <p:spPr>
          <a:xfrm>
            <a:off x="731520" y="2188844"/>
            <a:ext cx="13167360" cy="5431156"/>
          </a:xfrm>
        </p:spPr>
        <p:txBody>
          <a:bodyPr/>
          <a:lstStyle/>
          <a:p>
            <a:r>
              <a:rPr lang="en-US" dirty="0"/>
              <a:t>Seven domains of a typical IT infrastructure.</a:t>
            </a:r>
          </a:p>
          <a:p>
            <a:pPr lvl="1"/>
            <a:r>
              <a:rPr lang="en-US" dirty="0"/>
              <a:t>User Domain</a:t>
            </a:r>
          </a:p>
          <a:p>
            <a:pPr lvl="1"/>
            <a:r>
              <a:rPr lang="en-US" dirty="0"/>
              <a:t>Workstation Domain</a:t>
            </a:r>
          </a:p>
          <a:p>
            <a:pPr lvl="1"/>
            <a:r>
              <a:rPr lang="en-US" dirty="0"/>
              <a:t>LAN Domain</a:t>
            </a:r>
          </a:p>
          <a:p>
            <a:pPr lvl="1"/>
            <a:r>
              <a:rPr lang="en-US" dirty="0"/>
              <a:t>LAN-to-WAN Domain</a:t>
            </a:r>
          </a:p>
          <a:p>
            <a:pPr lvl="1"/>
            <a:r>
              <a:rPr lang="en-US" dirty="0"/>
              <a:t>Remote Access Domain</a:t>
            </a:r>
          </a:p>
          <a:p>
            <a:pPr lvl="1"/>
            <a:r>
              <a:rPr lang="en-US" dirty="0"/>
              <a:t>WAN Domain</a:t>
            </a:r>
          </a:p>
          <a:p>
            <a:pPr lvl="1"/>
            <a:r>
              <a:rPr lang="en-US" dirty="0"/>
              <a:t>System/Application Domain</a:t>
            </a:r>
          </a:p>
          <a:p>
            <a:r>
              <a:rPr lang="en-US" dirty="0"/>
              <a:t>Information systems security gap.</a:t>
            </a:r>
          </a:p>
        </p:txBody>
      </p:sp>
    </p:spTree>
    <p:extLst>
      <p:ext uri="{BB962C8B-B14F-4D97-AF65-F5344CB8AC3E}">
        <p14:creationId xmlns:p14="http://schemas.microsoft.com/office/powerpoint/2010/main" val="251071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762000" y="533400"/>
            <a:ext cx="13167360" cy="1371600"/>
          </a:xfrm>
        </p:spPr>
        <p:txBody>
          <a:bodyPr>
            <a:normAutofit/>
          </a:bodyPr>
          <a:lstStyle/>
          <a:p>
            <a:r>
              <a:rPr lang="en-US" dirty="0">
                <a:solidFill>
                  <a:srgbClr val="00B0F0"/>
                </a:solidFill>
              </a:rPr>
              <a:t>Understanding and Assessing the Impact of Legal and Compliance Issues on Your Organization</a:t>
            </a:r>
          </a:p>
        </p:txBody>
      </p:sp>
      <p:sp>
        <p:nvSpPr>
          <p:cNvPr id="2" name="Content Placeholder 1"/>
          <p:cNvSpPr>
            <a:spLocks noGrp="1"/>
          </p:cNvSpPr>
          <p:nvPr>
            <p:ph idx="1"/>
          </p:nvPr>
        </p:nvSpPr>
        <p:spPr>
          <a:xfrm>
            <a:off x="731520" y="2188844"/>
            <a:ext cx="13167360" cy="5431156"/>
          </a:xfrm>
        </p:spPr>
        <p:txBody>
          <a:bodyPr>
            <a:normAutofit/>
          </a:bodyPr>
          <a:lstStyle/>
          <a:p>
            <a:r>
              <a:rPr lang="en-US" dirty="0"/>
              <a:t>Legal Requirements, Compliance Laws, Regulations, and Mandates</a:t>
            </a:r>
          </a:p>
          <a:p>
            <a:pPr lvl="1"/>
            <a:r>
              <a:rPr lang="en-US" dirty="0"/>
              <a:t>HIPAA Health Insurance Portability and Accountability Act</a:t>
            </a:r>
          </a:p>
          <a:p>
            <a:pPr lvl="1"/>
            <a:r>
              <a:rPr lang="en-US" dirty="0"/>
              <a:t>SOX Sarbanes-Oxley Act</a:t>
            </a:r>
          </a:p>
          <a:p>
            <a:pPr lvl="1"/>
            <a:r>
              <a:rPr lang="en-US" dirty="0"/>
              <a:t>FISMA Federal Information Security Management Act</a:t>
            </a:r>
          </a:p>
          <a:p>
            <a:pPr lvl="1"/>
            <a:r>
              <a:rPr lang="en-US" dirty="0"/>
              <a:t>FERPA Family Educational Rights and Privacy Act</a:t>
            </a:r>
          </a:p>
          <a:p>
            <a:pPr lvl="1"/>
            <a:r>
              <a:rPr lang="en-US" dirty="0"/>
              <a:t>CIPA Children's Internet Protection Act</a:t>
            </a:r>
          </a:p>
          <a:p>
            <a:pPr lvl="1"/>
            <a:r>
              <a:rPr lang="en-US" dirty="0"/>
              <a:t>PCI DSS Payment Card Industry Data Security Standard</a:t>
            </a:r>
          </a:p>
          <a:p>
            <a:r>
              <a:rPr lang="en-US" dirty="0"/>
              <a:t>Assessing the Impact of Legal and Compliance Issues on Your Business Operations</a:t>
            </a:r>
          </a:p>
          <a:p>
            <a:pPr marL="653110" lvl="1" indent="0">
              <a:buNone/>
            </a:pPr>
            <a:endParaRPr lang="en-US" dirty="0"/>
          </a:p>
        </p:txBody>
      </p:sp>
    </p:spTree>
    <p:extLst>
      <p:ext uri="{BB962C8B-B14F-4D97-AF65-F5344CB8AC3E}">
        <p14:creationId xmlns:p14="http://schemas.microsoft.com/office/powerpoint/2010/main" val="1159188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457200" y="762000"/>
            <a:ext cx="13868400" cy="1371600"/>
          </a:xfrm>
        </p:spPr>
        <p:txBody>
          <a:bodyPr>
            <a:normAutofit fontScale="90000"/>
          </a:bodyPr>
          <a:lstStyle/>
          <a:p>
            <a:r>
              <a:rPr lang="en-US" dirty="0">
                <a:solidFill>
                  <a:srgbClr val="00B0F0"/>
                </a:solidFill>
              </a:rPr>
              <a:t>Assessing the Impact of Legal &amp; Compliance Implications on the Seven Domains of a Typical IT Infrastructure</a:t>
            </a:r>
          </a:p>
        </p:txBody>
      </p:sp>
      <p:sp>
        <p:nvSpPr>
          <p:cNvPr id="2" name="Content Placeholder 1"/>
          <p:cNvSpPr>
            <a:spLocks noGrp="1"/>
          </p:cNvSpPr>
          <p:nvPr>
            <p:ph idx="1"/>
          </p:nvPr>
        </p:nvSpPr>
        <p:spPr>
          <a:xfrm>
            <a:off x="731520" y="2493644"/>
            <a:ext cx="13167360" cy="4669156"/>
          </a:xfrm>
        </p:spPr>
        <p:txBody>
          <a:bodyPr/>
          <a:lstStyle/>
          <a:p>
            <a:r>
              <a:rPr lang="en-US" dirty="0"/>
              <a:t>User Domain</a:t>
            </a:r>
          </a:p>
          <a:p>
            <a:r>
              <a:rPr lang="en-US" dirty="0"/>
              <a:t>Workstation Domain</a:t>
            </a:r>
          </a:p>
          <a:p>
            <a:r>
              <a:rPr lang="en-US" dirty="0"/>
              <a:t>LAN Domain</a:t>
            </a:r>
          </a:p>
          <a:p>
            <a:r>
              <a:rPr lang="en-US" dirty="0"/>
              <a:t>LAN-to-WAN Domain</a:t>
            </a:r>
          </a:p>
          <a:p>
            <a:r>
              <a:rPr lang="en-US" dirty="0"/>
              <a:t>Remote Access Domain</a:t>
            </a:r>
          </a:p>
          <a:p>
            <a:r>
              <a:rPr lang="en-US" dirty="0"/>
              <a:t>Remote Access Domain</a:t>
            </a:r>
          </a:p>
          <a:p>
            <a:r>
              <a:rPr lang="en-US" dirty="0"/>
              <a:t>System/Application Domain</a:t>
            </a:r>
          </a:p>
        </p:txBody>
      </p:sp>
    </p:spTree>
    <p:extLst>
      <p:ext uri="{BB962C8B-B14F-4D97-AF65-F5344CB8AC3E}">
        <p14:creationId xmlns:p14="http://schemas.microsoft.com/office/powerpoint/2010/main" val="1246223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762000" y="609600"/>
            <a:ext cx="13167360" cy="1371600"/>
          </a:xfrm>
        </p:spPr>
        <p:txBody>
          <a:bodyPr>
            <a:normAutofit/>
          </a:bodyPr>
          <a:lstStyle/>
          <a:p>
            <a:r>
              <a:rPr lang="en-US" dirty="0">
                <a:solidFill>
                  <a:srgbClr val="00B0F0"/>
                </a:solidFill>
              </a:rPr>
              <a:t>Assessing How Security Countermeasures and Safeguards Can Assist with Risk Mitigation</a:t>
            </a:r>
          </a:p>
        </p:txBody>
      </p:sp>
      <p:sp>
        <p:nvSpPr>
          <p:cNvPr id="2" name="Content Placeholder 1"/>
          <p:cNvSpPr>
            <a:spLocks noGrp="1"/>
          </p:cNvSpPr>
          <p:nvPr>
            <p:ph idx="1"/>
          </p:nvPr>
        </p:nvSpPr>
        <p:spPr>
          <a:xfrm>
            <a:off x="731520" y="2417444"/>
            <a:ext cx="13167360" cy="3754756"/>
          </a:xfrm>
        </p:spPr>
        <p:txBody>
          <a:bodyPr>
            <a:normAutofit fontScale="92500" lnSpcReduction="10000"/>
          </a:bodyPr>
          <a:lstStyle/>
          <a:p>
            <a:r>
              <a:rPr lang="en-US" dirty="0"/>
              <a:t>The primary purpose of countermeasures, safeguards, or controls is to mitigate risk.</a:t>
            </a:r>
          </a:p>
          <a:p>
            <a:pPr lvl="1"/>
            <a:r>
              <a:rPr lang="en-US" dirty="0"/>
              <a:t>Reducing the impact of threats to an acceptable level</a:t>
            </a:r>
          </a:p>
          <a:p>
            <a:pPr lvl="1"/>
            <a:r>
              <a:rPr lang="en-US" dirty="0"/>
              <a:t>Reducing a vulnerability to an acceptable level</a:t>
            </a:r>
            <a:br>
              <a:rPr lang="en-US" dirty="0"/>
            </a:br>
            <a:br>
              <a:rPr lang="en-US" dirty="0"/>
            </a:br>
            <a:br>
              <a:rPr lang="en-US" dirty="0"/>
            </a:br>
            <a:br>
              <a:rPr lang="en-US" dirty="0"/>
            </a:br>
            <a:br>
              <a:rPr lang="en-US" dirty="0"/>
            </a:br>
            <a:endParaRPr lang="en-US" dirty="0"/>
          </a:p>
        </p:txBody>
      </p:sp>
    </p:spTree>
    <p:extLst>
      <p:ext uri="{BB962C8B-B14F-4D97-AF65-F5344CB8AC3E}">
        <p14:creationId xmlns:p14="http://schemas.microsoft.com/office/powerpoint/2010/main" val="2084338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762000" y="685800"/>
            <a:ext cx="13167360" cy="1371600"/>
          </a:xfrm>
        </p:spPr>
        <p:txBody>
          <a:bodyPr>
            <a:normAutofit/>
          </a:bodyPr>
          <a:lstStyle/>
          <a:p>
            <a:r>
              <a:rPr lang="en-US" dirty="0">
                <a:solidFill>
                  <a:srgbClr val="00B0F0"/>
                </a:solidFill>
              </a:rPr>
              <a:t>Understanding the Operational Implications of Legal and Compliance Requirements</a:t>
            </a:r>
          </a:p>
        </p:txBody>
      </p:sp>
      <p:sp>
        <p:nvSpPr>
          <p:cNvPr id="2" name="Content Placeholder 1"/>
          <p:cNvSpPr>
            <a:spLocks noGrp="1"/>
          </p:cNvSpPr>
          <p:nvPr>
            <p:ph idx="1"/>
          </p:nvPr>
        </p:nvSpPr>
        <p:spPr>
          <a:xfrm>
            <a:off x="731520" y="2453640"/>
            <a:ext cx="13167360" cy="4556760"/>
          </a:xfrm>
        </p:spPr>
        <p:txBody>
          <a:bodyPr/>
          <a:lstStyle/>
          <a:p>
            <a:r>
              <a:rPr lang="en-US" dirty="0"/>
              <a:t>HIPAA</a:t>
            </a:r>
          </a:p>
          <a:p>
            <a:r>
              <a:rPr lang="en-US" dirty="0"/>
              <a:t>SOX</a:t>
            </a:r>
          </a:p>
          <a:p>
            <a:r>
              <a:rPr lang="en-US" dirty="0"/>
              <a:t>FISMA</a:t>
            </a:r>
          </a:p>
          <a:p>
            <a:r>
              <a:rPr lang="en-US" dirty="0"/>
              <a:t>FERPA</a:t>
            </a:r>
          </a:p>
          <a:p>
            <a:r>
              <a:rPr lang="en-US" dirty="0"/>
              <a:t>CIPA</a:t>
            </a:r>
          </a:p>
          <a:p>
            <a:r>
              <a:rPr lang="en-US" dirty="0"/>
              <a:t>PCI DSS</a:t>
            </a:r>
          </a:p>
        </p:txBody>
      </p:sp>
    </p:spTree>
    <p:extLst>
      <p:ext uri="{BB962C8B-B14F-4D97-AF65-F5344CB8AC3E}">
        <p14:creationId xmlns:p14="http://schemas.microsoft.com/office/powerpoint/2010/main" val="9959129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471</TotalTime>
  <Words>3646</Words>
  <Application>Microsoft Office PowerPoint</Application>
  <PresentationFormat>Custom</PresentationFormat>
  <Paragraphs>198</Paragraphs>
  <Slides>12</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Tahoma</vt:lpstr>
      <vt:lpstr>Office Theme</vt:lpstr>
      <vt:lpstr>Planning Risk Mitigation Throughout Your Organization</vt:lpstr>
      <vt:lpstr>Objectives</vt:lpstr>
      <vt:lpstr>Where Should Your Organization Start with Risk Mitigation?</vt:lpstr>
      <vt:lpstr>What Is the Scope of Risk Management  for Your Organization?</vt:lpstr>
      <vt:lpstr>What Is the Scope of Risk Management  for Your Organization? (cont.)</vt:lpstr>
      <vt:lpstr>Understanding and Assessing the Impact of Legal and Compliance Issues on Your Organization</vt:lpstr>
      <vt:lpstr>Assessing the Impact of Legal &amp; Compliance Implications on the Seven Domains of a Typical IT Infrastructure</vt:lpstr>
      <vt:lpstr>Assessing How Security Countermeasures and Safeguards Can Assist with Risk Mitigation</vt:lpstr>
      <vt:lpstr>Understanding the Operational Implications of Legal and Compliance Requirements</vt:lpstr>
      <vt:lpstr>Identifying Risk Mitigation and Risk Reduction Elements for the Entire Organization</vt:lpstr>
      <vt:lpstr>Performing a Cost-Benefit Analysis</vt:lpstr>
      <vt:lpstr>Best Practices for Planning Risk Mitigation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TOSHIBA</dc:creator>
  <cp:lastModifiedBy>Chi Nguyen Dinh</cp:lastModifiedBy>
  <cp:revision>39</cp:revision>
  <dcterms:created xsi:type="dcterms:W3CDTF">2006-08-16T00:00:00Z</dcterms:created>
  <dcterms:modified xsi:type="dcterms:W3CDTF">2023-09-22T09:12:23Z</dcterms:modified>
</cp:coreProperties>
</file>