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57" r:id="rId3"/>
    <p:sldId id="261" r:id="rId4"/>
    <p:sldId id="262" r:id="rId5"/>
    <p:sldId id="282" r:id="rId6"/>
    <p:sldId id="284" r:id="rId7"/>
    <p:sldId id="286" r:id="rId8"/>
    <p:sldId id="287" r:id="rId9"/>
    <p:sldId id="288" r:id="rId10"/>
    <p:sldId id="289" r:id="rId11"/>
    <p:sldId id="290" r:id="rId12"/>
    <p:sldId id="291" r:id="rId13"/>
    <p:sldId id="292" r:id="rId14"/>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0815" autoAdjust="0"/>
    <p:restoredTop sz="92639" autoAdjust="0"/>
  </p:normalViewPr>
  <p:slideViewPr>
    <p:cSldViewPr>
      <p:cViewPr varScale="1">
        <p:scale>
          <a:sx n="78" d="100"/>
          <a:sy n="78" d="100"/>
        </p:scale>
        <p:origin x="403" y="86"/>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6C630-74CB-4EF6-BA83-122C9625EB9A}" type="datetimeFigureOut">
              <a:rPr lang="en-US" smtClean="0"/>
              <a:t>9/22/2023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25C5-C545-48D1-A371-75073334B0A0}" type="slidenum">
              <a:rPr lang="en-US" smtClean="0"/>
              <a:t>‹#›</a:t>
            </a:fld>
            <a:endParaRPr lang="en-US" dirty="0"/>
          </a:p>
        </p:txBody>
      </p:sp>
    </p:spTree>
    <p:extLst>
      <p:ext uri="{BB962C8B-B14F-4D97-AF65-F5344CB8AC3E}">
        <p14:creationId xmlns:p14="http://schemas.microsoft.com/office/powerpoint/2010/main" val="257452696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risk assessment is complete and approved, the next step is to create a risk mitigation plan. This plan will implement the  approved countermeasures. If much time has passed since the risk  and approved, the next step assessment was completed, you may have to check some of the findings to ensure they are still valid.</a:t>
            </a:r>
          </a:p>
          <a:p>
            <a:r>
              <a:rPr lang="en-US" dirty="0"/>
              <a:t>A significant part of the risk mitigation plan is the identification of costs. Ideally, the risk assessment will already have identified the costs, but some hidden costs may have been overlooked.</a:t>
            </a:r>
          </a:p>
        </p:txBody>
      </p:sp>
      <p:sp>
        <p:nvSpPr>
          <p:cNvPr id="4" name="Slide Number Placeholder 3"/>
          <p:cNvSpPr>
            <a:spLocks noGrp="1"/>
          </p:cNvSpPr>
          <p:nvPr>
            <p:ph type="sldNum" sz="quarter" idx="10"/>
          </p:nvPr>
        </p:nvSpPr>
        <p:spPr/>
        <p:txBody>
          <a:bodyPr/>
          <a:lstStyle/>
          <a:p>
            <a:fld id="{CB2225C5-C545-48D1-A371-75073334B0A0}" type="slidenum">
              <a:rPr lang="en-US" smtClean="0"/>
              <a:t>1</a:t>
            </a:fld>
            <a:endParaRPr lang="en-US" dirty="0"/>
          </a:p>
        </p:txBody>
      </p:sp>
    </p:spTree>
    <p:extLst>
      <p:ext uri="{BB962C8B-B14F-4D97-AF65-F5344CB8AC3E}">
        <p14:creationId xmlns:p14="http://schemas.microsoft.com/office/powerpoint/2010/main" val="425355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to implement the risk mitigation plan. This is where you put the countermeasures into place. When implementing a risk mitigation plan you should have two primary goals:  Stay within budget and Stay on schedule</a:t>
            </a:r>
          </a:p>
          <a:p>
            <a:r>
              <a:rPr lang="en-US" dirty="0"/>
              <a:t>- Stay Within Budget</a:t>
            </a:r>
          </a:p>
          <a:p>
            <a:r>
              <a:rPr lang="en-US" dirty="0"/>
              <a:t>If your advance planning identified all of the costs to implement the plan, the project will be relatively smooth. However, if you did not identify any of the costs, the project will have problems. You could experience problems in any of the following areas:</a:t>
            </a:r>
          </a:p>
          <a:p>
            <a:r>
              <a:rPr lang="en-US" dirty="0"/>
              <a:t>+ Initial purchase costs—The equipment will be expensive, you may see additional problems.</a:t>
            </a:r>
          </a:p>
          <a:p>
            <a:r>
              <a:rPr lang="en-US" dirty="0"/>
              <a:t>+ Facility costs—The purchased servers may not fit in the existing equipment bays. Air conditioning may be inadequate. The room could overheat with additional servers in the room, resulting in equipment damage to existing servers. Any of these problems could be substantial if not addressed earlier.</a:t>
            </a:r>
          </a:p>
          <a:p>
            <a:r>
              <a:rPr lang="en-US" dirty="0"/>
              <a:t>+ Installation costs—If your in-house personnel don’t have the expertise to install the countermeasure, it may require additional expense for a professional installation. If not planned beforehand, this will delay the project.</a:t>
            </a:r>
          </a:p>
          <a:p>
            <a:r>
              <a:rPr lang="en-US" dirty="0"/>
              <a:t>+ Training costs—If technicians don’t know how to operate the countermeasure, it may just sit in the corner gathering dust.</a:t>
            </a:r>
          </a:p>
          <a:p>
            <a:r>
              <a:rPr lang="en-US" dirty="0"/>
              <a:t>Any of these additional costs could easily bust the budget. If the cost of the countermeasure exceeds the allocated budget, management could decide to pull the plug on the countermeasure.</a:t>
            </a:r>
          </a:p>
          <a:p>
            <a:r>
              <a:rPr lang="en-US" dirty="0"/>
              <a:t>- Stay on Schedule</a:t>
            </a:r>
          </a:p>
          <a:p>
            <a:r>
              <a:rPr lang="en-US" dirty="0"/>
              <a:t>An important consideration for any project is the schedule. Plan tasks to ensure they occur in a specific order. If any task is delayed, it may delay other tasks. These delays may affect the actual implementation date.</a:t>
            </a:r>
          </a:p>
          <a:p>
            <a:r>
              <a:rPr lang="en-US" dirty="0"/>
              <a:t>One of the tools you can use to help you stay on schedule is a milestone chart.</a:t>
            </a:r>
          </a:p>
        </p:txBody>
      </p:sp>
      <p:sp>
        <p:nvSpPr>
          <p:cNvPr id="4" name="Slide Number Placeholder 3"/>
          <p:cNvSpPr>
            <a:spLocks noGrp="1"/>
          </p:cNvSpPr>
          <p:nvPr>
            <p:ph type="sldNum" sz="quarter" idx="10"/>
          </p:nvPr>
        </p:nvSpPr>
        <p:spPr/>
        <p:txBody>
          <a:bodyPr/>
          <a:lstStyle/>
          <a:p>
            <a:fld id="{CB2225C5-C545-48D1-A371-75073334B0A0}" type="slidenum">
              <a:rPr lang="en-US" smtClean="0"/>
              <a:t>11</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important part of management is follow-up. You need to ensure that plans are implemented as expected. The risk management plan is no exception. When following up on risk mitigation plans, include the following two elements:</a:t>
            </a:r>
          </a:p>
          <a:p>
            <a:r>
              <a:rPr lang="en-US" dirty="0"/>
              <a:t>- Ensure countermeasures are implemented</a:t>
            </a:r>
          </a:p>
          <a:p>
            <a:r>
              <a:rPr lang="en-US" dirty="0"/>
              <a:t>The primary tool you’ll use to ensure countermeasures are implemented is the POAM. However, the POAM is a living document. It is regularly updated. As the risk assessment transforms into a risk mitigation plan, the POAM document will expand.</a:t>
            </a:r>
          </a:p>
          <a:p>
            <a:r>
              <a:rPr lang="en-US" dirty="0"/>
              <a:t>The POAM will include all the approved countermeasures, and their timelines. </a:t>
            </a:r>
          </a:p>
          <a:p>
            <a:r>
              <a:rPr lang="en-US" dirty="0"/>
              <a:t>- Ensure security gaps have been closed</a:t>
            </a:r>
          </a:p>
          <a:p>
            <a:r>
              <a:rPr lang="en-US" dirty="0"/>
              <a:t>You should also ensure that the countermeasures are working as expected. Remember, the purpose of the countermeasure is to mitigate a risk. It should either reduce the impact of a threat, or reduce a vulnerability.</a:t>
            </a:r>
          </a:p>
          <a:p>
            <a:r>
              <a:rPr lang="en-US" dirty="0"/>
              <a:t>You can perform testing to measure the successful implementation of the countermeasure. Remember, the goal of any testing and evaluation is to ensure that the countermeasure</a:t>
            </a:r>
          </a:p>
          <a:p>
            <a:r>
              <a:rPr lang="en-US" dirty="0"/>
              <a:t>has acceptably closed the security gap. If the security gap isn’t closed, management needs to be informed of the remaining, or residual risk.</a:t>
            </a:r>
          </a:p>
        </p:txBody>
      </p:sp>
      <p:sp>
        <p:nvSpPr>
          <p:cNvPr id="4" name="Slide Number Placeholder 3"/>
          <p:cNvSpPr>
            <a:spLocks noGrp="1"/>
          </p:cNvSpPr>
          <p:nvPr>
            <p:ph type="sldNum" sz="quarter" idx="10"/>
          </p:nvPr>
        </p:nvSpPr>
        <p:spPr/>
        <p:txBody>
          <a:bodyPr/>
          <a:lstStyle/>
          <a:p>
            <a:fld id="{CB2225C5-C545-48D1-A371-75073334B0A0}" type="slidenum">
              <a:rPr lang="en-US" smtClean="0"/>
              <a:t>12</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Stay within scope—The mitigation plan is derived from the risk assessment. In other words, the scope of the mitigation plan should not go outside the scope of the risk assessment. If you don’t manage the scope, the costs can easily get out of countermeasure.</a:t>
            </a:r>
          </a:p>
          <a:p>
            <a:r>
              <a:rPr lang="en-US" dirty="0"/>
              <a:t>- Redo CBAs if new costs are identified—You commonly complete a cost-benefit analysis for a countermeasure as part of the risk assessment. If the CBA identifies any costs that weren’t identified in the original CBA, the accuracy of the CBA is in question. You should redo the CBA with the accurate costs.</a:t>
            </a:r>
          </a:p>
          <a:p>
            <a:r>
              <a:rPr lang="en-US" dirty="0"/>
              <a:t>- Prioritize countermeasures—You should prioritize countermeasures based on their importance. A common way to identify the high-priority countermeasures is by scoring them with a threat/vulnerability matrix. You should implement high-priority countermeasures first.</a:t>
            </a:r>
          </a:p>
          <a:p>
            <a:r>
              <a:rPr lang="en-US" dirty="0"/>
              <a:t>- Include current countermeasures in analysis—When scoring countermeasures, ensure that current countermeasures are considered. For example, a threat may have a high impact but an in-place countermeasure has reduced this to a low impact. When evaluating a threat, consider the in-place countermeasure and assign a low impact to the threat.</a:t>
            </a:r>
          </a:p>
          <a:p>
            <a:r>
              <a:rPr lang="en-US" dirty="0"/>
              <a:t>- Control costs—Costs should stay within the allocated budget. Any change in the costs can affect the CBA. If additional costs are too high, the value of the countermeasure may be significantly reduced.</a:t>
            </a:r>
          </a:p>
          <a:p>
            <a:r>
              <a:rPr lang="en-US" dirty="0"/>
              <a:t>- Control the schedule—When the schedule is delayed, costs frequently go up. Also, remember that the countermeasure is mitigating a risk. Additionally, the longer the implementation is delayed, the longer the organization remains at risk.</a:t>
            </a:r>
          </a:p>
          <a:p>
            <a:r>
              <a:rPr lang="en-US" dirty="0"/>
              <a:t>- Follow up—Ensure that approved countermeasures have been implemented. Additionally, ensure that the countermeasures mitigate the risk as expected.</a:t>
            </a:r>
          </a:p>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13</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6 covered the process of performing a risk assessment. The risk assessment includes the following high-level steps:</a:t>
            </a:r>
          </a:p>
          <a:p>
            <a:r>
              <a:rPr lang="en-US" dirty="0"/>
              <a:t>- Identify and evaluate relevant threats</a:t>
            </a:r>
          </a:p>
          <a:p>
            <a:r>
              <a:rPr lang="en-US" dirty="0"/>
              <a:t>- Identify and evaluate relevant vulnerabilities</a:t>
            </a:r>
          </a:p>
          <a:p>
            <a:r>
              <a:rPr lang="en-US" dirty="0"/>
              <a:t>- Identify and evaluate countermeasures</a:t>
            </a:r>
          </a:p>
          <a:p>
            <a:r>
              <a:rPr lang="en-US" dirty="0"/>
              <a:t>- Develop mitigating recommendations</a:t>
            </a:r>
          </a:p>
          <a:p>
            <a:r>
              <a:rPr lang="en-US" dirty="0"/>
              <a:t>The following step is to translate the risk assessment into an actual risk mitigation plan. Before jumping into this, it’s a good practice to review the risk assessment.</a:t>
            </a:r>
          </a:p>
        </p:txBody>
      </p:sp>
      <p:sp>
        <p:nvSpPr>
          <p:cNvPr id="4" name="Slide Number Placeholder 3"/>
          <p:cNvSpPr>
            <a:spLocks noGrp="1"/>
          </p:cNvSpPr>
          <p:nvPr>
            <p:ph type="sldNum" sz="quarter" idx="10"/>
          </p:nvPr>
        </p:nvSpPr>
        <p:spPr/>
        <p:txBody>
          <a:bodyPr/>
          <a:lstStyle/>
          <a:p>
            <a:fld id="{CB2225C5-C545-48D1-A371-75073334B0A0}" type="slidenum">
              <a:rPr lang="en-US" smtClean="0"/>
              <a:t>3</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b="0" i="0" kern="1200" dirty="0">
                <a:solidFill>
                  <a:schemeClr val="tx1"/>
                </a:solidFill>
                <a:effectLst/>
                <a:latin typeface="+mn-lt"/>
                <a:ea typeface="+mn-ea"/>
                <a:cs typeface="+mn-cs"/>
              </a:rPr>
              <a:t>- In-place countermeasures</a:t>
            </a:r>
          </a:p>
          <a:p>
            <a:r>
              <a:rPr lang="en-US" sz="1700" b="0" i="0" kern="1200" dirty="0">
                <a:solidFill>
                  <a:schemeClr val="tx1"/>
                </a:solidFill>
                <a:effectLst/>
                <a:latin typeface="+mn-lt"/>
                <a:ea typeface="+mn-ea"/>
                <a:cs typeface="+mn-cs"/>
              </a:rPr>
              <a:t>The risk assessment may have addressed some of the countermeasures that are already being used. Some may need to be upgraded, reconfigured or replaced completely. </a:t>
            </a:r>
          </a:p>
          <a:p>
            <a:r>
              <a:rPr lang="en-US" sz="1700" b="0" i="0" kern="1200" dirty="0">
                <a:solidFill>
                  <a:schemeClr val="tx1"/>
                </a:solidFill>
                <a:effectLst/>
                <a:latin typeface="+mn-lt"/>
                <a:ea typeface="+mn-ea"/>
                <a:cs typeface="+mn-cs"/>
              </a:rPr>
              <a:t>- Planned countermeasures</a:t>
            </a:r>
          </a:p>
          <a:p>
            <a:r>
              <a:rPr lang="en-US" sz="1700" b="0" i="0" kern="1200" dirty="0">
                <a:solidFill>
                  <a:schemeClr val="tx1"/>
                </a:solidFill>
                <a:effectLst/>
                <a:latin typeface="+mn-lt"/>
                <a:ea typeface="+mn-ea"/>
                <a:cs typeface="+mn-cs"/>
              </a:rPr>
              <a:t>A planned countermeasure is one that has been approved and has a date for implementation. Planned countermeasures are documented in the risk assessment. Review these countermeasures to determine their status.</a:t>
            </a:r>
          </a:p>
          <a:p>
            <a:r>
              <a:rPr lang="en-US" sz="1700" b="0" i="0" kern="1200" dirty="0">
                <a:solidFill>
                  <a:schemeClr val="tx1"/>
                </a:solidFill>
                <a:effectLst/>
                <a:latin typeface="+mn-lt"/>
                <a:ea typeface="+mn-ea"/>
                <a:cs typeface="+mn-cs"/>
              </a:rPr>
              <a:t>- Approved countermeasures</a:t>
            </a:r>
          </a:p>
          <a:p>
            <a:r>
              <a:rPr lang="en-US" sz="1700" b="0" i="0" kern="1200" dirty="0">
                <a:solidFill>
                  <a:schemeClr val="tx1"/>
                </a:solidFill>
                <a:effectLst/>
                <a:latin typeface="+mn-lt"/>
                <a:ea typeface="+mn-ea"/>
                <a:cs typeface="+mn-cs"/>
              </a:rPr>
              <a:t>Approved countermeasures are the controls previously approved by management.</a:t>
            </a:r>
          </a:p>
        </p:txBody>
      </p:sp>
      <p:sp>
        <p:nvSpPr>
          <p:cNvPr id="4" name="Slide Number Placeholder 3"/>
          <p:cNvSpPr>
            <a:spLocks noGrp="1"/>
          </p:cNvSpPr>
          <p:nvPr>
            <p:ph type="sldNum" sz="quarter" idx="10"/>
          </p:nvPr>
        </p:nvSpPr>
        <p:spPr/>
        <p:txBody>
          <a:bodyPr/>
          <a:lstStyle/>
          <a:p>
            <a:fld id="{CB2225C5-C545-48D1-A371-75073334B0A0}" type="slidenum">
              <a:rPr lang="en-US" smtClean="0"/>
              <a:t>4</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b="0" i="0" kern="1200" dirty="0">
                <a:solidFill>
                  <a:schemeClr val="tx1"/>
                </a:solidFill>
                <a:effectLst/>
                <a:latin typeface="+mn-lt"/>
                <a:ea typeface="+mn-ea"/>
                <a:cs typeface="+mn-cs"/>
              </a:rPr>
              <a:t>- Overlapping countermeasures</a:t>
            </a:r>
          </a:p>
          <a:p>
            <a:r>
              <a:rPr lang="en-US" sz="1700" b="0" i="0" kern="1200" dirty="0">
                <a:solidFill>
                  <a:schemeClr val="tx1"/>
                </a:solidFill>
                <a:effectLst/>
                <a:latin typeface="+mn-lt"/>
                <a:ea typeface="+mn-ea"/>
                <a:cs typeface="+mn-cs"/>
              </a:rPr>
              <a:t>Another important consideration when reviewing the plan is to determine if there is any overlap among the countermeasures. One mitigation countermeasure may resolve more than one risk. Additionally, some risks may be mitigated by more than one countermeasure.</a:t>
            </a:r>
          </a:p>
          <a:p>
            <a:r>
              <a:rPr lang="en-US" sz="1700" b="0" i="0" kern="1200" dirty="0">
                <a:solidFill>
                  <a:schemeClr val="tx1"/>
                </a:solidFill>
                <a:effectLst/>
                <a:latin typeface="+mn-lt"/>
                <a:ea typeface="+mn-ea"/>
                <a:cs typeface="+mn-cs"/>
              </a:rPr>
              <a:t>The overlap may be purposeful or accidental. Multiple countermeasures may be implemented for a single risk as a defense-in-depth strategy. This ensures that the risk is mitigated even if a countermeasure fails. An accidental overlap occurs when two or more countermeasures mitigate the same risk, but the overlap wasn’t intentional. If a countermeasure overlaps with another, check for conflicts.</a:t>
            </a:r>
          </a:p>
          <a:p>
            <a:r>
              <a:rPr lang="en-US" sz="1700" b="0" i="0" kern="1200" dirty="0">
                <a:solidFill>
                  <a:schemeClr val="tx1"/>
                </a:solidFill>
                <a:effectLst/>
                <a:latin typeface="+mn-lt"/>
                <a:ea typeface="+mn-ea"/>
                <a:cs typeface="+mn-cs"/>
              </a:rPr>
              <a:t>- Matching threats with vulnerabilities</a:t>
            </a:r>
          </a:p>
          <a:p>
            <a:r>
              <a:rPr lang="en-US" sz="1700" b="0" i="0" kern="1200" dirty="0">
                <a:solidFill>
                  <a:schemeClr val="tx1"/>
                </a:solidFill>
                <a:effectLst/>
                <a:latin typeface="+mn-lt"/>
                <a:ea typeface="+mn-ea"/>
                <a:cs typeface="+mn-cs"/>
              </a:rPr>
              <a:t>One of the methods you can use to determine if countermeasures overlap is to map the countermeasure to threat/vulnerability pairs.</a:t>
            </a:r>
          </a:p>
          <a:p>
            <a:r>
              <a:rPr lang="en-US" sz="1700" b="0" i="0" kern="1200" dirty="0">
                <a:solidFill>
                  <a:schemeClr val="tx1"/>
                </a:solidFill>
                <a:effectLst/>
                <a:latin typeface="+mn-lt"/>
                <a:ea typeface="+mn-ea"/>
                <a:cs typeface="+mn-cs"/>
              </a:rPr>
              <a:t>A risk occurs when a threat exploits a vulnerability. Countermeasures either reduce or eliminate the impact of the threat or the vulnerability.</a:t>
            </a:r>
          </a:p>
          <a:p>
            <a:r>
              <a:rPr lang="en-US" sz="1700" b="0" i="0" kern="1200" dirty="0">
                <a:solidFill>
                  <a:schemeClr val="tx1"/>
                </a:solidFill>
                <a:effectLst/>
                <a:latin typeface="+mn-lt"/>
                <a:ea typeface="+mn-ea"/>
                <a:cs typeface="+mn-cs"/>
              </a:rPr>
              <a:t>- Identifying countermeasures</a:t>
            </a:r>
          </a:p>
          <a:p>
            <a:r>
              <a:rPr lang="en-US" sz="1700" b="0" i="0" kern="1200" dirty="0">
                <a:solidFill>
                  <a:schemeClr val="tx1"/>
                </a:solidFill>
                <a:effectLst/>
                <a:latin typeface="+mn-lt"/>
                <a:ea typeface="+mn-ea"/>
                <a:cs typeface="+mn-cs"/>
              </a:rPr>
              <a:t>You mitigate risks by adding countermeasures. Consider the risks from not disabling inactive accounts. You could choose to mitigate these risks with several countermeasures:</a:t>
            </a:r>
          </a:p>
          <a:p>
            <a:r>
              <a:rPr lang="en-US" sz="1700" b="0" i="0" kern="1200" dirty="0">
                <a:solidFill>
                  <a:schemeClr val="tx1"/>
                </a:solidFill>
                <a:effectLst/>
                <a:latin typeface="+mn-lt"/>
                <a:ea typeface="+mn-ea"/>
                <a:cs typeface="+mn-cs"/>
              </a:rPr>
              <a:t>+ Create an account management policy - An account management policy is a written policy that spells out exactly what should be done with accounts. The policy may cover much more than just ex-employee accounts. </a:t>
            </a:r>
          </a:p>
          <a:p>
            <a:r>
              <a:rPr lang="en-US" sz="1700" b="0" i="0" kern="1200" dirty="0">
                <a:solidFill>
                  <a:schemeClr val="tx1"/>
                </a:solidFill>
                <a:effectLst/>
                <a:latin typeface="+mn-lt"/>
                <a:ea typeface="+mn-ea"/>
                <a:cs typeface="+mn-cs"/>
              </a:rPr>
              <a:t>+ Create a script to check account usage - You could task administrators with writing a script to identify inactive accounts. An inactive account could be defined as any account that hasn’t been used in the last 30 days.</a:t>
            </a:r>
          </a:p>
          <a:p>
            <a:r>
              <a:rPr lang="en-US" sz="1700" b="0" i="0" kern="1200" dirty="0">
                <a:solidFill>
                  <a:schemeClr val="tx1"/>
                </a:solidFill>
                <a:effectLst/>
                <a:latin typeface="+mn-lt"/>
                <a:ea typeface="+mn-ea"/>
                <a:cs typeface="+mn-cs"/>
              </a:rPr>
              <a:t>+ Countermeasure physical access to employee areas - You could control access to employee-only areas. You can also use physical locks, cipher locks, badges, or proximity cards.</a:t>
            </a:r>
          </a:p>
          <a:p>
            <a:r>
              <a:rPr lang="en-US" sz="1700" b="0" i="0" kern="1200" dirty="0">
                <a:solidFill>
                  <a:schemeClr val="tx1"/>
                </a:solidFill>
                <a:effectLst/>
                <a:latin typeface="+mn-lt"/>
                <a:ea typeface="+mn-ea"/>
                <a:cs typeface="+mn-cs"/>
              </a:rPr>
              <a:t>+ Password policy: length, complexity, maximum age, history, minimum age</a:t>
            </a:r>
          </a:p>
          <a:p>
            <a:endParaRPr lang="en-US" sz="17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B2225C5-C545-48D1-A371-75073334B0A0}" type="slidenum">
              <a:rPr lang="en-US" smtClean="0"/>
              <a:t>5</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a:solidFill>
                  <a:schemeClr val="tx1"/>
                </a:solidFill>
                <a:effectLst/>
                <a:latin typeface="+mn-lt"/>
                <a:ea typeface="+mn-ea"/>
                <a:cs typeface="+mn-cs"/>
              </a:rPr>
              <a:t>There are three important considerations when developing the mitigation plan.</a:t>
            </a:r>
          </a:p>
          <a:p>
            <a:r>
              <a:rPr lang="en-US" sz="1700" i="0" kern="1200" dirty="0">
                <a:solidFill>
                  <a:schemeClr val="tx1"/>
                </a:solidFill>
                <a:effectLst/>
                <a:latin typeface="+mn-lt"/>
                <a:ea typeface="+mn-ea"/>
                <a:cs typeface="+mn-cs"/>
              </a:rPr>
              <a:t>- Cost to implement</a:t>
            </a:r>
          </a:p>
          <a:p>
            <a:r>
              <a:rPr lang="en-US" sz="1700" i="0" kern="1200" dirty="0">
                <a:solidFill>
                  <a:schemeClr val="tx1"/>
                </a:solidFill>
                <a:effectLst/>
                <a:latin typeface="+mn-lt"/>
                <a:ea typeface="+mn-ea"/>
                <a:cs typeface="+mn-cs"/>
              </a:rPr>
              <a:t>It’s important to be able to accurately identify the costs of these countermeasures. However, they are frequently hidden costs.</a:t>
            </a:r>
          </a:p>
          <a:p>
            <a:r>
              <a:rPr lang="en-US" sz="1700" i="0" kern="1200" dirty="0">
                <a:solidFill>
                  <a:schemeClr val="tx1"/>
                </a:solidFill>
                <a:effectLst/>
                <a:latin typeface="+mn-lt"/>
                <a:ea typeface="+mn-ea"/>
                <a:cs typeface="+mn-cs"/>
              </a:rPr>
              <a:t>Costs can include:</a:t>
            </a:r>
          </a:p>
          <a:p>
            <a:r>
              <a:rPr lang="en-US" sz="1700" i="0" kern="1200" dirty="0">
                <a:solidFill>
                  <a:schemeClr val="tx1"/>
                </a:solidFill>
                <a:effectLst/>
                <a:latin typeface="+mn-lt"/>
                <a:ea typeface="+mn-ea"/>
                <a:cs typeface="+mn-cs"/>
              </a:rPr>
              <a:t>+ Initial purchase cost</a:t>
            </a:r>
          </a:p>
          <a:p>
            <a:r>
              <a:rPr lang="en-US" sz="1700" i="0" kern="1200" dirty="0">
                <a:solidFill>
                  <a:schemeClr val="tx1"/>
                </a:solidFill>
                <a:effectLst/>
                <a:latin typeface="+mn-lt"/>
                <a:ea typeface="+mn-ea"/>
                <a:cs typeface="+mn-cs"/>
              </a:rPr>
              <a:t>The cost of the initial purchase is the price of the product.  For software, the cost is the retail price less any discounts given to the organization. Some countermeasures may be internally developed. The initial purchase price is usually identified accurately in the risk assessment. If it’s the purchase of a product, the price can be verified with the vendor.</a:t>
            </a:r>
          </a:p>
          <a:p>
            <a:r>
              <a:rPr lang="en-US" sz="1700" i="0" kern="1200" dirty="0">
                <a:solidFill>
                  <a:schemeClr val="tx1"/>
                </a:solidFill>
                <a:effectLst/>
                <a:latin typeface="+mn-lt"/>
                <a:ea typeface="+mn-ea"/>
                <a:cs typeface="+mn-cs"/>
              </a:rPr>
              <a:t>+ Facility costs</a:t>
            </a:r>
          </a:p>
          <a:p>
            <a:r>
              <a:rPr lang="en-US" sz="1700" i="0" kern="1200" dirty="0">
                <a:solidFill>
                  <a:schemeClr val="tx1"/>
                </a:solidFill>
                <a:effectLst/>
                <a:latin typeface="+mn-lt"/>
                <a:ea typeface="+mn-ea"/>
                <a:cs typeface="+mn-cs"/>
              </a:rPr>
              <a:t>Facility requirements include space, power, and air conditioning. These requirements are sometimes overlooked. If they’re needed but not identified, they can cause significant problems with your schedule. They may even affect the accuracy of the cost-benefit analysis.</a:t>
            </a:r>
          </a:p>
          <a:p>
            <a:r>
              <a:rPr lang="en-US" sz="1700" i="0" kern="1200" dirty="0">
                <a:solidFill>
                  <a:schemeClr val="tx1"/>
                </a:solidFill>
                <a:effectLst/>
                <a:latin typeface="+mn-lt"/>
                <a:ea typeface="+mn-ea"/>
                <a:cs typeface="+mn-cs"/>
              </a:rPr>
              <a:t>+ Installation costs</a:t>
            </a:r>
          </a:p>
          <a:p>
            <a:r>
              <a:rPr lang="en-US" sz="1700" i="0" kern="1200" dirty="0">
                <a:solidFill>
                  <a:schemeClr val="tx1"/>
                </a:solidFill>
                <a:effectLst/>
                <a:latin typeface="+mn-lt"/>
                <a:ea typeface="+mn-ea"/>
                <a:cs typeface="+mn-cs"/>
              </a:rPr>
              <a:t>In-house administrators will install most countermeasures. However, some sophisticated countermeasures may require outside help. Occasionally, it’s worth the extra expense to have the vendor install and configure the countermeasure so that you’re sure it has been installed correctly. This decision is often dependent on the level of expertise you have on staff.</a:t>
            </a:r>
          </a:p>
          <a:p>
            <a:r>
              <a:rPr lang="en-US" sz="1700" i="0" kern="1200" dirty="0">
                <a:solidFill>
                  <a:schemeClr val="tx1"/>
                </a:solidFill>
                <a:effectLst/>
                <a:latin typeface="+mn-lt"/>
                <a:ea typeface="+mn-ea"/>
                <a:cs typeface="+mn-cs"/>
              </a:rPr>
              <a:t>+ Training costs</a:t>
            </a:r>
          </a:p>
          <a:p>
            <a:r>
              <a:rPr lang="en-US" sz="1700" i="0" kern="1200" dirty="0">
                <a:solidFill>
                  <a:schemeClr val="tx1"/>
                </a:solidFill>
                <a:effectLst/>
                <a:latin typeface="+mn-lt"/>
                <a:ea typeface="+mn-ea"/>
                <a:cs typeface="+mn-cs"/>
              </a:rPr>
              <a:t>Another overlooked cost is training. The new countermeasure may be the greatest thing since the invention of the personal computer. However, if no one knows how to operate it, it will sit in the corner gathering dust. Technical training costs can quickly add up. As with other costs, they can significantly add to the total cost of a countermeasure.</a:t>
            </a:r>
          </a:p>
          <a:p>
            <a:r>
              <a:rPr lang="en-US" sz="1700" i="0" kern="1200" dirty="0">
                <a:solidFill>
                  <a:schemeClr val="tx1"/>
                </a:solidFill>
                <a:effectLst/>
                <a:latin typeface="+mn-lt"/>
                <a:ea typeface="+mn-ea"/>
                <a:cs typeface="+mn-cs"/>
              </a:rPr>
              <a:t>- Time to Implement</a:t>
            </a:r>
          </a:p>
          <a:p>
            <a:r>
              <a:rPr lang="en-US" sz="1700" i="0" kern="1200" dirty="0">
                <a:solidFill>
                  <a:schemeClr val="tx1"/>
                </a:solidFill>
                <a:effectLst/>
                <a:latin typeface="+mn-lt"/>
                <a:ea typeface="+mn-ea"/>
                <a:cs typeface="+mn-cs"/>
              </a:rPr>
              <a:t>The time to implement the countermeasure can vary widely. Some implementations can be completed within days or weeks. Others may take months. It’s important to consider the entire</a:t>
            </a:r>
          </a:p>
          <a:p>
            <a:r>
              <a:rPr lang="en-US" sz="1700" i="0" kern="1200" dirty="0">
                <a:solidFill>
                  <a:schemeClr val="tx1"/>
                </a:solidFill>
                <a:effectLst/>
                <a:latin typeface="+mn-lt"/>
                <a:ea typeface="+mn-ea"/>
                <a:cs typeface="+mn-cs"/>
              </a:rPr>
              <a:t>process when identifying timelines.</a:t>
            </a:r>
          </a:p>
          <a:p>
            <a:r>
              <a:rPr lang="en-US" sz="1700" i="0" kern="1200" dirty="0">
                <a:solidFill>
                  <a:schemeClr val="tx1"/>
                </a:solidFill>
                <a:effectLst/>
                <a:latin typeface="+mn-lt"/>
                <a:ea typeface="+mn-ea"/>
                <a:cs typeface="+mn-cs"/>
              </a:rPr>
              <a:t>A risk assessment includes a plan of action and milestones (POAM). Once you’ve identified the time and schedule for a countermeasure, you will need to update the POAM with this data. The POAM is a valuable tracking tool, especially for complex projects. Tracking of any countermeasure is important. This doesn’t have to be complex. It just has to be accurate. </a:t>
            </a:r>
          </a:p>
          <a:p>
            <a:r>
              <a:rPr lang="en-US" sz="1700" i="0" kern="1200" dirty="0">
                <a:solidFill>
                  <a:schemeClr val="tx1"/>
                </a:solidFill>
                <a:effectLst/>
                <a:latin typeface="+mn-lt"/>
                <a:ea typeface="+mn-ea"/>
                <a:cs typeface="+mn-cs"/>
              </a:rPr>
              <a:t>- Operational Impact</a:t>
            </a:r>
          </a:p>
          <a:p>
            <a:r>
              <a:rPr lang="en-US" sz="1700" i="0" kern="1200" dirty="0">
                <a:solidFill>
                  <a:schemeClr val="tx1"/>
                </a:solidFill>
                <a:effectLst/>
                <a:latin typeface="+mn-lt"/>
                <a:ea typeface="+mn-ea"/>
                <a:cs typeface="+mn-cs"/>
              </a:rPr>
              <a:t>There is often a tradeoff with security. The more secure you make a system, the harder it is to use. On the other hand, the easier it is to use, the less secure it is. In short, any countermeasure can have an impact on normal operations. You should identify the operational impact as early as possible. You may be able to take steps to minimize this impact.</a:t>
            </a:r>
          </a:p>
        </p:txBody>
      </p:sp>
      <p:sp>
        <p:nvSpPr>
          <p:cNvPr id="4" name="Slide Number Placeholder 3"/>
          <p:cNvSpPr>
            <a:spLocks noGrp="1"/>
          </p:cNvSpPr>
          <p:nvPr>
            <p:ph type="sldNum" sz="quarter" idx="10"/>
          </p:nvPr>
        </p:nvSpPr>
        <p:spPr/>
        <p:txBody>
          <a:bodyPr/>
          <a:lstStyle/>
          <a:p>
            <a:fld id="{CB2225C5-C545-48D1-A371-75073334B0A0}" type="slidenum">
              <a:rPr lang="en-US" smtClean="0"/>
              <a:t>6</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ways that you can identify the most important countermeasures is by prioritizing the risk elements. Risks occur when a threat exploits a vulnerability. In other words, the risk elements are the threats and the vulnerabilities. If you’ve taken the time to match the countermeasures with the threat/vulnerability pairs, this step is a little easier to complete. You’ll only need to provide values for the threats and vulnerabilities.</a:t>
            </a:r>
          </a:p>
          <a:p>
            <a:r>
              <a:rPr lang="en-US" dirty="0"/>
              <a:t>- Using a Threat/Vulnerability Matrix</a:t>
            </a:r>
          </a:p>
          <a:p>
            <a:r>
              <a:rPr lang="en-US" dirty="0"/>
              <a:t>The National Institute of Standards and Technology (NIST) Special Publication 800-30 provides guidelines on evaluating threats and vulnerabilities.</a:t>
            </a:r>
          </a:p>
          <a:p>
            <a:r>
              <a:rPr lang="en-US" dirty="0"/>
              <a:t>The table shows a sample threat/likelihood impact-matrix.</a:t>
            </a:r>
          </a:p>
        </p:txBody>
      </p:sp>
      <p:sp>
        <p:nvSpPr>
          <p:cNvPr id="4" name="Slide Number Placeholder 3"/>
          <p:cNvSpPr>
            <a:spLocks noGrp="1"/>
          </p:cNvSpPr>
          <p:nvPr>
            <p:ph type="sldNum" sz="quarter" idx="10"/>
          </p:nvPr>
        </p:nvSpPr>
        <p:spPr/>
        <p:txBody>
          <a:bodyPr/>
          <a:lstStyle/>
          <a:p>
            <a:fld id="{CB2225C5-C545-48D1-A371-75073334B0A0}" type="slidenum">
              <a:rPr lang="en-US" smtClean="0"/>
              <a:t>7</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a:solidFill>
                  <a:schemeClr val="tx1"/>
                </a:solidFill>
                <a:effectLst/>
                <a:latin typeface="+mn-lt"/>
                <a:ea typeface="+mn-ea"/>
                <a:cs typeface="+mn-cs"/>
              </a:rPr>
              <a:t>You can use the threat/vulnerability matrix to prioritize the risks and countermeasures. Risks with higher scores result in a higher loss and should be addressed before risks with lower scores. You evaluate threats and vulnerabilities based on current in-place countermeasures.</a:t>
            </a:r>
          </a:p>
          <a:p>
            <a:r>
              <a:rPr lang="en-US" sz="1700" i="0" kern="1200" dirty="0">
                <a:solidFill>
                  <a:schemeClr val="tx1"/>
                </a:solidFill>
                <a:effectLst/>
                <a:latin typeface="+mn-lt"/>
                <a:ea typeface="+mn-ea"/>
                <a:cs typeface="+mn-cs"/>
              </a:rPr>
              <a:t>The table shows an example of how the threat likelihood impact-matrix can be used to prioritize threats. Each of the threats is assigned a likelihood and impact based on current countermeasures.</a:t>
            </a:r>
          </a:p>
          <a:p>
            <a:br>
              <a:rPr lang="en-US" sz="17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8</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a:solidFill>
                  <a:schemeClr val="tx1"/>
                </a:solidFill>
                <a:effectLst/>
                <a:latin typeface="+mn-lt"/>
                <a:ea typeface="+mn-ea"/>
                <a:cs typeface="+mn-cs"/>
              </a:rPr>
              <a:t>When converting the risk assessment into a risk mitigation plan, you may need to verify the risk elements. As mentioned previously, the risk assessment is a point in time assessment.</a:t>
            </a:r>
          </a:p>
          <a:p>
            <a:r>
              <a:rPr lang="en-US" sz="1700" i="0" kern="1200" dirty="0">
                <a:solidFill>
                  <a:schemeClr val="tx1"/>
                </a:solidFill>
                <a:effectLst/>
                <a:latin typeface="+mn-lt"/>
                <a:ea typeface="+mn-ea"/>
                <a:cs typeface="+mn-cs"/>
              </a:rPr>
              <a:t>If too much time has passed since completion of the risk assessment, it’s important to verify the risk elements.</a:t>
            </a:r>
          </a:p>
          <a:p>
            <a:r>
              <a:rPr lang="en-US" sz="1700" i="0" kern="1200" dirty="0">
                <a:solidFill>
                  <a:schemeClr val="tx1"/>
                </a:solidFill>
                <a:effectLst/>
                <a:latin typeface="+mn-lt"/>
                <a:ea typeface="+mn-ea"/>
                <a:cs typeface="+mn-cs"/>
              </a:rPr>
              <a:t>The original solution may have been the purchase of a product. However, if the risk is no longer present, you shouldn’t spend the money on the countermeasure.</a:t>
            </a:r>
          </a:p>
        </p:txBody>
      </p:sp>
      <p:sp>
        <p:nvSpPr>
          <p:cNvPr id="4" name="Slide Number Placeholder 3"/>
          <p:cNvSpPr>
            <a:spLocks noGrp="1"/>
          </p:cNvSpPr>
          <p:nvPr>
            <p:ph type="sldNum" sz="quarter" idx="10"/>
          </p:nvPr>
        </p:nvSpPr>
        <p:spPr/>
        <p:txBody>
          <a:bodyPr/>
          <a:lstStyle/>
          <a:p>
            <a:fld id="{CB2225C5-C545-48D1-A371-75073334B0A0}" type="slidenum">
              <a:rPr lang="en-US" smtClean="0"/>
              <a:t>9</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cost-benefit analysis (CBA) helps determine if you should use a countermeasure. If the benefits of a countermeasure are more than the costs, the countermeasure provides benefits. If the benefits of the countermeasure are less than the cost of the countermeasure, the countermeasure does not provide benefits.</a:t>
            </a:r>
          </a:p>
          <a:p>
            <a:r>
              <a:rPr lang="en-US" dirty="0"/>
              <a:t>- Calculate the CBA</a:t>
            </a:r>
          </a:p>
          <a:p>
            <a:r>
              <a:rPr lang="en-US" dirty="0"/>
              <a:t>You start by identifying the losses you expect before, or without, the countermeasure. You then identify the losses you expect after implementing the countermeasure. This gives you the projected benefits. The formula is:</a:t>
            </a:r>
          </a:p>
          <a:p>
            <a:r>
              <a:rPr lang="en-US" dirty="0"/>
              <a:t>Loss before countermeasure - Loss after countermeasure = Projected benefits</a:t>
            </a:r>
          </a:p>
          <a:p>
            <a:r>
              <a:rPr lang="en-US" dirty="0"/>
              <a:t>Next, you identify the cost of the countermeasure. You then subtract the cost of the countermeasure from the projected benefits.</a:t>
            </a:r>
          </a:p>
          <a:p>
            <a:r>
              <a:rPr lang="en-US" dirty="0"/>
              <a:t>Projected benefits - Cost of countermeasure</a:t>
            </a:r>
          </a:p>
          <a:p>
            <a:r>
              <a:rPr lang="en-US" dirty="0"/>
              <a:t>If the result is a positive value, the countermeasure provides cost benefits. It the cost of the countermeasure is more than the benefits, it doesn’t provide cost benefits. If the values are close to each other, you can calculate the return on investment (ROI).</a:t>
            </a:r>
          </a:p>
          <a:p>
            <a:r>
              <a:rPr lang="en-US" dirty="0"/>
              <a:t>The most important part of this process is identifying the costs and benefits. The goal is to identify both tangible and intangible values. If you don’t accurately identify the costs and benefits, the CBA loses its value and may need to be redone.</a:t>
            </a:r>
          </a:p>
          <a:p>
            <a:r>
              <a:rPr lang="en-US" dirty="0"/>
              <a:t>- A CBA Report</a:t>
            </a:r>
          </a:p>
          <a:p>
            <a:r>
              <a:rPr lang="en-US" dirty="0"/>
              <a:t>The following elements are commonly included in any CBA report for a countermeasure:</a:t>
            </a:r>
          </a:p>
          <a:p>
            <a:r>
              <a:rPr lang="en-US" dirty="0"/>
              <a:t>+ Recommended countermeasure—Identify the countermeasure in as much detail as possible. </a:t>
            </a:r>
          </a:p>
          <a:p>
            <a:r>
              <a:rPr lang="en-US" dirty="0"/>
              <a:t>+ Risk to be mitigated—Provide details of the threat/vulnerability pair that result in the risk. Include the likelihood and impact of the threat if a threat matrix method was used to prioritize the risk. If the countermeasure is eliminating a vulnerability, include an overview of how the reduction is accomplished. If the countermeasure is reducing a vulnerability, include an estimate of the success. </a:t>
            </a:r>
          </a:p>
          <a:p>
            <a:r>
              <a:rPr lang="en-US" dirty="0"/>
              <a:t>+ Annual projected benefits—Calculate direct and indirect benefits as an annual monetary value. Determine the benefits by calculating losses with and without the control. </a:t>
            </a:r>
          </a:p>
          <a:p>
            <a:r>
              <a:rPr lang="en-US" dirty="0"/>
              <a:t>+ Initial costs—State the initial costs to implement the countermeasure here. This would include the purchase price and any indirect costs. Indirect costs include items such as training and the cost to modify the environment. </a:t>
            </a:r>
          </a:p>
          <a:p>
            <a:r>
              <a:rPr lang="en-US" dirty="0"/>
              <a:t>+ Annual or recurring costs—Some countermeasures will require ongoing costs to maintain the countermeasure. </a:t>
            </a:r>
          </a:p>
          <a:p>
            <a:r>
              <a:rPr lang="en-US" dirty="0"/>
              <a:t>+ A comparison of the costs and benefits—This is the primary purpose of the report.</a:t>
            </a:r>
          </a:p>
          <a:p>
            <a:r>
              <a:rPr lang="en-US" dirty="0"/>
              <a:t>If the costs are less than the benefits, the countermeasure provides a benefit.</a:t>
            </a:r>
          </a:p>
          <a:p>
            <a:r>
              <a:rPr lang="en-US" dirty="0"/>
              <a:t>If the costs are greater than the benefits, then the cost does not provide a benefit.</a:t>
            </a:r>
          </a:p>
          <a:p>
            <a:r>
              <a:rPr lang="en-US" dirty="0"/>
              <a:t>If the results are close, you can calculate a ROI.</a:t>
            </a:r>
          </a:p>
          <a:p>
            <a:r>
              <a:rPr lang="en-US" dirty="0"/>
              <a:t>+ Recommendation—Recommend the countermeasure if it provides a benefit. Don’t recommend it if it does not provide a benefit.</a:t>
            </a:r>
          </a:p>
        </p:txBody>
      </p:sp>
      <p:sp>
        <p:nvSpPr>
          <p:cNvPr id="4" name="Slide Number Placeholder 3"/>
          <p:cNvSpPr>
            <a:spLocks noGrp="1"/>
          </p:cNvSpPr>
          <p:nvPr>
            <p:ph type="sldNum" sz="quarter" idx="10"/>
          </p:nvPr>
        </p:nvSpPr>
        <p:spPr/>
        <p:txBody>
          <a:bodyPr/>
          <a:lstStyle/>
          <a:p>
            <a:fld id="{CB2225C5-C545-48D1-A371-75073334B0A0}" type="slidenum">
              <a:rPr lang="en-US" smtClean="0"/>
              <a:t>10</a:t>
            </a:fld>
            <a:endParaRPr lang="en-US" dirty="0"/>
          </a:p>
        </p:txBody>
      </p:sp>
    </p:spTree>
    <p:extLst>
      <p:ext uri="{BB962C8B-B14F-4D97-AF65-F5344CB8AC3E}">
        <p14:creationId xmlns:p14="http://schemas.microsoft.com/office/powerpoint/2010/main" val="36660636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3296653"/>
            <a:ext cx="10668000" cy="493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43400" y="3809999"/>
            <a:ext cx="10073640" cy="2193239"/>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4343400" y="6172200"/>
            <a:ext cx="10088880" cy="1188720"/>
          </a:xfrm>
        </p:spPr>
        <p:txBody>
          <a:bodyPr/>
          <a:lstStyle>
            <a:lvl1pPr marL="0" indent="0" algn="ctr">
              <a:buNone/>
              <a:defRPr>
                <a:solidFill>
                  <a:schemeClr val="bg1"/>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F530ADB-D493-45AC-BF46-4260E59E8AA8}" type="datetime1">
              <a:rPr lang="en-US" smtClean="0"/>
              <a:t>9/22/2023</a:t>
            </a:fld>
            <a:endParaRPr lang="en-US" dirty="0"/>
          </a:p>
        </p:txBody>
      </p:sp>
      <p:sp>
        <p:nvSpPr>
          <p:cNvPr id="5" name="Footer Placeholder 4"/>
          <p:cNvSpPr>
            <a:spLocks noGrp="1"/>
          </p:cNvSpPr>
          <p:nvPr>
            <p:ph type="ftr" sz="quarter" idx="11"/>
          </p:nvPr>
        </p:nvSpPr>
        <p:spPr/>
        <p:txBody>
          <a:bodyPr/>
          <a:lstStyle>
            <a:lvl1pPr>
              <a:defRPr u="sng"/>
            </a:lvl1p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7" name="Picture 6">
            <a:extLst>
              <a:ext uri="{FF2B5EF4-FFF2-40B4-BE49-F238E27FC236}">
                <a16:creationId xmlns:a16="http://schemas.microsoft.com/office/drawing/2014/main" id="{20DC3197-AB9E-453F-0088-ED3D67D8137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3065928" cy="126469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6D506B-F4A2-437D-A3F4-660F616C6EDE}"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0202"/>
            <a:ext cx="13167360" cy="13716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6D62DC-3211-4391-89F3-166EE23EF44B}"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7" name="Picture 6">
            <a:extLst>
              <a:ext uri="{FF2B5EF4-FFF2-40B4-BE49-F238E27FC236}">
                <a16:creationId xmlns:a16="http://schemas.microsoft.com/office/drawing/2014/main" id="{28A5FCF2-A842-26FA-E3E2-6F615F900C6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371600" cy="56578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12B585-3541-47D9-8BBD-8B3377140B75}"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71F8B4-FB33-4F34-BFE4-2613DD4027CC}" type="datetime1">
              <a:rPr lang="en-US" smtClean="0"/>
              <a:t>9/22/2023</a:t>
            </a:fld>
            <a:endParaRPr lang="en-US" dirty="0"/>
          </a:p>
        </p:txBody>
      </p:sp>
      <p:sp>
        <p:nvSpPr>
          <p:cNvPr id="8" name="Footer Placeholder 7"/>
          <p:cNvSpPr>
            <a:spLocks noGrp="1"/>
          </p:cNvSpPr>
          <p:nvPr>
            <p:ph type="ftr" sz="quarter" idx="11"/>
          </p:nvPr>
        </p:nvSpPr>
        <p:spPr/>
        <p:txBody>
          <a:bodyPr/>
          <a:lstStyle/>
          <a:p>
            <a:r>
              <a:rPr lang="en-US" dirty="0"/>
              <a:t>http://fpt.edu.vn </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998CD9-8ED9-4980-89A5-FE836181FD1A}" type="datetime1">
              <a:rPr lang="en-US" smtClean="0"/>
              <a:t>9/22/2023</a:t>
            </a:fld>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291C3-CC28-4837-B1D3-0422CB53E99F}" type="datetime1">
              <a:rPr lang="en-US" smtClean="0"/>
              <a:t>9/22/2023</a:t>
            </a:fld>
            <a:endParaRPr lang="en-US" dirty="0"/>
          </a:p>
        </p:txBody>
      </p:sp>
      <p:sp>
        <p:nvSpPr>
          <p:cNvPr id="3" name="Footer Placeholder 2"/>
          <p:cNvSpPr>
            <a:spLocks noGrp="1"/>
          </p:cNvSpPr>
          <p:nvPr>
            <p:ph type="ftr" sz="quarter" idx="11"/>
          </p:nvPr>
        </p:nvSpPr>
        <p:spPr/>
        <p:txBody>
          <a:bodyPr/>
          <a:lstStyle/>
          <a:p>
            <a:r>
              <a:rPr lang="en-US" dirty="0"/>
              <a:t>http://fpt.edu.vn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a:t>Click to edit Master title style</a:t>
            </a:r>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061C2FC1-1239-4FA4-9128-DC1E50148BAC}"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a:t>Click to edit Master title style</a:t>
            </a:r>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dirty="0"/>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4504FCE8-70A6-41B0-B40B-C5ACD78587E7}"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F6F97-0478-4E11-BEB1-1B02135CEC51}"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a:t>Click to edit Master title style</a:t>
            </a:r>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658600" y="7620000"/>
            <a:ext cx="1371600" cy="381000"/>
          </a:xfrm>
          <a:prstGeom prst="rect">
            <a:avLst/>
          </a:prstGeom>
        </p:spPr>
        <p:txBody>
          <a:bodyPr vert="horz" lIns="130622" tIns="65311" rIns="130622" bIns="65311" rtlCol="0" anchor="ctr"/>
          <a:lstStyle>
            <a:lvl1pPr algn="l">
              <a:defRPr sz="1700">
                <a:solidFill>
                  <a:schemeClr val="tx1">
                    <a:tint val="75000"/>
                  </a:schemeClr>
                </a:solidFill>
              </a:defRPr>
            </a:lvl1pPr>
          </a:lstStyle>
          <a:p>
            <a:fld id="{CA1962D1-EBF3-4963-B6D5-E9FCED2A5093}" type="datetime1">
              <a:rPr lang="en-US" smtClean="0"/>
              <a:t>9/22/2023</a:t>
            </a:fld>
            <a:endParaRPr lang="en-US" dirty="0"/>
          </a:p>
        </p:txBody>
      </p:sp>
      <p:sp>
        <p:nvSpPr>
          <p:cNvPr id="5" name="Footer Placeholder 4"/>
          <p:cNvSpPr>
            <a:spLocks noGrp="1"/>
          </p:cNvSpPr>
          <p:nvPr>
            <p:ph type="ftr" sz="quarter" idx="3"/>
          </p:nvPr>
        </p:nvSpPr>
        <p:spPr>
          <a:xfrm>
            <a:off x="762000" y="7620000"/>
            <a:ext cx="4632960" cy="438150"/>
          </a:xfrm>
          <a:prstGeom prst="rect">
            <a:avLst/>
          </a:prstGeom>
        </p:spPr>
        <p:txBody>
          <a:bodyPr vert="horz" lIns="130622" tIns="65311" rIns="130622" bIns="65311" rtlCol="0" anchor="ctr"/>
          <a:lstStyle>
            <a:lvl1pPr algn="l">
              <a:defRPr sz="1700" u="sng">
                <a:solidFill>
                  <a:schemeClr val="tx1">
                    <a:tint val="75000"/>
                  </a:schemeClr>
                </a:solidFill>
              </a:defRPr>
            </a:lvl1pPr>
          </a:lstStyle>
          <a:p>
            <a:r>
              <a:rPr lang="en-US" dirty="0"/>
              <a:t>http://fpt.edu.vn </a:t>
            </a:r>
          </a:p>
        </p:txBody>
      </p:sp>
      <p:sp>
        <p:nvSpPr>
          <p:cNvPr id="6" name="Slide Number Placeholder 5"/>
          <p:cNvSpPr>
            <a:spLocks noGrp="1"/>
          </p:cNvSpPr>
          <p:nvPr>
            <p:ph type="sldNum" sz="quarter" idx="4"/>
          </p:nvPr>
        </p:nvSpPr>
        <p:spPr>
          <a:xfrm>
            <a:off x="13258800" y="7620000"/>
            <a:ext cx="716280" cy="373379"/>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lvl1pPr algn="ctr" defTabSz="1306220" rtl="0" eaLnBrk="1" latinLnBrk="0" hangingPunct="1">
        <a:spcBef>
          <a:spcPct val="0"/>
        </a:spcBef>
        <a:buNone/>
        <a:defRPr sz="4000" b="1"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bg1"/>
                </a:solidFill>
              </a:rPr>
              <a:t>Turning Your Risk Assessment into a Risk Mitigation Plan</a:t>
            </a:r>
          </a:p>
        </p:txBody>
      </p:sp>
    </p:spTree>
    <p:extLst>
      <p:ext uri="{BB962C8B-B14F-4D97-AF65-F5344CB8AC3E}">
        <p14:creationId xmlns:p14="http://schemas.microsoft.com/office/powerpoint/2010/main" val="2140353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609600"/>
            <a:ext cx="13167360" cy="1371600"/>
          </a:xfrm>
        </p:spPr>
        <p:txBody>
          <a:bodyPr>
            <a:normAutofit/>
          </a:bodyPr>
          <a:lstStyle/>
          <a:p>
            <a:r>
              <a:rPr lang="en-US" dirty="0">
                <a:solidFill>
                  <a:srgbClr val="00B0F0"/>
                </a:solidFill>
              </a:rPr>
              <a:t>Performing a Cost-Benefit Analysis</a:t>
            </a:r>
            <a:br>
              <a:rPr lang="en-US" dirty="0">
                <a:solidFill>
                  <a:srgbClr val="00B0F0"/>
                </a:solidFill>
              </a:rPr>
            </a:br>
            <a:r>
              <a:rPr lang="en-US" dirty="0">
                <a:solidFill>
                  <a:srgbClr val="00B0F0"/>
                </a:solidFill>
              </a:rPr>
              <a:t>on the Identified Risk Elements</a:t>
            </a:r>
          </a:p>
        </p:txBody>
      </p:sp>
      <p:sp>
        <p:nvSpPr>
          <p:cNvPr id="2" name="Content Placeholder 1"/>
          <p:cNvSpPr>
            <a:spLocks noGrp="1"/>
          </p:cNvSpPr>
          <p:nvPr>
            <p:ph idx="1"/>
          </p:nvPr>
        </p:nvSpPr>
        <p:spPr>
          <a:xfrm>
            <a:off x="731520" y="2417444"/>
            <a:ext cx="13167360" cy="4288156"/>
          </a:xfrm>
        </p:spPr>
        <p:txBody>
          <a:bodyPr/>
          <a:lstStyle/>
          <a:p>
            <a:r>
              <a:rPr lang="en-US" dirty="0"/>
              <a:t>Calculating the CBA</a:t>
            </a:r>
          </a:p>
          <a:p>
            <a:r>
              <a:rPr lang="en-US" dirty="0"/>
              <a:t>A CBA Report</a:t>
            </a:r>
          </a:p>
        </p:txBody>
      </p:sp>
    </p:spTree>
    <p:extLst>
      <p:ext uri="{BB962C8B-B14F-4D97-AF65-F5344CB8AC3E}">
        <p14:creationId xmlns:p14="http://schemas.microsoft.com/office/powerpoint/2010/main" val="2340553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381000"/>
            <a:ext cx="13167360" cy="1371600"/>
          </a:xfrm>
        </p:spPr>
        <p:txBody>
          <a:bodyPr>
            <a:normAutofit/>
          </a:bodyPr>
          <a:lstStyle/>
          <a:p>
            <a:r>
              <a:rPr lang="en-US" dirty="0">
                <a:solidFill>
                  <a:srgbClr val="00B0F0"/>
                </a:solidFill>
              </a:rPr>
              <a:t>Implementing a Risk Mitigation Plan</a:t>
            </a:r>
          </a:p>
        </p:txBody>
      </p:sp>
      <p:sp>
        <p:nvSpPr>
          <p:cNvPr id="2" name="Content Placeholder 1"/>
          <p:cNvSpPr>
            <a:spLocks noGrp="1"/>
          </p:cNvSpPr>
          <p:nvPr>
            <p:ph idx="1"/>
          </p:nvPr>
        </p:nvSpPr>
        <p:spPr>
          <a:xfrm>
            <a:off x="731520" y="2112644"/>
            <a:ext cx="13167360" cy="4516756"/>
          </a:xfrm>
        </p:spPr>
        <p:txBody>
          <a:bodyPr/>
          <a:lstStyle/>
          <a:p>
            <a:r>
              <a:rPr lang="en-US" dirty="0"/>
              <a:t>Staying Within Budget</a:t>
            </a:r>
          </a:p>
          <a:p>
            <a:r>
              <a:rPr lang="en-US" dirty="0"/>
              <a:t>Staying on Schedule</a:t>
            </a:r>
          </a:p>
        </p:txBody>
      </p:sp>
    </p:spTree>
    <p:extLst>
      <p:ext uri="{BB962C8B-B14F-4D97-AF65-F5344CB8AC3E}">
        <p14:creationId xmlns:p14="http://schemas.microsoft.com/office/powerpoint/2010/main" val="2025285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381000"/>
            <a:ext cx="13167360" cy="1371600"/>
          </a:xfrm>
        </p:spPr>
        <p:txBody>
          <a:bodyPr>
            <a:normAutofit/>
          </a:bodyPr>
          <a:lstStyle/>
          <a:p>
            <a:r>
              <a:rPr lang="en-US" dirty="0">
                <a:solidFill>
                  <a:srgbClr val="00B0F0"/>
                </a:solidFill>
              </a:rPr>
              <a:t>Following Up on the Risk Mitigation Plan</a:t>
            </a:r>
          </a:p>
        </p:txBody>
      </p:sp>
      <p:sp>
        <p:nvSpPr>
          <p:cNvPr id="2" name="Content Placeholder 1"/>
          <p:cNvSpPr>
            <a:spLocks noGrp="1"/>
          </p:cNvSpPr>
          <p:nvPr>
            <p:ph idx="1"/>
          </p:nvPr>
        </p:nvSpPr>
        <p:spPr>
          <a:xfrm>
            <a:off x="731520" y="2225040"/>
            <a:ext cx="13167360" cy="4175760"/>
          </a:xfrm>
        </p:spPr>
        <p:txBody>
          <a:bodyPr/>
          <a:lstStyle/>
          <a:p>
            <a:r>
              <a:rPr lang="en-US" dirty="0"/>
              <a:t>Ensuring countermeasures are implemented</a:t>
            </a:r>
          </a:p>
          <a:p>
            <a:r>
              <a:rPr lang="en-US" dirty="0"/>
              <a:t>Ensuring security gaps have been closed</a:t>
            </a:r>
          </a:p>
        </p:txBody>
      </p:sp>
    </p:spTree>
    <p:extLst>
      <p:ext uri="{BB962C8B-B14F-4D97-AF65-F5344CB8AC3E}">
        <p14:creationId xmlns:p14="http://schemas.microsoft.com/office/powerpoint/2010/main" val="2424220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609600"/>
            <a:ext cx="13167360" cy="1371600"/>
          </a:xfrm>
        </p:spPr>
        <p:txBody>
          <a:bodyPr>
            <a:normAutofit/>
          </a:bodyPr>
          <a:lstStyle/>
          <a:p>
            <a:r>
              <a:rPr lang="en-US" dirty="0">
                <a:solidFill>
                  <a:srgbClr val="00B0F0"/>
                </a:solidFill>
              </a:rPr>
              <a:t>Best Practices for Enabling a Risk Mitigation Plan from Your Risk Assessment</a:t>
            </a:r>
          </a:p>
        </p:txBody>
      </p:sp>
      <p:sp>
        <p:nvSpPr>
          <p:cNvPr id="2" name="Content Placeholder 1"/>
          <p:cNvSpPr>
            <a:spLocks noGrp="1"/>
          </p:cNvSpPr>
          <p:nvPr>
            <p:ph idx="1"/>
          </p:nvPr>
        </p:nvSpPr>
        <p:spPr>
          <a:xfrm>
            <a:off x="731520" y="2377440"/>
            <a:ext cx="13167360" cy="4785360"/>
          </a:xfrm>
        </p:spPr>
        <p:txBody>
          <a:bodyPr/>
          <a:lstStyle/>
          <a:p>
            <a:r>
              <a:rPr lang="en-US" dirty="0"/>
              <a:t>Staying within scope</a:t>
            </a:r>
          </a:p>
          <a:p>
            <a:r>
              <a:rPr lang="en-US" dirty="0"/>
              <a:t>Redoing CBAs if new costs are identified</a:t>
            </a:r>
          </a:p>
          <a:p>
            <a:r>
              <a:rPr lang="en-US" dirty="0"/>
              <a:t>Prioritizing countermeasures</a:t>
            </a:r>
          </a:p>
          <a:p>
            <a:r>
              <a:rPr lang="en-US" dirty="0"/>
              <a:t>Including current countermeasures in analysis</a:t>
            </a:r>
          </a:p>
          <a:p>
            <a:r>
              <a:rPr lang="en-US" dirty="0"/>
              <a:t>Controlling costs</a:t>
            </a:r>
          </a:p>
          <a:p>
            <a:r>
              <a:rPr lang="en-US" dirty="0"/>
              <a:t>Controlling the schedule</a:t>
            </a:r>
          </a:p>
          <a:p>
            <a:r>
              <a:rPr lang="en-US" dirty="0"/>
              <a:t>Following up</a:t>
            </a:r>
          </a:p>
        </p:txBody>
      </p:sp>
    </p:spTree>
    <p:extLst>
      <p:ext uri="{BB962C8B-B14F-4D97-AF65-F5344CB8AC3E}">
        <p14:creationId xmlns:p14="http://schemas.microsoft.com/office/powerpoint/2010/main" val="277325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Reviewing a Risk Assessment</a:t>
            </a:r>
          </a:p>
          <a:p>
            <a:r>
              <a:rPr lang="en-US" dirty="0"/>
              <a:t>Overview of conversion to a mitigation plan</a:t>
            </a:r>
          </a:p>
          <a:p>
            <a:r>
              <a:rPr lang="en-US" dirty="0"/>
              <a:t>Prioritizing risk elements</a:t>
            </a:r>
          </a:p>
          <a:p>
            <a:r>
              <a:rPr lang="en-US" dirty="0"/>
              <a:t>Verifying risk elements entails</a:t>
            </a:r>
          </a:p>
          <a:p>
            <a:r>
              <a:rPr lang="en-US" dirty="0"/>
              <a:t>Performing a cost-benefit analysis for risk elements</a:t>
            </a:r>
          </a:p>
          <a:p>
            <a:r>
              <a:rPr lang="en-US" dirty="0"/>
              <a:t>Following up on a risk mitigation plan</a:t>
            </a:r>
          </a:p>
          <a:p>
            <a:r>
              <a:rPr lang="en-US" dirty="0"/>
              <a:t>Best practices for enabling a risk mitigation plan</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Objectives</a:t>
            </a:r>
          </a:p>
        </p:txBody>
      </p:sp>
    </p:spTree>
    <p:extLst>
      <p:ext uri="{BB962C8B-B14F-4D97-AF65-F5344CB8AC3E}">
        <p14:creationId xmlns:p14="http://schemas.microsoft.com/office/powerpoint/2010/main" val="89620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377440"/>
            <a:ext cx="13167360" cy="4175760"/>
          </a:xfrm>
        </p:spPr>
        <p:txBody>
          <a:bodyPr/>
          <a:lstStyle/>
          <a:p>
            <a:r>
              <a:rPr lang="en-US" dirty="0"/>
              <a:t>Identifying and evaluate relevant threats</a:t>
            </a:r>
          </a:p>
          <a:p>
            <a:r>
              <a:rPr lang="en-US" dirty="0"/>
              <a:t>Identifying and evaluate relevant vulnerabilities</a:t>
            </a:r>
          </a:p>
          <a:p>
            <a:r>
              <a:rPr lang="en-US" dirty="0"/>
              <a:t>Identifying and evaluate countermeasures</a:t>
            </a:r>
          </a:p>
          <a:p>
            <a:r>
              <a:rPr lang="en-US" dirty="0"/>
              <a:t>Developing mitigation recommendations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533400"/>
            <a:ext cx="13167360" cy="1371600"/>
          </a:xfrm>
        </p:spPr>
        <p:txBody>
          <a:bodyPr/>
          <a:lstStyle/>
          <a:p>
            <a:r>
              <a:rPr lang="en-US" dirty="0">
                <a:solidFill>
                  <a:srgbClr val="00B0F0"/>
                </a:solidFill>
              </a:rPr>
              <a:t>Review the Risk Assessment</a:t>
            </a:r>
            <a:br>
              <a:rPr lang="en-US" dirty="0">
                <a:solidFill>
                  <a:srgbClr val="00B0F0"/>
                </a:solidFill>
              </a:rPr>
            </a:br>
            <a:r>
              <a:rPr lang="en-US" dirty="0">
                <a:solidFill>
                  <a:srgbClr val="00B0F0"/>
                </a:solidFill>
              </a:rPr>
              <a:t>for Your IT Infrastructure</a:t>
            </a:r>
          </a:p>
        </p:txBody>
      </p:sp>
    </p:spTree>
    <p:extLst>
      <p:ext uri="{BB962C8B-B14F-4D97-AF65-F5344CB8AC3E}">
        <p14:creationId xmlns:p14="http://schemas.microsoft.com/office/powerpoint/2010/main" val="138800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685800"/>
            <a:ext cx="13167360" cy="1371600"/>
          </a:xfrm>
        </p:spPr>
        <p:txBody>
          <a:bodyPr/>
          <a:lstStyle/>
          <a:p>
            <a:r>
              <a:rPr lang="en-US" dirty="0">
                <a:solidFill>
                  <a:srgbClr val="00B0F0"/>
                </a:solidFill>
              </a:rPr>
              <a:t>Review the Risk Assessment for</a:t>
            </a:r>
            <a:br>
              <a:rPr lang="en-US" dirty="0">
                <a:solidFill>
                  <a:srgbClr val="00B0F0"/>
                </a:solidFill>
              </a:rPr>
            </a:br>
            <a:r>
              <a:rPr lang="en-US" dirty="0">
                <a:solidFill>
                  <a:srgbClr val="00B0F0"/>
                </a:solidFill>
              </a:rPr>
              <a:t>Your IT Infrastructure (cont.)</a:t>
            </a:r>
          </a:p>
        </p:txBody>
      </p:sp>
      <p:sp>
        <p:nvSpPr>
          <p:cNvPr id="2" name="Content Placeholder 1"/>
          <p:cNvSpPr>
            <a:spLocks noGrp="1"/>
          </p:cNvSpPr>
          <p:nvPr>
            <p:ph idx="1"/>
          </p:nvPr>
        </p:nvSpPr>
        <p:spPr>
          <a:xfrm>
            <a:off x="731520" y="2682240"/>
            <a:ext cx="13167360" cy="3642360"/>
          </a:xfrm>
        </p:spPr>
        <p:txBody>
          <a:bodyPr/>
          <a:lstStyle/>
          <a:p>
            <a:r>
              <a:rPr lang="en-US" dirty="0"/>
              <a:t>In-place countermeasures</a:t>
            </a:r>
          </a:p>
          <a:p>
            <a:r>
              <a:rPr lang="en-US" dirty="0"/>
              <a:t>Planned countermeasures</a:t>
            </a:r>
          </a:p>
          <a:p>
            <a:r>
              <a:rPr lang="en-US" dirty="0"/>
              <a:t>Approved countermeasures</a:t>
            </a:r>
          </a:p>
        </p:txBody>
      </p:sp>
    </p:spTree>
    <p:extLst>
      <p:ext uri="{BB962C8B-B14F-4D97-AF65-F5344CB8AC3E}">
        <p14:creationId xmlns:p14="http://schemas.microsoft.com/office/powerpoint/2010/main" val="3301662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533400"/>
            <a:ext cx="13167360" cy="1371600"/>
          </a:xfrm>
        </p:spPr>
        <p:txBody>
          <a:bodyPr/>
          <a:lstStyle/>
          <a:p>
            <a:r>
              <a:rPr lang="en-US" dirty="0">
                <a:solidFill>
                  <a:srgbClr val="00B0F0"/>
                </a:solidFill>
              </a:rPr>
              <a:t>Review the Risk Assessment for </a:t>
            </a:r>
            <a:br>
              <a:rPr lang="en-US" dirty="0">
                <a:solidFill>
                  <a:srgbClr val="00B0F0"/>
                </a:solidFill>
              </a:rPr>
            </a:br>
            <a:r>
              <a:rPr lang="en-US" dirty="0">
                <a:solidFill>
                  <a:srgbClr val="00B0F0"/>
                </a:solidFill>
              </a:rPr>
              <a:t>Your IT Infrastructure (cont.)</a:t>
            </a:r>
          </a:p>
        </p:txBody>
      </p:sp>
      <p:sp>
        <p:nvSpPr>
          <p:cNvPr id="2" name="Content Placeholder 1"/>
          <p:cNvSpPr>
            <a:spLocks noGrp="1"/>
          </p:cNvSpPr>
          <p:nvPr>
            <p:ph idx="1"/>
          </p:nvPr>
        </p:nvSpPr>
        <p:spPr>
          <a:xfrm>
            <a:off x="731520" y="2301240"/>
            <a:ext cx="13167360" cy="4556760"/>
          </a:xfrm>
        </p:spPr>
        <p:txBody>
          <a:bodyPr/>
          <a:lstStyle/>
          <a:p>
            <a:r>
              <a:rPr lang="en-US" dirty="0"/>
              <a:t>Overlapping countermeasures</a:t>
            </a:r>
          </a:p>
          <a:p>
            <a:r>
              <a:rPr lang="en-US" dirty="0"/>
              <a:t>Matching threats with vulnerabilities</a:t>
            </a:r>
          </a:p>
          <a:p>
            <a:r>
              <a:rPr lang="en-US" dirty="0"/>
              <a:t>Identifying countermeasures</a:t>
            </a:r>
          </a:p>
        </p:txBody>
      </p:sp>
    </p:spTree>
    <p:extLst>
      <p:ext uri="{BB962C8B-B14F-4D97-AF65-F5344CB8AC3E}">
        <p14:creationId xmlns:p14="http://schemas.microsoft.com/office/powerpoint/2010/main" val="251071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609600"/>
            <a:ext cx="13167360" cy="1371600"/>
          </a:xfrm>
        </p:spPr>
        <p:txBody>
          <a:bodyPr>
            <a:normAutofit/>
          </a:bodyPr>
          <a:lstStyle/>
          <a:p>
            <a:r>
              <a:rPr lang="en-US" dirty="0">
                <a:solidFill>
                  <a:srgbClr val="00B0F0"/>
                </a:solidFill>
              </a:rPr>
              <a:t>Translating Your Risk Assessment</a:t>
            </a:r>
            <a:br>
              <a:rPr lang="en-US" dirty="0">
                <a:solidFill>
                  <a:srgbClr val="00B0F0"/>
                </a:solidFill>
              </a:rPr>
            </a:br>
            <a:r>
              <a:rPr lang="en-US" dirty="0">
                <a:solidFill>
                  <a:srgbClr val="00B0F0"/>
                </a:solidFill>
              </a:rPr>
              <a:t>into a Risk Mitigation Plan</a:t>
            </a:r>
          </a:p>
        </p:txBody>
      </p:sp>
      <p:sp>
        <p:nvSpPr>
          <p:cNvPr id="2" name="Content Placeholder 1"/>
          <p:cNvSpPr>
            <a:spLocks noGrp="1"/>
          </p:cNvSpPr>
          <p:nvPr>
            <p:ph idx="1"/>
          </p:nvPr>
        </p:nvSpPr>
        <p:spPr>
          <a:xfrm>
            <a:off x="731520" y="2453640"/>
            <a:ext cx="13167360" cy="3413760"/>
          </a:xfrm>
        </p:spPr>
        <p:txBody>
          <a:bodyPr>
            <a:normAutofit/>
          </a:bodyPr>
          <a:lstStyle/>
          <a:p>
            <a:r>
              <a:rPr lang="en-US" dirty="0"/>
              <a:t>Cost to implement the countermeasures</a:t>
            </a:r>
          </a:p>
          <a:p>
            <a:r>
              <a:rPr lang="en-US" dirty="0"/>
              <a:t>Time to implement the countermeasures</a:t>
            </a:r>
          </a:p>
          <a:p>
            <a:r>
              <a:rPr lang="en-US" dirty="0"/>
              <a:t>Operational impact of the countermeasures</a:t>
            </a:r>
          </a:p>
        </p:txBody>
      </p:sp>
    </p:spTree>
    <p:extLst>
      <p:ext uri="{BB962C8B-B14F-4D97-AF65-F5344CB8AC3E}">
        <p14:creationId xmlns:p14="http://schemas.microsoft.com/office/powerpoint/2010/main" val="1159188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304800"/>
            <a:ext cx="13167360" cy="1371600"/>
          </a:xfrm>
        </p:spPr>
        <p:txBody>
          <a:bodyPr>
            <a:normAutofit/>
          </a:bodyPr>
          <a:lstStyle/>
          <a:p>
            <a:r>
              <a:rPr lang="en-US" dirty="0">
                <a:solidFill>
                  <a:srgbClr val="00B0F0"/>
                </a:solidFill>
              </a:rPr>
              <a:t>Prioritizing Risk Elements That </a:t>
            </a:r>
            <a:br>
              <a:rPr lang="en-US" dirty="0">
                <a:solidFill>
                  <a:srgbClr val="00B0F0"/>
                </a:solidFill>
              </a:rPr>
            </a:br>
            <a:r>
              <a:rPr lang="en-US" dirty="0">
                <a:solidFill>
                  <a:srgbClr val="00B0F0"/>
                </a:solidFill>
              </a:rPr>
              <a:t>Require Risk Mitigation</a:t>
            </a:r>
          </a:p>
        </p:txBody>
      </p:sp>
      <p:sp>
        <p:nvSpPr>
          <p:cNvPr id="2" name="Content Placeholder 1"/>
          <p:cNvSpPr>
            <a:spLocks noGrp="1"/>
          </p:cNvSpPr>
          <p:nvPr>
            <p:ph idx="1"/>
          </p:nvPr>
        </p:nvSpPr>
        <p:spPr>
          <a:xfrm>
            <a:off x="731520" y="2112644"/>
            <a:ext cx="13167360" cy="5431156"/>
          </a:xfrm>
        </p:spPr>
        <p:txBody>
          <a:bodyPr/>
          <a:lstStyle/>
          <a:p>
            <a:r>
              <a:rPr lang="en-US" dirty="0"/>
              <a:t>Using a Threat/Vulnerability Matrix</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24200"/>
            <a:ext cx="13090528" cy="3200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6223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Prioritizing Risk Elements That </a:t>
            </a:r>
            <a:br>
              <a:rPr lang="en-US" dirty="0">
                <a:solidFill>
                  <a:srgbClr val="00B0F0"/>
                </a:solidFill>
              </a:rPr>
            </a:br>
            <a:r>
              <a:rPr lang="en-US" dirty="0">
                <a:solidFill>
                  <a:srgbClr val="00B0F0"/>
                </a:solidFill>
              </a:rPr>
              <a:t>Require Risk Mitigation</a:t>
            </a:r>
          </a:p>
        </p:txBody>
      </p:sp>
      <p:sp>
        <p:nvSpPr>
          <p:cNvPr id="2" name="Content Placeholder 1"/>
          <p:cNvSpPr>
            <a:spLocks noGrp="1"/>
          </p:cNvSpPr>
          <p:nvPr>
            <p:ph idx="1"/>
          </p:nvPr>
        </p:nvSpPr>
        <p:spPr/>
        <p:txBody>
          <a:bodyPr/>
          <a:lstStyle/>
          <a:p>
            <a:r>
              <a:rPr lang="en-US" dirty="0"/>
              <a:t>Prioritizing Countermeasures</a:t>
            </a:r>
            <a:br>
              <a:rPr lang="en-US" dirty="0"/>
            </a:br>
            <a:br>
              <a:rPr lang="en-US" dirty="0"/>
            </a:br>
            <a:br>
              <a:rPr lang="en-US" dirty="0"/>
            </a:br>
            <a:br>
              <a:rPr lang="en-US" dirty="0"/>
            </a:br>
            <a:br>
              <a:rPr lang="en-US" dirty="0"/>
            </a:b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4488" y="2590800"/>
            <a:ext cx="9036844" cy="502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433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533400"/>
            <a:ext cx="13167360" cy="1371600"/>
          </a:xfrm>
        </p:spPr>
        <p:txBody>
          <a:bodyPr>
            <a:normAutofit/>
          </a:bodyPr>
          <a:lstStyle/>
          <a:p>
            <a:r>
              <a:rPr lang="en-US" dirty="0">
                <a:solidFill>
                  <a:srgbClr val="00B0F0"/>
                </a:solidFill>
              </a:rPr>
              <a:t>Verifying Risk Elements and How </a:t>
            </a:r>
            <a:br>
              <a:rPr lang="en-US" dirty="0">
                <a:solidFill>
                  <a:srgbClr val="00B0F0"/>
                </a:solidFill>
              </a:rPr>
            </a:br>
            <a:r>
              <a:rPr lang="en-US" dirty="0">
                <a:solidFill>
                  <a:srgbClr val="00B0F0"/>
                </a:solidFill>
              </a:rPr>
              <a:t>These Risks Can Be Mitigated</a:t>
            </a:r>
          </a:p>
        </p:txBody>
      </p:sp>
      <p:sp>
        <p:nvSpPr>
          <p:cNvPr id="2" name="Content Placeholder 1"/>
          <p:cNvSpPr>
            <a:spLocks noGrp="1"/>
          </p:cNvSpPr>
          <p:nvPr>
            <p:ph idx="1"/>
          </p:nvPr>
        </p:nvSpPr>
        <p:spPr>
          <a:xfrm>
            <a:off x="731520" y="2453640"/>
            <a:ext cx="13167360" cy="4556760"/>
          </a:xfrm>
        </p:spPr>
        <p:txBody>
          <a:bodyPr/>
          <a:lstStyle/>
          <a:p>
            <a:r>
              <a:rPr lang="en-US" dirty="0"/>
              <a:t>Ensuring the threats and vulnerabilities you’re trying to mitigate still exist.</a:t>
            </a:r>
          </a:p>
          <a:p>
            <a:r>
              <a:rPr lang="en-US" dirty="0"/>
              <a:t>Verifying the approved countermeasure can still mitigate the current risk</a:t>
            </a:r>
          </a:p>
        </p:txBody>
      </p:sp>
    </p:spTree>
    <p:extLst>
      <p:ext uri="{BB962C8B-B14F-4D97-AF65-F5344CB8AC3E}">
        <p14:creationId xmlns:p14="http://schemas.microsoft.com/office/powerpoint/2010/main" val="995912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TotalTime>
  <Words>3083</Words>
  <Application>Microsoft Office PowerPoint</Application>
  <PresentationFormat>Custom</PresentationFormat>
  <Paragraphs>198</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Tahoma</vt:lpstr>
      <vt:lpstr>Office Theme</vt:lpstr>
      <vt:lpstr>Turning Your Risk Assessment into a Risk Mitigation Plan</vt:lpstr>
      <vt:lpstr>Objectives</vt:lpstr>
      <vt:lpstr>Review the Risk Assessment for Your IT Infrastructure</vt:lpstr>
      <vt:lpstr>Review the Risk Assessment for Your IT Infrastructure (cont.)</vt:lpstr>
      <vt:lpstr>Review the Risk Assessment for  Your IT Infrastructure (cont.)</vt:lpstr>
      <vt:lpstr>Translating Your Risk Assessment into a Risk Mitigation Plan</vt:lpstr>
      <vt:lpstr>Prioritizing Risk Elements That  Require Risk Mitigation</vt:lpstr>
      <vt:lpstr>Prioritizing Risk Elements That  Require Risk Mitigation</vt:lpstr>
      <vt:lpstr>Verifying Risk Elements and How  These Risks Can Be Mitigated</vt:lpstr>
      <vt:lpstr>Performing a Cost-Benefit Analysis on the Identified Risk Elements</vt:lpstr>
      <vt:lpstr>Implementing a Risk Mitigation Plan</vt:lpstr>
      <vt:lpstr>Following Up on the Risk Mitigation Plan</vt:lpstr>
      <vt:lpstr>Best Practices for Enabling a Risk Mitigation Plan from Your Risk Assessment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Chi Nguyen Dinh</cp:lastModifiedBy>
  <cp:revision>48</cp:revision>
  <dcterms:created xsi:type="dcterms:W3CDTF">2006-08-16T00:00:00Z</dcterms:created>
  <dcterms:modified xsi:type="dcterms:W3CDTF">2023-09-22T09:12:12Z</dcterms:modified>
</cp:coreProperties>
</file>