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2"/>
  </p:notesMasterIdLst>
  <p:sldIdLst>
    <p:sldId id="307" r:id="rId2"/>
    <p:sldId id="257" r:id="rId3"/>
    <p:sldId id="259" r:id="rId4"/>
    <p:sldId id="258" r:id="rId5"/>
    <p:sldId id="260" r:id="rId6"/>
    <p:sldId id="267" r:id="rId7"/>
    <p:sldId id="266" r:id="rId8"/>
    <p:sldId id="265" r:id="rId9"/>
    <p:sldId id="264" r:id="rId10"/>
    <p:sldId id="263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1" r:id="rId36"/>
    <p:sldId id="306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7" autoAdjust="0"/>
    <p:restoredTop sz="95196" autoAdjust="0"/>
  </p:normalViewPr>
  <p:slideViewPr>
    <p:cSldViewPr snapToGrid="0" snapToObjects="1">
      <p:cViewPr varScale="1">
        <p:scale>
          <a:sx n="56" d="100"/>
          <a:sy n="56" d="100"/>
        </p:scale>
        <p:origin x="44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0206-A746-AF4C-8B5C-2726AD4E1AB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097CF-282C-334A-BC20-477956D6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908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Không thể dễ dàng thao tác bằng phần mềm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097CF-282C-334A-BC20-477956D632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7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Disassembler tạo hợp ngữ </a:t>
            </a:r>
            <a:endParaRPr lang="en-US" dirty="0" smtClean="0"/>
          </a:p>
          <a:p>
            <a:r>
              <a:rPr lang="vi-VN" dirty="0" smtClean="0"/>
              <a:t>Đây là ngôn ngữ cấp cao nhất có thể được khôi phục một cách đáng tin cậy khỏi phần mềm độc hại khi không có mã nguồn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097CF-282C-334A-BC20-477956D632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3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Interpreted languages : </a:t>
            </a:r>
            <a:r>
              <a:rPr lang="en-US" dirty="0" err="1" smtClean="0"/>
              <a:t>Ngon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</a:t>
            </a:r>
            <a:r>
              <a:rPr lang="en-US" baseline="0" dirty="0" smtClean="0"/>
              <a:t> thong </a:t>
            </a:r>
            <a:r>
              <a:rPr lang="en-US" baseline="0" dirty="0" err="1" smtClean="0"/>
              <a:t>dich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vi-VN" dirty="0" smtClean="0"/>
              <a:t>Mã không được biên dịch thành mã máy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Nó được dịch sang bytecode </a:t>
            </a:r>
            <a:endParaRPr lang="en-US" dirty="0" smtClean="0"/>
          </a:p>
          <a:p>
            <a:r>
              <a:rPr lang="vi-VN" dirty="0" smtClean="0"/>
              <a:t>Một đại diện trung gian</a:t>
            </a:r>
            <a:endParaRPr lang="en-US" dirty="0" smtClean="0"/>
          </a:p>
          <a:p>
            <a:r>
              <a:rPr lang="vi-VN" dirty="0" smtClean="0"/>
              <a:t>Một đại diện trung gian Độc lập với phần cứng và hệ điều hành </a:t>
            </a:r>
            <a:endParaRPr lang="en-US" dirty="0" smtClean="0"/>
          </a:p>
          <a:p>
            <a:r>
              <a:rPr lang="vi-VN" dirty="0" smtClean="0"/>
              <a:t>Mã byte thực thi trong một trình thông dịch, giúp dịch mã byte sang ngôn ngữ máy một cách nhanh chóng khi chạy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097CF-282C-334A-BC20-477956D632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0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9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6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04AE-1C9E-DE42-81E3-1F2B97DAAE1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04AE-1C9E-DE42-81E3-1F2B97DAAE1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" descr="PP-0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7057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>
            <a:spLocks noGrp="1"/>
          </p:cNvSpPr>
          <p:nvPr>
            <p:ph type="ctrTitle" idx="4294967295"/>
          </p:nvPr>
        </p:nvSpPr>
        <p:spPr>
          <a:xfrm>
            <a:off x="3655056" y="5321298"/>
            <a:ext cx="5349376" cy="10831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5719" tIns="35719" rIns="35719" bIns="35719" rtlCol="0" anchor="t" anchorCtr="0">
            <a:normAutofit/>
          </a:bodyPr>
          <a:lstStyle/>
          <a:p>
            <a:pPr lvl="0" algn="l">
              <a:lnSpc>
                <a:spcPct val="110000"/>
              </a:lnSpc>
              <a:buClr>
                <a:schemeClr val="dk1"/>
              </a:buClr>
              <a:buSzPct val="83333"/>
            </a:pPr>
            <a:r>
              <a:rPr lang="en-US" sz="2531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teaching teaches</a:t>
            </a:r>
            <a:br>
              <a:rPr lang="en-US" sz="2531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531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teachers </a:t>
            </a:r>
            <a:r>
              <a:rPr lang="en-US" sz="2531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teach</a:t>
            </a:r>
            <a:endParaRPr sz="2531" dirty="0">
              <a:solidFill>
                <a:schemeClr val="dk1"/>
              </a:solidFill>
              <a:sym typeface="Helvetica Neue Light"/>
            </a:endParaRPr>
          </a:p>
        </p:txBody>
      </p:sp>
      <p:pic>
        <p:nvPicPr>
          <p:cNvPr id="59" name="Google Shape;59;p1" descr="2017-FE-Black-0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689" y="430145"/>
            <a:ext cx="2941293" cy="9809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8;p1"/>
          <p:cNvSpPr txBox="1">
            <a:spLocks/>
          </p:cNvSpPr>
          <p:nvPr/>
        </p:nvSpPr>
        <p:spPr>
          <a:xfrm>
            <a:off x="510632" y="3772019"/>
            <a:ext cx="6275813" cy="108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Topic 5.1: A Crash Course in x86 Disassembly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2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High-level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programmers use these</a:t>
            </a:r>
          </a:p>
          <a:p>
            <a:r>
              <a:rPr lang="en-US" dirty="0" smtClean="0"/>
              <a:t>C, C++, etc.</a:t>
            </a:r>
          </a:p>
          <a:p>
            <a:r>
              <a:rPr lang="en-US" dirty="0" smtClean="0"/>
              <a:t>Converted to machine code by a </a:t>
            </a:r>
            <a:r>
              <a:rPr lang="en-US" b="1" dirty="0" smtClean="0"/>
              <a:t>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7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Interpreted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14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Highest level</a:t>
            </a:r>
          </a:p>
          <a:p>
            <a:r>
              <a:rPr lang="en-US" dirty="0" smtClean="0"/>
              <a:t>Java, C#, Perl, .NET, Python</a:t>
            </a:r>
          </a:p>
          <a:p>
            <a:r>
              <a:rPr lang="en-US" dirty="0" smtClean="0"/>
              <a:t>Code is not compiled into machine code</a:t>
            </a:r>
          </a:p>
          <a:p>
            <a:r>
              <a:rPr lang="en-US" dirty="0" smtClean="0"/>
              <a:t>It is translated into </a:t>
            </a:r>
            <a:r>
              <a:rPr lang="en-US" b="1" dirty="0" smtClean="0"/>
              <a:t>bytecode</a:t>
            </a:r>
          </a:p>
          <a:p>
            <a:pPr lvl="1"/>
            <a:r>
              <a:rPr lang="en-US" dirty="0" smtClean="0"/>
              <a:t>An intermediate representation</a:t>
            </a:r>
          </a:p>
          <a:p>
            <a:pPr lvl="1"/>
            <a:r>
              <a:rPr lang="en-US" dirty="0" smtClean="0"/>
              <a:t>Independent of hardware and OS</a:t>
            </a:r>
          </a:p>
          <a:p>
            <a:pPr lvl="1"/>
            <a:r>
              <a:rPr lang="en-US" dirty="0" smtClean="0"/>
              <a:t>Bytecode executes in an </a:t>
            </a:r>
            <a:r>
              <a:rPr lang="en-US" b="1" dirty="0" smtClean="0"/>
              <a:t>interpreter</a:t>
            </a:r>
            <a:r>
              <a:rPr lang="en-US" dirty="0" smtClean="0"/>
              <a:t>, which translates bytecode into machine language on the fly at runtime</a:t>
            </a:r>
          </a:p>
          <a:p>
            <a:pPr lvl="1"/>
            <a:r>
              <a:rPr lang="en-US" dirty="0" smtClean="0"/>
              <a:t>Ex: Java Virtual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5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8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Malware on a disk is in </a:t>
            </a:r>
            <a:r>
              <a:rPr lang="en-US" b="1" dirty="0" smtClean="0"/>
              <a:t>binary </a:t>
            </a:r>
            <a:r>
              <a:rPr lang="en-US" dirty="0" smtClean="0"/>
              <a:t>form at the </a:t>
            </a:r>
            <a:r>
              <a:rPr lang="en-US" b="1" dirty="0" smtClean="0"/>
              <a:t>machine code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Disassembly converts the binary form to </a:t>
            </a:r>
            <a:r>
              <a:rPr lang="en-US" b="1" dirty="0" smtClean="0"/>
              <a:t>assembly language</a:t>
            </a:r>
          </a:p>
          <a:p>
            <a:r>
              <a:rPr lang="en-US" dirty="0" smtClean="0"/>
              <a:t>IDA Pro is the most popular disassembler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2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versions for each type of processor</a:t>
            </a:r>
          </a:p>
          <a:p>
            <a:r>
              <a:rPr lang="en-US" dirty="0" smtClean="0"/>
              <a:t>x86 – 32-bit Intel (most common)</a:t>
            </a:r>
          </a:p>
          <a:p>
            <a:r>
              <a:rPr lang="en-US" dirty="0" smtClean="0"/>
              <a:t>x64 – 64-bit Intel</a:t>
            </a:r>
          </a:p>
          <a:p>
            <a:r>
              <a:rPr lang="en-US" dirty="0" smtClean="0"/>
              <a:t>SPARC, PowerPC, MIPS, ARM – others</a:t>
            </a:r>
          </a:p>
          <a:p>
            <a:r>
              <a:rPr lang="en-US" dirty="0" smtClean="0"/>
              <a:t>Windows runs on x86 or x64</a:t>
            </a:r>
          </a:p>
          <a:p>
            <a:r>
              <a:rPr lang="en-US" dirty="0" smtClean="0"/>
              <a:t>x64 machines can run x86 programs</a:t>
            </a:r>
          </a:p>
          <a:p>
            <a:r>
              <a:rPr lang="en-US" dirty="0" smtClean="0"/>
              <a:t>Most malware is designed for x86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x86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6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8286"/>
            <a:ext cx="2953657" cy="567871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CPU</a:t>
            </a:r>
            <a:r>
              <a:rPr lang="en-US" dirty="0" smtClean="0"/>
              <a:t> (Central Processing Unit) executes code</a:t>
            </a:r>
          </a:p>
          <a:p>
            <a:r>
              <a:rPr lang="en-US" b="1" dirty="0" smtClean="0"/>
              <a:t>RAM</a:t>
            </a:r>
            <a:r>
              <a:rPr lang="en-US" dirty="0" smtClean="0"/>
              <a:t> stores all data and code</a:t>
            </a:r>
          </a:p>
          <a:p>
            <a:r>
              <a:rPr lang="en-US" b="1" dirty="0" smtClean="0"/>
              <a:t>I/O</a:t>
            </a:r>
            <a:r>
              <a:rPr lang="en-US" dirty="0" smtClean="0"/>
              <a:t> system interfaces with hard disk, keyboard, monitor, etc.</a:t>
            </a:r>
            <a:endParaRPr lang="en-US" dirty="0"/>
          </a:p>
        </p:txBody>
      </p:sp>
      <p:pic>
        <p:nvPicPr>
          <p:cNvPr id="4" name="Picture 3" descr="Screen Shot 2013-09-01 at 5.5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58" y="1909763"/>
            <a:ext cx="52705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75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086"/>
          </a:xfrm>
        </p:spPr>
        <p:txBody>
          <a:bodyPr>
            <a:normAutofit/>
          </a:bodyPr>
          <a:lstStyle/>
          <a:p>
            <a:r>
              <a:rPr lang="en-US" b="1" dirty="0" smtClean="0"/>
              <a:t>Control unit</a:t>
            </a:r>
            <a:endParaRPr lang="en-US" dirty="0" smtClean="0"/>
          </a:p>
          <a:p>
            <a:pPr lvl="1"/>
            <a:r>
              <a:rPr lang="en-US" dirty="0" smtClean="0"/>
              <a:t>Fetches instructions from RAM using a </a:t>
            </a:r>
            <a:r>
              <a:rPr lang="en-US" b="1" dirty="0" smtClean="0"/>
              <a:t>register </a:t>
            </a:r>
            <a:r>
              <a:rPr lang="en-US" dirty="0" smtClean="0"/>
              <a:t>named the </a:t>
            </a:r>
            <a:r>
              <a:rPr lang="en-US" b="1" dirty="0" smtClean="0"/>
              <a:t>instruction pointer</a:t>
            </a:r>
          </a:p>
          <a:p>
            <a:r>
              <a:rPr lang="en-US" b="1" dirty="0" smtClean="0"/>
              <a:t>Registers</a:t>
            </a:r>
          </a:p>
          <a:p>
            <a:pPr lvl="1"/>
            <a:r>
              <a:rPr lang="en-US" dirty="0" smtClean="0"/>
              <a:t>Data storage within the CPU</a:t>
            </a:r>
          </a:p>
          <a:p>
            <a:pPr lvl="1"/>
            <a:r>
              <a:rPr lang="en-US" dirty="0" smtClean="0"/>
              <a:t>Faster than RAM</a:t>
            </a:r>
          </a:p>
          <a:p>
            <a:r>
              <a:rPr lang="en-US" b="1" dirty="0" smtClean="0"/>
              <a:t>ALU (Arithmetic Logic Unit)</a:t>
            </a:r>
          </a:p>
          <a:p>
            <a:pPr lvl="1"/>
            <a:r>
              <a:rPr lang="en-US" dirty="0" smtClean="0"/>
              <a:t>Executes an instruction and places results in registers or RAM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82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1 at 5.5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1" y="1547586"/>
            <a:ext cx="60325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1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placed in RAM when a program loads</a:t>
            </a:r>
          </a:p>
          <a:p>
            <a:r>
              <a:rPr lang="en-US" dirty="0" smtClean="0"/>
              <a:t>These values are </a:t>
            </a:r>
            <a:r>
              <a:rPr lang="en-US" b="1" dirty="0" smtClean="0"/>
              <a:t>static</a:t>
            </a:r>
          </a:p>
          <a:p>
            <a:pPr lvl="1"/>
            <a:r>
              <a:rPr lang="en-US" dirty="0" smtClean="0"/>
              <a:t>They cannot change while the program is running</a:t>
            </a:r>
          </a:p>
          <a:p>
            <a:r>
              <a:rPr lang="en-US" dirty="0" smtClean="0"/>
              <a:t>They are also </a:t>
            </a:r>
            <a:r>
              <a:rPr lang="en-US" b="1" dirty="0" smtClean="0"/>
              <a:t>global</a:t>
            </a:r>
          </a:p>
          <a:p>
            <a:pPr lvl="1"/>
            <a:r>
              <a:rPr lang="en-US" dirty="0" smtClean="0"/>
              <a:t>Available to any part of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static analysis</a:t>
            </a:r>
          </a:p>
          <a:p>
            <a:pPr lvl="1"/>
            <a:r>
              <a:rPr lang="en-US" dirty="0" smtClean="0"/>
              <a:t>Looks at malware from the outside</a:t>
            </a:r>
          </a:p>
          <a:p>
            <a:r>
              <a:rPr lang="en-US" dirty="0" smtClean="0"/>
              <a:t>Basic dynamic analysis</a:t>
            </a:r>
          </a:p>
          <a:p>
            <a:pPr lvl="1"/>
            <a:r>
              <a:rPr lang="en-US" dirty="0" smtClean="0"/>
              <a:t>Only shows you how the malware operates in one case</a:t>
            </a:r>
          </a:p>
          <a:p>
            <a:r>
              <a:rPr lang="en-US" dirty="0" smtClean="0"/>
              <a:t>Disassembly</a:t>
            </a:r>
          </a:p>
          <a:p>
            <a:pPr lvl="1"/>
            <a:r>
              <a:rPr lang="en-US" dirty="0" smtClean="0"/>
              <a:t>View code of malware &amp; figure out what it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6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for the CPU</a:t>
            </a:r>
          </a:p>
          <a:p>
            <a:r>
              <a:rPr lang="en-US" dirty="0" smtClean="0"/>
              <a:t>Controls what the program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66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</a:t>
            </a:r>
          </a:p>
          <a:p>
            <a:r>
              <a:rPr lang="en-US" dirty="0" smtClean="0"/>
              <a:t>Changes frequently during program execution</a:t>
            </a:r>
          </a:p>
          <a:p>
            <a:r>
              <a:rPr lang="en-US" dirty="0" smtClean="0"/>
              <a:t>Program allocates new values, and frees them when they are no longer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variables and parameters for functions</a:t>
            </a:r>
          </a:p>
          <a:p>
            <a:r>
              <a:rPr lang="en-US" dirty="0" smtClean="0"/>
              <a:t>Helps programs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6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Mnemonic </a:t>
            </a:r>
            <a:r>
              <a:rPr lang="en-US" dirty="0" smtClean="0"/>
              <a:t>followed by </a:t>
            </a:r>
            <a:r>
              <a:rPr lang="en-US" b="1" dirty="0" smtClean="0"/>
              <a:t>operands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r>
              <a:rPr lang="en-US" dirty="0" smtClean="0"/>
              <a:t> 0x42</a:t>
            </a:r>
          </a:p>
          <a:p>
            <a:pPr lvl="1"/>
            <a:r>
              <a:rPr lang="en-US" dirty="0" smtClean="0"/>
              <a:t>Move into Extended C register the value 42 (hex)</a:t>
            </a:r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r>
              <a:rPr lang="en-US" dirty="0" smtClean="0"/>
              <a:t> is 0xB9 in hexadecimal</a:t>
            </a:r>
          </a:p>
          <a:p>
            <a:r>
              <a:rPr lang="en-US" dirty="0" smtClean="0"/>
              <a:t>The value 42 is 0x4200000000</a:t>
            </a:r>
          </a:p>
          <a:p>
            <a:r>
              <a:rPr lang="en-US" dirty="0" smtClean="0"/>
              <a:t>In binary this instruction is</a:t>
            </a:r>
          </a:p>
          <a:p>
            <a:r>
              <a:rPr lang="en-US" dirty="0" smtClean="0"/>
              <a:t>0xB942000000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94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Endianness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Big-Endian</a:t>
            </a:r>
          </a:p>
          <a:p>
            <a:pPr lvl="1"/>
            <a:r>
              <a:rPr lang="en-US" dirty="0" smtClean="0"/>
              <a:t>Most significant byte first</a:t>
            </a:r>
          </a:p>
          <a:p>
            <a:pPr lvl="1"/>
            <a:r>
              <a:rPr lang="en-US" dirty="0" smtClean="0"/>
              <a:t>0x42 as a 64-bit value would be 0x00000042</a:t>
            </a:r>
          </a:p>
          <a:p>
            <a:r>
              <a:rPr lang="en-US" dirty="0" smtClean="0"/>
              <a:t>Little-Endian</a:t>
            </a:r>
          </a:p>
          <a:p>
            <a:pPr lvl="1"/>
            <a:r>
              <a:rPr lang="en-US" dirty="0" smtClean="0"/>
              <a:t>Least significant byte first</a:t>
            </a:r>
          </a:p>
          <a:p>
            <a:pPr lvl="1"/>
            <a:r>
              <a:rPr lang="en-US" dirty="0"/>
              <a:t>0x42 as a 64-bit value would be </a:t>
            </a:r>
            <a:r>
              <a:rPr lang="en-US" dirty="0" smtClean="0"/>
              <a:t>0x42000000</a:t>
            </a:r>
          </a:p>
          <a:p>
            <a:r>
              <a:rPr lang="en-US" dirty="0" smtClean="0"/>
              <a:t>Network data uses big-endian</a:t>
            </a:r>
          </a:p>
          <a:p>
            <a:r>
              <a:rPr lang="en-US" dirty="0" smtClean="0"/>
              <a:t>x86 programs use little-endian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9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127.0.0.1, or in hex, 7F 00 00 01</a:t>
            </a:r>
          </a:p>
          <a:p>
            <a:r>
              <a:rPr lang="en-US" dirty="0" smtClean="0"/>
              <a:t>Sent over the network as 0x7F000001</a:t>
            </a:r>
          </a:p>
          <a:p>
            <a:r>
              <a:rPr lang="en-US" dirty="0" smtClean="0"/>
              <a:t>Stored in RAM as 0x0100007F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3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Immediate</a:t>
            </a:r>
          </a:p>
          <a:p>
            <a:pPr lvl="1"/>
            <a:r>
              <a:rPr lang="en-US" dirty="0" smtClean="0"/>
              <a:t>Fixed values like –x42</a:t>
            </a:r>
          </a:p>
          <a:p>
            <a:r>
              <a:rPr lang="en-US" b="1" dirty="0" smtClean="0"/>
              <a:t>Register</a:t>
            </a:r>
          </a:p>
          <a:p>
            <a:pPr lvl="1"/>
            <a:r>
              <a:rPr lang="en-US" dirty="0" smtClean="0"/>
              <a:t>eax, ebx, </a:t>
            </a:r>
            <a:r>
              <a:rPr lang="en-US" dirty="0" err="1" smtClean="0"/>
              <a:t>ecx</a:t>
            </a:r>
            <a:r>
              <a:rPr lang="en-US" dirty="0" smtClean="0"/>
              <a:t>, and so on</a:t>
            </a:r>
          </a:p>
          <a:p>
            <a:r>
              <a:rPr lang="en-US" b="1" dirty="0" smtClean="0"/>
              <a:t>Memory address</a:t>
            </a:r>
          </a:p>
          <a:p>
            <a:pPr lvl="1"/>
            <a:r>
              <a:rPr lang="en-US" dirty="0" smtClean="0"/>
              <a:t>Denoted with brackets, like [eax]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7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3-09-01 at 6.17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29" y="1566863"/>
            <a:ext cx="6972300" cy="45593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34905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registers</a:t>
            </a:r>
          </a:p>
          <a:p>
            <a:pPr lvl="1"/>
            <a:r>
              <a:rPr lang="en-US" dirty="0" smtClean="0"/>
              <a:t>Used by the CPU during execution</a:t>
            </a:r>
          </a:p>
          <a:p>
            <a:r>
              <a:rPr lang="en-US" dirty="0" smtClean="0"/>
              <a:t>Segment registers</a:t>
            </a:r>
          </a:p>
          <a:p>
            <a:pPr lvl="1"/>
            <a:r>
              <a:rPr lang="en-US" dirty="0" smtClean="0"/>
              <a:t>Used to track sections of memory</a:t>
            </a:r>
          </a:p>
          <a:p>
            <a:r>
              <a:rPr lang="en-US" dirty="0" smtClean="0"/>
              <a:t>Status flags</a:t>
            </a:r>
          </a:p>
          <a:p>
            <a:pPr lvl="1"/>
            <a:r>
              <a:rPr lang="en-US" dirty="0" smtClean="0"/>
              <a:t>Used to make decisions</a:t>
            </a:r>
          </a:p>
          <a:p>
            <a:r>
              <a:rPr lang="en-US" dirty="0" smtClean="0"/>
              <a:t>Instruction pointer</a:t>
            </a:r>
          </a:p>
          <a:p>
            <a:pPr lvl="1"/>
            <a:r>
              <a:rPr lang="en-US" dirty="0" smtClean="0"/>
              <a:t>Address of next instruction to 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65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registers are all 32 bits in size</a:t>
            </a:r>
          </a:p>
          <a:p>
            <a:pPr lvl="1"/>
            <a:r>
              <a:rPr lang="en-US" dirty="0" smtClean="0"/>
              <a:t>Can be referenced as either 32bits (edx) or 16 bits (dx)</a:t>
            </a:r>
          </a:p>
          <a:p>
            <a:r>
              <a:rPr lang="en-US" dirty="0" smtClean="0"/>
              <a:t>Four registers (eax, ebx, </a:t>
            </a:r>
            <a:r>
              <a:rPr lang="en-US" dirty="0" err="1" smtClean="0"/>
              <a:t>ecx</a:t>
            </a:r>
            <a:r>
              <a:rPr lang="en-US" dirty="0" smtClean="0"/>
              <a:t>, edx) can also be referenced as 8-bit values</a:t>
            </a:r>
          </a:p>
          <a:p>
            <a:pPr lvl="1"/>
            <a:r>
              <a:rPr lang="en-US" dirty="0" smtClean="0"/>
              <a:t>AL is lowest 8 bits</a:t>
            </a:r>
          </a:p>
          <a:p>
            <a:pPr lvl="1"/>
            <a:r>
              <a:rPr lang="en-US" dirty="0" smtClean="0"/>
              <a:t>AH is higher 8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0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Levels of Abstraction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90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1 at 6.22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804863"/>
            <a:ext cx="77343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58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store data or memory addresses</a:t>
            </a:r>
          </a:p>
          <a:p>
            <a:r>
              <a:rPr lang="en-US" dirty="0" smtClean="0"/>
              <a:t>Normally interchangeable</a:t>
            </a:r>
          </a:p>
          <a:p>
            <a:r>
              <a:rPr lang="en-US" dirty="0" smtClean="0"/>
              <a:t>Some instructions reference specific registers</a:t>
            </a:r>
          </a:p>
          <a:p>
            <a:pPr lvl="1"/>
            <a:r>
              <a:rPr lang="en-US" dirty="0" smtClean="0"/>
              <a:t>Multiplication and division use EAX and EDX</a:t>
            </a:r>
          </a:p>
          <a:p>
            <a:r>
              <a:rPr lang="en-US" b="1" dirty="0" smtClean="0"/>
              <a:t>Conventions</a:t>
            </a:r>
          </a:p>
          <a:p>
            <a:pPr lvl="1"/>
            <a:r>
              <a:rPr lang="en-US" dirty="0" smtClean="0"/>
              <a:t>Compilers use registers in consistent ways</a:t>
            </a:r>
          </a:p>
          <a:p>
            <a:pPr lvl="1"/>
            <a:r>
              <a:rPr lang="en-US" dirty="0" smtClean="0"/>
              <a:t>EAX contains the return value for function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83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EFLAGS is a status register</a:t>
            </a:r>
          </a:p>
          <a:p>
            <a:r>
              <a:rPr lang="en-US" dirty="0" smtClean="0"/>
              <a:t>32 bits in size</a:t>
            </a:r>
          </a:p>
          <a:p>
            <a:r>
              <a:rPr lang="en-US" dirty="0" smtClean="0"/>
              <a:t>Each bit is a flag</a:t>
            </a:r>
          </a:p>
          <a:p>
            <a:r>
              <a:rPr lang="en-US" dirty="0" smtClean="0"/>
              <a:t>SET (1) or Cleared (0)</a:t>
            </a:r>
          </a:p>
        </p:txBody>
      </p:sp>
    </p:spTree>
    <p:extLst>
      <p:ext uri="{BB962C8B-B14F-4D97-AF65-F5344CB8AC3E}">
        <p14:creationId xmlns:p14="http://schemas.microsoft.com/office/powerpoint/2010/main" val="2362081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422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ZF</a:t>
            </a:r>
            <a:r>
              <a:rPr lang="en-US" dirty="0" smtClean="0"/>
              <a:t> Zero flag</a:t>
            </a:r>
          </a:p>
          <a:p>
            <a:pPr lvl="1"/>
            <a:r>
              <a:rPr lang="en-US" dirty="0" smtClean="0"/>
              <a:t>Set when the result of an operation is zero</a:t>
            </a:r>
          </a:p>
          <a:p>
            <a:r>
              <a:rPr lang="en-US" b="1" dirty="0" smtClean="0"/>
              <a:t>CF</a:t>
            </a:r>
            <a:r>
              <a:rPr lang="en-US" dirty="0" smtClean="0"/>
              <a:t> Carry flag</a:t>
            </a:r>
          </a:p>
          <a:p>
            <a:pPr lvl="1"/>
            <a:r>
              <a:rPr lang="en-US" dirty="0" smtClean="0"/>
              <a:t>Set when result is too large or small for destination</a:t>
            </a:r>
          </a:p>
          <a:p>
            <a:r>
              <a:rPr lang="en-US" b="1" dirty="0" smtClean="0"/>
              <a:t>SF</a:t>
            </a:r>
            <a:r>
              <a:rPr lang="en-US" dirty="0" smtClean="0"/>
              <a:t> Sign Flag</a:t>
            </a:r>
          </a:p>
          <a:p>
            <a:pPr lvl="1"/>
            <a:r>
              <a:rPr lang="en-US" dirty="0" smtClean="0"/>
              <a:t>Set when result is negative, or when most significant bit is set after arithmetic</a:t>
            </a:r>
          </a:p>
          <a:p>
            <a:r>
              <a:rPr lang="en-US" b="1" dirty="0" smtClean="0"/>
              <a:t>TF </a:t>
            </a:r>
            <a:r>
              <a:rPr lang="en-US" dirty="0" smtClean="0"/>
              <a:t>Trap Flag</a:t>
            </a:r>
          </a:p>
          <a:p>
            <a:pPr lvl="1"/>
            <a:r>
              <a:rPr lang="en-US" dirty="0" smtClean="0"/>
              <a:t>Used for debugging—if set, processor executes only one instruction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05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EIP (Extended Instruction Pointer)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the memory address of the next instruction to be executed</a:t>
            </a:r>
          </a:p>
          <a:p>
            <a:r>
              <a:rPr lang="en-US" dirty="0" smtClean="0"/>
              <a:t>If EIP contains wrong data, the CPU will fetch non-legitimate instructions and crash</a:t>
            </a:r>
          </a:p>
          <a:p>
            <a:r>
              <a:rPr lang="en-US" dirty="0" smtClean="0"/>
              <a:t>Buffer overflows target 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73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2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</a:t>
            </a:r>
            <a:r>
              <a:rPr lang="en-US" dirty="0" smtClean="0"/>
              <a:t> destination, source</a:t>
            </a:r>
          </a:p>
          <a:p>
            <a:pPr lvl="1"/>
            <a:r>
              <a:rPr lang="en-US" dirty="0" smtClean="0"/>
              <a:t>Moves data from one location to another</a:t>
            </a:r>
          </a:p>
          <a:p>
            <a:r>
              <a:rPr lang="en-US" dirty="0" smtClean="0"/>
              <a:t>We use Intel format throughout the book, with destination first</a:t>
            </a:r>
          </a:p>
          <a:p>
            <a:r>
              <a:rPr lang="en-US" dirty="0" smtClean="0"/>
              <a:t>Remember indirect addressing</a:t>
            </a:r>
          </a:p>
          <a:p>
            <a:pPr lvl="1"/>
            <a:r>
              <a:rPr lang="en-US" dirty="0" smtClean="0"/>
              <a:t>[ebx] means the memory location pointed to by EBX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3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1 at 6.3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819984"/>
            <a:ext cx="8051800" cy="4670044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065167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 (Load Effective Address)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 destination, source</a:t>
            </a:r>
          </a:p>
          <a:p>
            <a:r>
              <a:rPr lang="en-US" dirty="0" smtClean="0"/>
              <a:t>lea eax, [ebx+8]</a:t>
            </a:r>
          </a:p>
          <a:p>
            <a:pPr lvl="1"/>
            <a:r>
              <a:rPr lang="en-US" dirty="0" smtClean="0"/>
              <a:t>Puts ebx + 8 into eax</a:t>
            </a:r>
          </a:p>
          <a:p>
            <a:r>
              <a:rPr lang="en-US" dirty="0" smtClean="0"/>
              <a:t>Compare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smtClean="0"/>
              <a:t> eax, [ebx+8]</a:t>
            </a:r>
          </a:p>
          <a:p>
            <a:pPr lvl="1"/>
            <a:r>
              <a:rPr lang="en-US" dirty="0" smtClean="0"/>
              <a:t>Moves the data at location ebx+8 into eax</a:t>
            </a:r>
          </a:p>
        </p:txBody>
      </p:sp>
    </p:spTree>
    <p:extLst>
      <p:ext uri="{BB962C8B-B14F-4D97-AF65-F5344CB8AC3E}">
        <p14:creationId xmlns:p14="http://schemas.microsoft.com/office/powerpoint/2010/main" val="1710971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1 at 6.37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8" y="1417638"/>
            <a:ext cx="8338606" cy="404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6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1 at 5.33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1" y="849994"/>
            <a:ext cx="66929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34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sub</a:t>
            </a:r>
            <a:r>
              <a:rPr lang="en-US" dirty="0" smtClean="0"/>
              <a:t> Subtracts</a:t>
            </a:r>
          </a:p>
          <a:p>
            <a:r>
              <a:rPr lang="en-US" b="1" dirty="0" smtClean="0"/>
              <a:t>add</a:t>
            </a:r>
            <a:r>
              <a:rPr lang="en-US" dirty="0" smtClean="0"/>
              <a:t> Adds</a:t>
            </a:r>
          </a:p>
          <a:p>
            <a:r>
              <a:rPr lang="en-US" b="1" dirty="0" err="1" smtClean="0"/>
              <a:t>inc</a:t>
            </a:r>
            <a:r>
              <a:rPr lang="en-US" b="1" dirty="0" smtClean="0"/>
              <a:t> </a:t>
            </a:r>
            <a:r>
              <a:rPr lang="en-US" dirty="0" smtClean="0"/>
              <a:t>Increments</a:t>
            </a:r>
          </a:p>
          <a:p>
            <a:r>
              <a:rPr lang="en-US" b="1" dirty="0" smtClean="0"/>
              <a:t>dec</a:t>
            </a:r>
            <a:r>
              <a:rPr lang="en-US" dirty="0" smtClean="0"/>
              <a:t> Decrements</a:t>
            </a:r>
          </a:p>
          <a:p>
            <a:r>
              <a:rPr lang="en-US" b="1" dirty="0" smtClean="0"/>
              <a:t>mul</a:t>
            </a:r>
            <a:r>
              <a:rPr lang="en-US" dirty="0" smtClean="0"/>
              <a:t> Multiplies</a:t>
            </a:r>
          </a:p>
          <a:p>
            <a:r>
              <a:rPr lang="en-US" b="1" dirty="0" smtClean="0"/>
              <a:t>div</a:t>
            </a:r>
            <a:r>
              <a:rPr lang="en-US" dirty="0" smtClean="0"/>
              <a:t> Divides</a:t>
            </a:r>
          </a:p>
        </p:txBody>
      </p:sp>
    </p:spTree>
    <p:extLst>
      <p:ext uri="{BB962C8B-B14F-4D97-AF65-F5344CB8AC3E}">
        <p14:creationId xmlns:p14="http://schemas.microsoft.com/office/powerpoint/2010/main" val="3609057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nothing</a:t>
            </a:r>
          </a:p>
          <a:p>
            <a:r>
              <a:rPr lang="en-US" dirty="0" smtClean="0"/>
              <a:t>0x90</a:t>
            </a:r>
          </a:p>
          <a:p>
            <a:r>
              <a:rPr lang="en-US" dirty="0" smtClean="0"/>
              <a:t>Commonly used as a </a:t>
            </a:r>
            <a:r>
              <a:rPr lang="en-US" b="1" dirty="0" smtClean="0"/>
              <a:t>NOP Sled</a:t>
            </a:r>
          </a:p>
          <a:p>
            <a:r>
              <a:rPr lang="en-US" dirty="0" smtClean="0"/>
              <a:t>Allows attackers to run code even if they are imprecise about jumping to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11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for functions, local variables, and flow control</a:t>
            </a:r>
          </a:p>
          <a:p>
            <a:r>
              <a:rPr lang="en-US" dirty="0" smtClean="0"/>
              <a:t>Last in, First out</a:t>
            </a:r>
          </a:p>
          <a:p>
            <a:r>
              <a:rPr lang="en-US" dirty="0" smtClean="0"/>
              <a:t>ESP (Extended Stack Pointer) – top of stack</a:t>
            </a:r>
          </a:p>
          <a:p>
            <a:r>
              <a:rPr lang="en-US" dirty="0" smtClean="0"/>
              <a:t>EBP (Extended Base Pointer) – bottom of stack</a:t>
            </a:r>
          </a:p>
          <a:p>
            <a:r>
              <a:rPr lang="en-US" dirty="0" smtClean="0"/>
              <a:t>PUSH puts data on the stack</a:t>
            </a:r>
          </a:p>
          <a:p>
            <a:r>
              <a:rPr lang="en-US" dirty="0" smtClean="0"/>
              <a:t>POP takes data off the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0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Stack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used with functions</a:t>
            </a:r>
          </a:p>
          <a:p>
            <a:pPr lvl="1"/>
            <a:r>
              <a:rPr lang="en-US" dirty="0" smtClean="0"/>
              <a:t>Call</a:t>
            </a:r>
          </a:p>
          <a:p>
            <a:pPr lvl="1"/>
            <a:r>
              <a:rPr lang="en-US" dirty="0" smtClean="0"/>
              <a:t>Leave</a:t>
            </a:r>
          </a:p>
          <a:p>
            <a:pPr lvl="1"/>
            <a:r>
              <a:rPr lang="en-US" dirty="0" smtClean="0"/>
              <a:t>Enter</a:t>
            </a:r>
          </a:p>
          <a:p>
            <a:pPr lvl="1"/>
            <a:r>
              <a:rPr lang="en-US" dirty="0" smtClean="0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4021105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Small programs that do one thing and return, like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Prologue</a:t>
            </a:r>
          </a:p>
          <a:p>
            <a:pPr lvl="1"/>
            <a:r>
              <a:rPr lang="en-US" dirty="0" smtClean="0"/>
              <a:t>Instructions at the start of a function that prepare stack and registers for the function to use</a:t>
            </a:r>
          </a:p>
          <a:p>
            <a:r>
              <a:rPr lang="en-US" dirty="0" smtClean="0"/>
              <a:t>Epilogue</a:t>
            </a:r>
          </a:p>
          <a:p>
            <a:pPr lvl="1"/>
            <a:r>
              <a:rPr lang="en-US" dirty="0" smtClean="0"/>
              <a:t>Instructions at the end of a end of a function that restore the stack and registers to their state before the function was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24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2 at 3.31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186" y="1070428"/>
            <a:ext cx="49911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62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02 at 3.32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274638"/>
            <a:ext cx="74168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63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Compares two values the way AND does, but does not alter them</a:t>
            </a:r>
          </a:p>
          <a:p>
            <a:pPr lvl="1"/>
            <a:r>
              <a:rPr lang="en-US" dirty="0" smtClean="0"/>
              <a:t>test eax, eax</a:t>
            </a:r>
          </a:p>
          <a:p>
            <a:pPr lvl="2"/>
            <a:r>
              <a:rPr lang="en-US" dirty="0" smtClean="0"/>
              <a:t>Sets Zero Flag if eax is zero</a:t>
            </a:r>
          </a:p>
          <a:p>
            <a:r>
              <a:rPr lang="en-US" dirty="0" smtClean="0"/>
              <a:t>cmp eax, ebx</a:t>
            </a:r>
          </a:p>
          <a:p>
            <a:pPr lvl="1"/>
            <a:r>
              <a:rPr lang="en-US" dirty="0" smtClean="0"/>
              <a:t>Sets Zero Flag if the arguments are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689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jz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 smtClean="0"/>
          </a:p>
          <a:p>
            <a:pPr lvl="1"/>
            <a:r>
              <a:rPr lang="en-US" dirty="0" smtClean="0"/>
              <a:t>Jump to </a:t>
            </a:r>
            <a:r>
              <a:rPr lang="en-US" dirty="0" err="1" smtClean="0"/>
              <a:t>loc</a:t>
            </a:r>
            <a:r>
              <a:rPr lang="en-US" dirty="0" smtClean="0"/>
              <a:t> if the Zero Flag is set</a:t>
            </a:r>
          </a:p>
          <a:p>
            <a:r>
              <a:rPr lang="en-US" dirty="0" err="1" smtClean="0"/>
              <a:t>jnz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endParaRPr lang="en-US" dirty="0" smtClean="0"/>
          </a:p>
          <a:p>
            <a:pPr lvl="1"/>
            <a:r>
              <a:rPr lang="en-US" dirty="0"/>
              <a:t>Jump to </a:t>
            </a:r>
            <a:r>
              <a:rPr lang="en-US" dirty="0" err="1"/>
              <a:t>loc</a:t>
            </a:r>
            <a:r>
              <a:rPr lang="en-US" dirty="0"/>
              <a:t> if the Zero Flag is </a:t>
            </a:r>
            <a:r>
              <a:rPr lang="en-US" dirty="0" smtClean="0"/>
              <a:t>cleared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09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 program has a main() function</a:t>
            </a:r>
          </a:p>
          <a:p>
            <a:r>
              <a:rPr lang="en-US" dirty="0" smtClean="0"/>
              <a:t>int main(int argc, char** argv)</a:t>
            </a:r>
          </a:p>
          <a:p>
            <a:pPr lvl="1"/>
            <a:r>
              <a:rPr lang="en-US" dirty="0" smtClean="0"/>
              <a:t>argc contains the number of arguments on the command line</a:t>
            </a:r>
          </a:p>
          <a:p>
            <a:pPr lvl="1"/>
            <a:r>
              <a:rPr lang="en-US" dirty="0" smtClean="0"/>
              <a:t>argv is a pointer to an array of names containing the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7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</a:p>
          <a:p>
            <a:r>
              <a:rPr lang="en-US" dirty="0" smtClean="0"/>
              <a:t>Microcode</a:t>
            </a:r>
          </a:p>
          <a:p>
            <a:r>
              <a:rPr lang="en-US" dirty="0" smtClean="0"/>
              <a:t>Machine code</a:t>
            </a:r>
          </a:p>
          <a:p>
            <a:r>
              <a:rPr lang="en-US" dirty="0" smtClean="0"/>
              <a:t>Low-level languages</a:t>
            </a:r>
          </a:p>
          <a:p>
            <a:r>
              <a:rPr lang="en-US" dirty="0" smtClean="0"/>
              <a:t>High-level languages</a:t>
            </a:r>
          </a:p>
          <a:p>
            <a:r>
              <a:rPr lang="en-US" dirty="0" smtClean="0"/>
              <a:t>Interpreted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50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 foo bar</a:t>
            </a:r>
          </a:p>
          <a:p>
            <a:r>
              <a:rPr lang="en-US" dirty="0" smtClean="0"/>
              <a:t>argc = 3</a:t>
            </a:r>
          </a:p>
          <a:p>
            <a:r>
              <a:rPr lang="en-US" dirty="0" smtClean="0"/>
              <a:t>argv[0] = cp</a:t>
            </a:r>
          </a:p>
          <a:p>
            <a:r>
              <a:rPr lang="en-US" dirty="0" smtClean="0"/>
              <a:t>argv[1] = foo</a:t>
            </a:r>
          </a:p>
          <a:p>
            <a:r>
              <a:rPr lang="en-US" dirty="0" smtClean="0"/>
              <a:t>argv[2] = 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circuits</a:t>
            </a:r>
          </a:p>
          <a:p>
            <a:r>
              <a:rPr lang="en-US" dirty="0" smtClean="0"/>
              <a:t>XOR, AND, OR, NOT gates</a:t>
            </a:r>
          </a:p>
          <a:p>
            <a:r>
              <a:rPr lang="en-US" dirty="0" smtClean="0"/>
              <a:t>Cannot be easily manipulated by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Microcode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b="1" dirty="0" smtClean="0"/>
              <a:t>firmware</a:t>
            </a:r>
            <a:endParaRPr lang="en-US" dirty="0" smtClean="0"/>
          </a:p>
          <a:p>
            <a:r>
              <a:rPr lang="en-US" dirty="0" smtClean="0"/>
              <a:t>Only operates on specific hardware it was designed for</a:t>
            </a:r>
          </a:p>
          <a:p>
            <a:r>
              <a:rPr lang="en-US" dirty="0" smtClean="0"/>
              <a:t>Not usually important for malware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Opcodes</a:t>
            </a:r>
          </a:p>
          <a:p>
            <a:pPr lvl="1"/>
            <a:r>
              <a:rPr lang="en-US" dirty="0" smtClean="0"/>
              <a:t>Tell the processor to do something</a:t>
            </a:r>
          </a:p>
          <a:p>
            <a:pPr lvl="1"/>
            <a:r>
              <a:rPr lang="en-US" dirty="0" smtClean="0"/>
              <a:t>Created when a program written in a high-level language is compiled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0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Low-level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Human-readable version of processor's instruction set</a:t>
            </a:r>
          </a:p>
          <a:p>
            <a:r>
              <a:rPr lang="en-US" dirty="0" smtClean="0"/>
              <a:t>Assembly language</a:t>
            </a:r>
          </a:p>
          <a:p>
            <a:pPr lvl="1"/>
            <a:r>
              <a:rPr lang="en-US" dirty="0" smtClean="0"/>
              <a:t>PUSH, POP, NOP, MOV, JMP ...</a:t>
            </a:r>
          </a:p>
          <a:p>
            <a:r>
              <a:rPr lang="en-US" dirty="0" smtClean="0"/>
              <a:t>Disassembler generates assembly language</a:t>
            </a:r>
          </a:p>
          <a:p>
            <a:r>
              <a:rPr lang="en-US" dirty="0" smtClean="0"/>
              <a:t>This is the highest level language that can be reliably recovered from malware when source code is unavailable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6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1287</Words>
  <Application>Microsoft Office PowerPoint</Application>
  <PresentationFormat>On-screen Show (4:3)</PresentationFormat>
  <Paragraphs>242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Helvetica Neue Light</vt:lpstr>
      <vt:lpstr>Office Theme</vt:lpstr>
      <vt:lpstr>Because teaching teaches                        teachers to teach</vt:lpstr>
      <vt:lpstr>Basic Techniques</vt:lpstr>
      <vt:lpstr>Levels of Abstraction</vt:lpstr>
      <vt:lpstr>PowerPoint Presentation</vt:lpstr>
      <vt:lpstr>Six Levels of Abstraction</vt:lpstr>
      <vt:lpstr>Hardware</vt:lpstr>
      <vt:lpstr>Microcode</vt:lpstr>
      <vt:lpstr>Machine code</vt:lpstr>
      <vt:lpstr>Low-level languages</vt:lpstr>
      <vt:lpstr>High-level languages</vt:lpstr>
      <vt:lpstr>Interpreted languages</vt:lpstr>
      <vt:lpstr>Reverse Engineering</vt:lpstr>
      <vt:lpstr>Disassembly</vt:lpstr>
      <vt:lpstr>Assembly Language</vt:lpstr>
      <vt:lpstr>The x86 Architecture</vt:lpstr>
      <vt:lpstr>PowerPoint Presentation</vt:lpstr>
      <vt:lpstr>CPU Components</vt:lpstr>
      <vt:lpstr>Main Memory (RAM)</vt:lpstr>
      <vt:lpstr>Data</vt:lpstr>
      <vt:lpstr>Code</vt:lpstr>
      <vt:lpstr>Heap</vt:lpstr>
      <vt:lpstr>Stack</vt:lpstr>
      <vt:lpstr>Instructions</vt:lpstr>
      <vt:lpstr>Endianness</vt:lpstr>
      <vt:lpstr>IP Addresses</vt:lpstr>
      <vt:lpstr>Operands</vt:lpstr>
      <vt:lpstr>Registers</vt:lpstr>
      <vt:lpstr>Registers</vt:lpstr>
      <vt:lpstr>Size of Registers</vt:lpstr>
      <vt:lpstr>PowerPoint Presentation</vt:lpstr>
      <vt:lpstr>General Registers</vt:lpstr>
      <vt:lpstr>Flags</vt:lpstr>
      <vt:lpstr>Important Flags</vt:lpstr>
      <vt:lpstr>EIP (Extended Instruction Pointer)</vt:lpstr>
      <vt:lpstr>Simple Instructions</vt:lpstr>
      <vt:lpstr>Simple Instructions</vt:lpstr>
      <vt:lpstr>PowerPoint Presentation</vt:lpstr>
      <vt:lpstr>lea (Load Effective Address)</vt:lpstr>
      <vt:lpstr>PowerPoint Presentation</vt:lpstr>
      <vt:lpstr>Arithmetic</vt:lpstr>
      <vt:lpstr>NOP</vt:lpstr>
      <vt:lpstr>The Stack</vt:lpstr>
      <vt:lpstr>Other Stack Instructions</vt:lpstr>
      <vt:lpstr>Function Calls</vt:lpstr>
      <vt:lpstr>PowerPoint Presentation</vt:lpstr>
      <vt:lpstr>PowerPoint Presentation</vt:lpstr>
      <vt:lpstr>Conditionals</vt:lpstr>
      <vt:lpstr>Branching</vt:lpstr>
      <vt:lpstr>C Main Method</vt:lpstr>
      <vt:lpstr>Example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Malware Analysis</dc:title>
  <dc:creator>Sam Bowne</dc:creator>
  <cp:lastModifiedBy>Mavu0ng</cp:lastModifiedBy>
  <cp:revision>112</cp:revision>
  <dcterms:created xsi:type="dcterms:W3CDTF">2013-08-16T17:07:40Z</dcterms:created>
  <dcterms:modified xsi:type="dcterms:W3CDTF">2024-04-08T08:11:09Z</dcterms:modified>
</cp:coreProperties>
</file>