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8"/>
  </p:notesMasterIdLst>
  <p:sldIdLst>
    <p:sldId id="256" r:id="rId2"/>
    <p:sldId id="297" r:id="rId3"/>
    <p:sldId id="257" r:id="rId4"/>
    <p:sldId id="298" r:id="rId5"/>
    <p:sldId id="299" r:id="rId6"/>
    <p:sldId id="300" r:id="rId7"/>
    <p:sldId id="301" r:id="rId8"/>
    <p:sldId id="302" r:id="rId9"/>
    <p:sldId id="304" r:id="rId10"/>
    <p:sldId id="305" r:id="rId11"/>
    <p:sldId id="306" r:id="rId12"/>
    <p:sldId id="307" r:id="rId13"/>
    <p:sldId id="309" r:id="rId14"/>
    <p:sldId id="310" r:id="rId15"/>
    <p:sldId id="313" r:id="rId16"/>
    <p:sldId id="314" r:id="rId17"/>
    <p:sldId id="315" r:id="rId18"/>
    <p:sldId id="316" r:id="rId19"/>
    <p:sldId id="317" r:id="rId20"/>
    <p:sldId id="318" r:id="rId21"/>
    <p:sldId id="320" r:id="rId22"/>
    <p:sldId id="321" r:id="rId23"/>
    <p:sldId id="322" r:id="rId24"/>
    <p:sldId id="323" r:id="rId25"/>
    <p:sldId id="324" r:id="rId26"/>
    <p:sldId id="29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4" autoAdjust="0"/>
    <p:restoredTop sz="89933" autoAdjust="0"/>
  </p:normalViewPr>
  <p:slideViewPr>
    <p:cSldViewPr snapToGrid="0">
      <p:cViewPr varScale="1">
        <p:scale>
          <a:sx n="66" d="100"/>
          <a:sy n="66" d="100"/>
        </p:scale>
        <p:origin x="89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3D69D-1DA5-4A0B-B46E-850DB3ED1690}" type="datetimeFigureOut">
              <a:rPr lang="en-GB" smtClean="0"/>
              <a:t>02/03/2020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3F1895-4F96-4310-874E-A9524CB180E4}" type="slidenum">
              <a:rPr lang="en-GB" smtClean="0"/>
              <a:t>‹#›</a:t>
            </a:fld>
            <a:endParaRPr lang="en-GB"/>
          </a:p>
        </p:txBody>
      </p:sp>
    </p:spTree>
    <p:extLst>
      <p:ext uri="{BB962C8B-B14F-4D97-AF65-F5344CB8AC3E}">
        <p14:creationId xmlns:p14="http://schemas.microsoft.com/office/powerpoint/2010/main" val="2968225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B3F1895-4F96-4310-874E-A9524CB180E4}" type="slidenum">
              <a:rPr lang="en-GB" smtClean="0"/>
              <a:t>1</a:t>
            </a:fld>
            <a:endParaRPr lang="en-GB"/>
          </a:p>
        </p:txBody>
      </p:sp>
    </p:spTree>
    <p:extLst>
      <p:ext uri="{BB962C8B-B14F-4D97-AF65-F5344CB8AC3E}">
        <p14:creationId xmlns:p14="http://schemas.microsoft.com/office/powerpoint/2010/main" val="3276384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Value chain: </a:t>
            </a:r>
            <a:r>
              <a:rPr lang="en-US" sz="1200" b="0" i="0" kern="1200" dirty="0" smtClean="0">
                <a:solidFill>
                  <a:schemeClr val="tx1"/>
                </a:solidFill>
                <a:effectLst/>
                <a:latin typeface="+mn-lt"/>
                <a:ea typeface="+mn-ea"/>
                <a:cs typeface="+mn-cs"/>
              </a:rPr>
              <a:t>the process or activities by which a company adds value to an article, including production, marketing, and the provision of after-sales service.</a:t>
            </a:r>
          </a:p>
          <a:p>
            <a:r>
              <a:rPr lang="en-US" sz="1200" b="0" i="0" kern="1200" dirty="0" err="1" smtClean="0">
                <a:solidFill>
                  <a:schemeClr val="tx1"/>
                </a:solidFill>
                <a:effectLst/>
                <a:latin typeface="+mn-lt"/>
                <a:ea typeface="+mn-ea"/>
                <a:cs typeface="+mn-cs"/>
              </a:rPr>
              <a:t>Scm</a:t>
            </a:r>
            <a:r>
              <a:rPr lang="en-US" sz="1200" b="0" i="0" kern="1200" dirty="0" smtClean="0">
                <a:solidFill>
                  <a:schemeClr val="tx1"/>
                </a:solidFill>
                <a:effectLst/>
                <a:latin typeface="+mn-lt"/>
                <a:ea typeface="+mn-ea"/>
                <a:cs typeface="+mn-cs"/>
              </a:rPr>
              <a:t>= upstream</a:t>
            </a:r>
            <a:endParaRPr lang="en-US" dirty="0"/>
          </a:p>
        </p:txBody>
      </p:sp>
      <p:sp>
        <p:nvSpPr>
          <p:cNvPr id="4" name="Slide Number Placeholder 3"/>
          <p:cNvSpPr>
            <a:spLocks noGrp="1"/>
          </p:cNvSpPr>
          <p:nvPr>
            <p:ph type="sldNum" sz="quarter" idx="10"/>
          </p:nvPr>
        </p:nvSpPr>
        <p:spPr/>
        <p:txBody>
          <a:bodyPr/>
          <a:lstStyle/>
          <a:p>
            <a:fld id="{7B3F1895-4F96-4310-874E-A9524CB180E4}" type="slidenum">
              <a:rPr lang="en-GB" smtClean="0"/>
              <a:t>6</a:t>
            </a:fld>
            <a:endParaRPr lang="en-GB"/>
          </a:p>
        </p:txBody>
      </p:sp>
    </p:spTree>
    <p:extLst>
      <p:ext uri="{BB962C8B-B14F-4D97-AF65-F5344CB8AC3E}">
        <p14:creationId xmlns:p14="http://schemas.microsoft.com/office/powerpoint/2010/main" val="346341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CRM = downstream</a:t>
            </a:r>
            <a:endParaRPr lang="en-US" dirty="0"/>
          </a:p>
        </p:txBody>
      </p:sp>
      <p:sp>
        <p:nvSpPr>
          <p:cNvPr id="4" name="Slide Number Placeholder 3"/>
          <p:cNvSpPr>
            <a:spLocks noGrp="1"/>
          </p:cNvSpPr>
          <p:nvPr>
            <p:ph type="sldNum" sz="quarter" idx="10"/>
          </p:nvPr>
        </p:nvSpPr>
        <p:spPr/>
        <p:txBody>
          <a:bodyPr/>
          <a:lstStyle/>
          <a:p>
            <a:fld id="{7B3F1895-4F96-4310-874E-A9524CB180E4}" type="slidenum">
              <a:rPr lang="en-GB" smtClean="0"/>
              <a:t>7</a:t>
            </a:fld>
            <a:endParaRPr lang="en-GB"/>
          </a:p>
        </p:txBody>
      </p:sp>
    </p:spTree>
    <p:extLst>
      <p:ext uri="{BB962C8B-B14F-4D97-AF65-F5344CB8AC3E}">
        <p14:creationId xmlns:p14="http://schemas.microsoft.com/office/powerpoint/2010/main" val="1175169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Times New Roman" panose="02020603050405020304" pitchFamily="18" charset="0"/>
                <a:cs typeface="Times New Roman" panose="02020603050405020304" pitchFamily="18" charset="0"/>
              </a:rPr>
              <a:t>€20 = R</a:t>
            </a:r>
            <a:r>
              <a:rPr lang="en-US" sz="1200" b="0" i="0" kern="1200" dirty="0" smtClean="0">
                <a:solidFill>
                  <a:schemeClr val="tx1"/>
                </a:solidFill>
                <a:effectLst/>
                <a:latin typeface="+mn-lt"/>
                <a:ea typeface="+mn-ea"/>
                <a:cs typeface="+mn-cs"/>
              </a:rPr>
              <a:t>343,74</a:t>
            </a:r>
          </a:p>
          <a:p>
            <a:r>
              <a:rPr lang="en-US" sz="1200" b="0" i="0" kern="1200" dirty="0" smtClean="0">
                <a:solidFill>
                  <a:schemeClr val="tx1"/>
                </a:solidFill>
                <a:effectLst/>
                <a:latin typeface="+mn-lt"/>
                <a:ea typeface="+mn-ea"/>
                <a:cs typeface="+mn-cs"/>
              </a:rPr>
              <a:t>a small, specialized market for a particular product or service. Target </a:t>
            </a:r>
            <a:r>
              <a:rPr lang="en-US" sz="1200" b="0" i="0" kern="1200" dirty="0" err="1" smtClean="0">
                <a:solidFill>
                  <a:schemeClr val="tx1"/>
                </a:solidFill>
                <a:effectLst/>
                <a:latin typeface="+mn-lt"/>
                <a:ea typeface="+mn-ea"/>
                <a:cs typeface="+mn-cs"/>
              </a:rPr>
              <a:t>makert</a:t>
            </a:r>
            <a:r>
              <a:rPr lang="en-US" sz="1200" b="0" i="0" kern="1200" baseline="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7B3F1895-4F96-4310-874E-A9524CB180E4}" type="slidenum">
              <a:rPr lang="en-GB" smtClean="0"/>
              <a:t>17</a:t>
            </a:fld>
            <a:endParaRPr lang="en-GB"/>
          </a:p>
        </p:txBody>
      </p:sp>
    </p:spTree>
    <p:extLst>
      <p:ext uri="{BB962C8B-B14F-4D97-AF65-F5344CB8AC3E}">
        <p14:creationId xmlns:p14="http://schemas.microsoft.com/office/powerpoint/2010/main" val="3164876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Eg</a:t>
            </a:r>
            <a:r>
              <a:rPr lang="en-US" dirty="0" smtClean="0"/>
              <a:t>. </a:t>
            </a:r>
            <a:r>
              <a:rPr lang="en-US" dirty="0" err="1" smtClean="0"/>
              <a:t>uber</a:t>
            </a:r>
            <a:endParaRPr lang="en-US" dirty="0"/>
          </a:p>
        </p:txBody>
      </p:sp>
      <p:sp>
        <p:nvSpPr>
          <p:cNvPr id="4" name="Slide Number Placeholder 3"/>
          <p:cNvSpPr>
            <a:spLocks noGrp="1"/>
          </p:cNvSpPr>
          <p:nvPr>
            <p:ph type="sldNum" sz="quarter" idx="10"/>
          </p:nvPr>
        </p:nvSpPr>
        <p:spPr/>
        <p:txBody>
          <a:bodyPr/>
          <a:lstStyle/>
          <a:p>
            <a:fld id="{7B3F1895-4F96-4310-874E-A9524CB180E4}" type="slidenum">
              <a:rPr lang="en-GB" smtClean="0"/>
              <a:t>18</a:t>
            </a:fld>
            <a:endParaRPr lang="en-GB"/>
          </a:p>
        </p:txBody>
      </p:sp>
    </p:spTree>
    <p:extLst>
      <p:ext uri="{BB962C8B-B14F-4D97-AF65-F5344CB8AC3E}">
        <p14:creationId xmlns:p14="http://schemas.microsoft.com/office/powerpoint/2010/main" val="3282401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latin typeface="Times New Roman" panose="02020603050405020304" pitchFamily="18" charset="0"/>
                <a:cs typeface="Times New Roman" panose="02020603050405020304" pitchFamily="18" charset="0"/>
              </a:rPr>
              <a:t>Market Share :</a:t>
            </a:r>
            <a:endParaRPr lang="en-US" dirty="0" smtClean="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7B3F1895-4F96-4310-874E-A9524CB180E4}" type="slidenum">
              <a:rPr lang="en-GB" smtClean="0"/>
              <a:t>21</a:t>
            </a:fld>
            <a:endParaRPr lang="en-GB"/>
          </a:p>
        </p:txBody>
      </p:sp>
    </p:spTree>
    <p:extLst>
      <p:ext uri="{BB962C8B-B14F-4D97-AF65-F5344CB8AC3E}">
        <p14:creationId xmlns:p14="http://schemas.microsoft.com/office/powerpoint/2010/main" val="3449156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CA486B6-CB69-49E4-A733-DA4993E70B6A}" type="datetime1">
              <a:rPr lang="en-GB" smtClean="0"/>
              <a:t>02/03/2020</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247935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743E51-4C26-4A8B-B8E5-428168E46B07}" type="datetime1">
              <a:rPr lang="en-GB" smtClean="0"/>
              <a:t>02/03/2020</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3398291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77763B-E2EC-44E8-94A6-6A2CDF82B039}" type="datetime1">
              <a:rPr lang="en-GB" smtClean="0"/>
              <a:t>02/03/2020</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912816-C430-4136-9554-B45F9367BD57}"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180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9BC4BD8-9364-4E34-9588-E20BE1EA3CFF}" type="datetime1">
              <a:rPr lang="en-GB" smtClean="0"/>
              <a:t>02/03/2020</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8668324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8A91B13-0429-41BF-98C8-B13727F95413}" type="datetime1">
              <a:rPr lang="en-GB" smtClean="0"/>
              <a:t>02/03/2020</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77706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BAB2332-BF8E-4D05-98C0-095443A87B85}" type="datetime1">
              <a:rPr lang="en-GB" smtClean="0"/>
              <a:t>02/03/2020</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782014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660E21-5CD3-4BCC-A747-808608D5DE92}" type="datetime1">
              <a:rPr lang="en-GB" smtClean="0"/>
              <a:t>02/03/2020</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956526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79C347-A422-4CC2-8F37-0399C39C5D8B}" type="datetime1">
              <a:rPr lang="en-GB" smtClean="0"/>
              <a:t>02/03/2020</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702887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D2FE55-23AF-4A90-B0CC-AC536819D4B6}" type="datetime1">
              <a:rPr lang="en-GB" smtClean="0"/>
              <a:t>02/03/2020</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846823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31D486-59D6-422C-A68E-81A1CE087CC6}" type="datetime1">
              <a:rPr lang="en-GB" smtClean="0"/>
              <a:t>02/03/2020</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967584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D3B727-FD63-4FFC-A3A7-532B8154388E}" type="datetime1">
              <a:rPr lang="en-GB" smtClean="0"/>
              <a:t>02/03/2020</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560624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2EED55-65AA-4DBE-B51D-5136BCEB1F05}" type="datetime1">
              <a:rPr lang="en-GB" smtClean="0"/>
              <a:t>02/03/2020</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3684286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58D153E-1FAC-4293-B8EF-BB84ACF2593E}" type="datetime1">
              <a:rPr lang="en-GB" smtClean="0"/>
              <a:t>02/03/2020</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1102702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F82F3D-D781-4D3A-8D9A-FBE81A576EC1}" type="datetime1">
              <a:rPr lang="en-GB" smtClean="0"/>
              <a:t>02/03/2020</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1806088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56290A-73A6-4102-9E55-84CE7DF5E8F2}" type="datetime1">
              <a:rPr lang="en-GB" smtClean="0"/>
              <a:t>02/03/2020</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83917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A2E75-A9F2-47CE-9C54-A8FBB060AAF6}" type="datetime1">
              <a:rPr lang="en-GB" smtClean="0"/>
              <a:t>02/03/2020</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1285581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1733216-8D79-47DA-B990-66DBC8D82E12}" type="datetime1">
              <a:rPr lang="en-GB" smtClean="0"/>
              <a:t>02/03/2020</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0912816-C430-4136-9554-B45F9367BD57}" type="slidenum">
              <a:rPr lang="en-GB" smtClean="0"/>
              <a:t>‹#›</a:t>
            </a:fld>
            <a:endParaRPr lang="en-GB"/>
          </a:p>
        </p:txBody>
      </p:sp>
    </p:spTree>
    <p:extLst>
      <p:ext uri="{BB962C8B-B14F-4D97-AF65-F5344CB8AC3E}">
        <p14:creationId xmlns:p14="http://schemas.microsoft.com/office/powerpoint/2010/main" val="69788829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2" y="3188959"/>
            <a:ext cx="8915399" cy="713381"/>
          </a:xfrm>
        </p:spPr>
        <p:txBody>
          <a:bodyPr>
            <a:normAutofit/>
          </a:bodyPr>
          <a:lstStyle/>
          <a:p>
            <a:r>
              <a:rPr lang="en-US" sz="3600" b="1" i="1" dirty="0">
                <a:latin typeface="Times New Roman" panose="02020603050405020304" pitchFamily="18" charset="0"/>
                <a:cs typeface="Times New Roman" panose="02020603050405020304" pitchFamily="18" charset="0"/>
              </a:rPr>
              <a:t>Information System In </a:t>
            </a:r>
            <a:r>
              <a:rPr lang="en-US" sz="3600" b="1" i="1" dirty="0" smtClean="0">
                <a:latin typeface="Times New Roman" panose="02020603050405020304" pitchFamily="18" charset="0"/>
                <a:cs typeface="Times New Roman" panose="02020603050405020304" pitchFamily="18" charset="0"/>
              </a:rPr>
              <a:t>Organizations </a:t>
            </a:r>
            <a:endParaRPr lang="en-GB" sz="3600" i="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lnSpcReduction="10000"/>
          </a:bodyPr>
          <a:lstStyle/>
          <a:p>
            <a:r>
              <a:rPr lang="en-US" b="1" dirty="0" smtClean="0">
                <a:solidFill>
                  <a:schemeClr val="tx1"/>
                </a:solidFill>
                <a:latin typeface="Times New Roman" panose="02020603050405020304" pitchFamily="18" charset="0"/>
                <a:cs typeface="Times New Roman" panose="02020603050405020304" pitchFamily="18" charset="0"/>
              </a:rPr>
              <a:t>IS621, chapter 2</a:t>
            </a:r>
          </a:p>
          <a:p>
            <a:endParaRPr lang="en-US" dirty="0">
              <a:latin typeface="Times New Roman" panose="02020603050405020304" pitchFamily="18" charset="0"/>
              <a:cs typeface="Times New Roman" panose="02020603050405020304" pitchFamily="18" charset="0"/>
            </a:endParaRPr>
          </a:p>
          <a:p>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Mr</a:t>
            </a:r>
            <a:r>
              <a:rPr lang="en-US" b="1" dirty="0" smtClean="0">
                <a:solidFill>
                  <a:schemeClr val="tx1"/>
                </a:solidFill>
                <a:latin typeface="Times New Roman" panose="02020603050405020304" pitchFamily="18" charset="0"/>
                <a:cs typeface="Times New Roman" panose="02020603050405020304" pitchFamily="18" charset="0"/>
              </a:rPr>
              <a:t> N. </a:t>
            </a:r>
            <a:r>
              <a:rPr lang="en-US" b="1" dirty="0" err="1" smtClean="0">
                <a:solidFill>
                  <a:schemeClr val="tx1"/>
                </a:solidFill>
                <a:latin typeface="Times New Roman" panose="02020603050405020304" pitchFamily="18" charset="0"/>
                <a:cs typeface="Times New Roman" panose="02020603050405020304" pitchFamily="18" charset="0"/>
              </a:rPr>
              <a:t>Mathenjwa</a:t>
            </a:r>
            <a:endParaRPr lang="en-GB"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1</a:t>
            </a:fld>
            <a:endParaRPr lang="en-GB"/>
          </a:p>
        </p:txBody>
      </p:sp>
      <p:sp>
        <p:nvSpPr>
          <p:cNvPr id="5" name="TextBox 4"/>
          <p:cNvSpPr txBox="1"/>
          <p:nvPr/>
        </p:nvSpPr>
        <p:spPr>
          <a:xfrm>
            <a:off x="2589213" y="1790700"/>
            <a:ext cx="3894015" cy="523220"/>
          </a:xfrm>
          <a:prstGeom prst="rect">
            <a:avLst/>
          </a:prstGeom>
          <a:noFill/>
        </p:spPr>
        <p:txBody>
          <a:bodyPr wrap="none" rtlCol="0">
            <a:spAutoFit/>
          </a:bodyPr>
          <a:lstStyle/>
          <a:p>
            <a:r>
              <a:rPr lang="en-US" sz="2800" b="1" i="1" dirty="0" smtClean="0">
                <a:latin typeface="Times New Roman" panose="02020603050405020304" pitchFamily="18" charset="0"/>
                <a:cs typeface="Times New Roman" panose="02020603050405020304" pitchFamily="18" charset="0"/>
              </a:rPr>
              <a:t>Information Systems 621</a:t>
            </a:r>
            <a:endParaRPr lang="en-GB" sz="28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7953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Organizational structure</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10</a:t>
            </a:fld>
            <a:endParaRPr lang="en-GB"/>
          </a:p>
        </p:txBody>
      </p:sp>
      <p:pic>
        <p:nvPicPr>
          <p:cNvPr id="3" name="Content Placeholder 2"/>
          <p:cNvPicPr>
            <a:picLocks noGrp="1" noChangeAspect="1"/>
          </p:cNvPicPr>
          <p:nvPr>
            <p:ph idx="1"/>
          </p:nvPr>
        </p:nvPicPr>
        <p:blipFill>
          <a:blip r:embed="rId2"/>
          <a:stretch>
            <a:fillRect/>
          </a:stretch>
        </p:blipFill>
        <p:spPr>
          <a:xfrm>
            <a:off x="2220686" y="1622110"/>
            <a:ext cx="8240343" cy="4577123"/>
          </a:xfrm>
          <a:prstGeom prst="rect">
            <a:avLst/>
          </a:prstGeom>
        </p:spPr>
      </p:pic>
    </p:spTree>
    <p:extLst>
      <p:ext uri="{BB962C8B-B14F-4D97-AF65-F5344CB8AC3E}">
        <p14:creationId xmlns:p14="http://schemas.microsoft.com/office/powerpoint/2010/main" val="3840764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Organizational structure</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11</a:t>
            </a:fld>
            <a:endParaRPr lang="en-GB"/>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1696991" y="1905000"/>
            <a:ext cx="9321713" cy="3746121"/>
          </a:xfrm>
          <a:prstGeom prst="rect">
            <a:avLst/>
          </a:prstGeom>
        </p:spPr>
      </p:pic>
    </p:spTree>
    <p:extLst>
      <p:ext uri="{BB962C8B-B14F-4D97-AF65-F5344CB8AC3E}">
        <p14:creationId xmlns:p14="http://schemas.microsoft.com/office/powerpoint/2010/main" val="1699389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Organizational structure</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12</a:t>
            </a:fld>
            <a:endParaRPr lang="en-GB"/>
          </a:p>
        </p:txBody>
      </p:sp>
      <p:sp>
        <p:nvSpPr>
          <p:cNvPr id="3" name="Rectangle 2"/>
          <p:cNvSpPr/>
          <p:nvPr/>
        </p:nvSpPr>
        <p:spPr>
          <a:xfrm>
            <a:off x="2177143" y="2393407"/>
            <a:ext cx="8456612" cy="3754874"/>
          </a:xfrm>
          <a:prstGeom prst="rect">
            <a:avLst/>
          </a:prstGeom>
        </p:spPr>
        <p:txBody>
          <a:bodyPr wrap="square">
            <a:spAutoFit/>
          </a:bodyPr>
          <a:lstStyle/>
          <a:p>
            <a:r>
              <a:rPr lang="en-US" sz="2000" dirty="0">
                <a:solidFill>
                  <a:srgbClr val="000000"/>
                </a:solidFill>
                <a:latin typeface="Times New Roman" panose="02020603050405020304" pitchFamily="18" charset="0"/>
                <a:cs typeface="Times New Roman" panose="02020603050405020304" pitchFamily="18" charset="0"/>
              </a:rPr>
              <a:t>The </a:t>
            </a:r>
            <a:r>
              <a:rPr lang="en-US" sz="2000" b="1" dirty="0">
                <a:solidFill>
                  <a:srgbClr val="000000"/>
                </a:solidFill>
                <a:latin typeface="Times New Roman" panose="02020603050405020304" pitchFamily="18" charset="0"/>
                <a:cs typeface="Times New Roman" panose="02020603050405020304" pitchFamily="18" charset="0"/>
              </a:rPr>
              <a:t>team organizational structure </a:t>
            </a:r>
            <a:r>
              <a:rPr lang="en-US" sz="2000" dirty="0">
                <a:solidFill>
                  <a:srgbClr val="000000"/>
                </a:solidFill>
                <a:latin typeface="Times New Roman" panose="02020603050405020304" pitchFamily="18" charset="0"/>
                <a:cs typeface="Times New Roman" panose="02020603050405020304" pitchFamily="18" charset="0"/>
              </a:rPr>
              <a:t>is </a:t>
            </a:r>
            <a:r>
              <a:rPr lang="en-US" sz="2000" dirty="0" smtClean="0">
                <a:solidFill>
                  <a:srgbClr val="000000"/>
                </a:solidFill>
                <a:latin typeface="Times New Roman" panose="02020603050405020304" pitchFamily="18" charset="0"/>
                <a:cs typeface="Times New Roman" panose="02020603050405020304" pitchFamily="18" charset="0"/>
              </a:rPr>
              <a:t>centered </a:t>
            </a:r>
            <a:r>
              <a:rPr lang="en-US" sz="2000" dirty="0">
                <a:solidFill>
                  <a:srgbClr val="000000"/>
                </a:solidFill>
                <a:latin typeface="Times New Roman" panose="02020603050405020304" pitchFamily="18" charset="0"/>
                <a:cs typeface="Times New Roman" panose="02020603050405020304" pitchFamily="18" charset="0"/>
              </a:rPr>
              <a:t>on work teams or groups. In some cases, these teams are small; in others, they are very large. Typically, each team has a leader who reports to an upper-level manager. </a:t>
            </a:r>
            <a:endParaRPr lang="en-US" sz="2000" dirty="0" smtClean="0">
              <a:solidFill>
                <a:srgbClr val="000000"/>
              </a:solidFill>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 </a:t>
            </a:r>
            <a:r>
              <a:rPr lang="en-US" sz="2000" b="1" dirty="0">
                <a:latin typeface="Times New Roman" panose="02020603050405020304" pitchFamily="18" charset="0"/>
                <a:cs typeface="Times New Roman" panose="02020603050405020304" pitchFamily="18" charset="0"/>
              </a:rPr>
              <a:t>virtual organizational structure </a:t>
            </a:r>
            <a:r>
              <a:rPr lang="en-US" sz="2000" dirty="0">
                <a:latin typeface="Times New Roman" panose="02020603050405020304" pitchFamily="18" charset="0"/>
                <a:cs typeface="Times New Roman" panose="02020603050405020304" pitchFamily="18" charset="0"/>
              </a:rPr>
              <a:t>is made up of individuals, teams or complete business units that work with other individuals, teams or complete business units in different geographic locations. This almost always requires the use of the Internet (or other telecommunications), and the teams can exist for a few weeks or years. </a:t>
            </a:r>
          </a:p>
          <a:p>
            <a:endParaRPr lang="en-US" sz="2000" dirty="0" smtClean="0">
              <a:solidFill>
                <a:srgbClr val="000000"/>
              </a:solidFill>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1933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Organizational </a:t>
            </a:r>
            <a:r>
              <a:rPr lang="en-US" b="1" dirty="0" smtClean="0">
                <a:latin typeface="Times New Roman" panose="02020603050405020304" pitchFamily="18" charset="0"/>
                <a:cs typeface="Times New Roman" panose="02020603050405020304" pitchFamily="18" charset="0"/>
              </a:rPr>
              <a:t>Change </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13</a:t>
            </a:fld>
            <a:endParaRPr lang="en-GB"/>
          </a:p>
        </p:txBody>
      </p:sp>
      <p:sp>
        <p:nvSpPr>
          <p:cNvPr id="3" name="Rectangle 2"/>
          <p:cNvSpPr/>
          <p:nvPr/>
        </p:nvSpPr>
        <p:spPr>
          <a:xfrm>
            <a:off x="2275839" y="2188542"/>
            <a:ext cx="9228773" cy="3170099"/>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Most organizations are constantly </a:t>
            </a:r>
            <a:r>
              <a:rPr lang="en-US" sz="2000" dirty="0" smtClean="0">
                <a:latin typeface="Times New Roman" panose="02020603050405020304" pitchFamily="18" charset="0"/>
                <a:cs typeface="Times New Roman" panose="02020603050405020304" pitchFamily="18" charset="0"/>
              </a:rPr>
              <a:t>undergoing change</a:t>
            </a:r>
            <a:r>
              <a:rPr lang="en-US" sz="2000" dirty="0">
                <a:latin typeface="Times New Roman" panose="02020603050405020304" pitchFamily="18" charset="0"/>
                <a:cs typeface="Times New Roman" panose="02020603050405020304" pitchFamily="18" charset="0"/>
              </a:rPr>
              <a:t>, both minor and major. The need for </a:t>
            </a:r>
            <a:r>
              <a:rPr lang="en-US" sz="2000" b="1" dirty="0">
                <a:latin typeface="Times New Roman" panose="02020603050405020304" pitchFamily="18" charset="0"/>
                <a:cs typeface="Times New Roman" panose="02020603050405020304" pitchFamily="18" charset="0"/>
              </a:rPr>
              <a:t>organizational change </a:t>
            </a:r>
            <a:r>
              <a:rPr lang="en-US" sz="2000" dirty="0">
                <a:latin typeface="Times New Roman" panose="02020603050405020304" pitchFamily="18" charset="0"/>
                <a:cs typeface="Times New Roman" panose="02020603050405020304" pitchFamily="18" charset="0"/>
              </a:rPr>
              <a:t>can be caused by internal factors, such as those initiated by employees at all levels, or external factors, such as activities </a:t>
            </a:r>
            <a:r>
              <a:rPr lang="en-US" sz="2000" dirty="0" smtClean="0">
                <a:latin typeface="Times New Roman" panose="02020603050405020304" pitchFamily="18" charset="0"/>
                <a:cs typeface="Times New Roman" panose="02020603050405020304" pitchFamily="18" charset="0"/>
              </a:rPr>
              <a:t>brought </a:t>
            </a:r>
            <a:r>
              <a:rPr lang="en-US" sz="2000" dirty="0">
                <a:latin typeface="Times New Roman" panose="02020603050405020304" pitchFamily="18" charset="0"/>
                <a:cs typeface="Times New Roman" panose="02020603050405020304" pitchFamily="18" charset="0"/>
              </a:rPr>
              <a:t>by competitors, </a:t>
            </a:r>
            <a:r>
              <a:rPr lang="en-US" sz="2000" dirty="0" smtClean="0">
                <a:latin typeface="Times New Roman" panose="02020603050405020304" pitchFamily="18" charset="0"/>
                <a:cs typeface="Times New Roman" panose="02020603050405020304" pitchFamily="18" charset="0"/>
              </a:rPr>
              <a:t>stakeholders</a:t>
            </a:r>
            <a:r>
              <a:rPr lang="en-US" sz="2000" dirty="0">
                <a:latin typeface="Times New Roman" panose="02020603050405020304" pitchFamily="18" charset="0"/>
                <a:cs typeface="Times New Roman" panose="02020603050405020304" pitchFamily="18" charset="0"/>
              </a:rPr>
              <a:t>, new laws, com- munity regulations, natural occurrences (such as hurricanes) and general economic conditions. </a:t>
            </a: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Outsourcing </a:t>
            </a:r>
            <a:r>
              <a:rPr lang="en-US" sz="2000" dirty="0">
                <a:latin typeface="Times New Roman" panose="02020603050405020304" pitchFamily="18" charset="0"/>
                <a:cs typeface="Times New Roman" panose="02020603050405020304" pitchFamily="18" charset="0"/>
              </a:rPr>
              <a:t>involves contracting with outside professional services to meet specific business needs. Often, companies outsource a specific business process, such as recruiting and hiring employees, developing advertising materials, promoting product sales or setting up a global telecommunications network </a:t>
            </a:r>
          </a:p>
        </p:txBody>
      </p:sp>
    </p:spTree>
    <p:extLst>
      <p:ext uri="{BB962C8B-B14F-4D97-AF65-F5344CB8AC3E}">
        <p14:creationId xmlns:p14="http://schemas.microsoft.com/office/powerpoint/2010/main" val="2486238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Organizational </a:t>
            </a:r>
            <a:r>
              <a:rPr lang="en-US" b="1" dirty="0" smtClean="0">
                <a:latin typeface="Times New Roman" panose="02020603050405020304" pitchFamily="18" charset="0"/>
                <a:cs typeface="Times New Roman" panose="02020603050405020304" pitchFamily="18" charset="0"/>
              </a:rPr>
              <a:t>Change </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14</a:t>
            </a:fld>
            <a:endParaRPr lang="en-GB"/>
          </a:p>
        </p:txBody>
      </p:sp>
      <p:sp>
        <p:nvSpPr>
          <p:cNvPr id="3" name="Rectangle 2"/>
          <p:cNvSpPr/>
          <p:nvPr/>
        </p:nvSpPr>
        <p:spPr>
          <a:xfrm>
            <a:off x="2592925" y="2264229"/>
            <a:ext cx="9047532" cy="3170099"/>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On-demand computing </a:t>
            </a:r>
            <a:r>
              <a:rPr lang="en-US" sz="2000" dirty="0">
                <a:latin typeface="Times New Roman" panose="02020603050405020304" pitchFamily="18" charset="0"/>
                <a:cs typeface="Times New Roman" panose="02020603050405020304" pitchFamily="18" charset="0"/>
              </a:rPr>
              <a:t>is an extension of the outsourcing approach, and many companies offer on-demand computing to business clients and </a:t>
            </a:r>
            <a:r>
              <a:rPr lang="en-US" sz="2000" dirty="0" smtClean="0">
                <a:latin typeface="Times New Roman" panose="02020603050405020304" pitchFamily="18" charset="0"/>
                <a:cs typeface="Times New Roman" panose="02020603050405020304" pitchFamily="18" charset="0"/>
              </a:rPr>
              <a:t>customers.</a:t>
            </a: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On</a:t>
            </a:r>
            <a:r>
              <a:rPr lang="en-US" sz="2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demand computing</a:t>
            </a:r>
            <a:r>
              <a:rPr lang="en-US" sz="2000" dirty="0">
                <a:latin typeface="Times New Roman" panose="02020603050405020304" pitchFamily="18" charset="0"/>
                <a:cs typeface="Times New Roman" panose="02020603050405020304" pitchFamily="18" charset="0"/>
              </a:rPr>
              <a:t> is a delivery model in which </a:t>
            </a:r>
            <a:r>
              <a:rPr lang="en-US" sz="2000" b="1" dirty="0">
                <a:latin typeface="Times New Roman" panose="02020603050405020304" pitchFamily="18" charset="0"/>
                <a:cs typeface="Times New Roman" panose="02020603050405020304" pitchFamily="18" charset="0"/>
              </a:rPr>
              <a:t>computing</a:t>
            </a:r>
            <a:r>
              <a:rPr lang="en-US" sz="2000" dirty="0">
                <a:latin typeface="Times New Roman" panose="02020603050405020304" pitchFamily="18" charset="0"/>
                <a:cs typeface="Times New Roman" panose="02020603050405020304" pitchFamily="18" charset="0"/>
              </a:rPr>
              <a:t> resources are made available to the user as needed. The resources may be maintained within the user's enterprise, or made available by a cloud service </a:t>
            </a:r>
            <a:r>
              <a:rPr lang="en-US" sz="2000" dirty="0" smtClean="0">
                <a:latin typeface="Times New Roman" panose="02020603050405020304" pitchFamily="18" charset="0"/>
                <a:cs typeface="Times New Roman" panose="02020603050405020304" pitchFamily="18" charset="0"/>
              </a:rPr>
              <a:t>provider</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Downsizing </a:t>
            </a:r>
            <a:r>
              <a:rPr lang="en-US" sz="2000" dirty="0">
                <a:latin typeface="Times New Roman" panose="02020603050405020304" pitchFamily="18" charset="0"/>
                <a:cs typeface="Times New Roman" panose="02020603050405020304" pitchFamily="18" charset="0"/>
              </a:rPr>
              <a:t>involves reducing the number of employees to cut costs. The term ‘rightsizing’ is also used. Rather than pick a specific business process to downsize, companies usually look to downsize across the entire company. Downsizing clearly reduces total payroll costs, although employee morale can suffer </a:t>
            </a:r>
          </a:p>
        </p:txBody>
      </p:sp>
    </p:spTree>
    <p:extLst>
      <p:ext uri="{BB962C8B-B14F-4D97-AF65-F5344CB8AC3E}">
        <p14:creationId xmlns:p14="http://schemas.microsoft.com/office/powerpoint/2010/main" val="2980496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Success Factors </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latin typeface="Times New Roman" panose="02020603050405020304" pitchFamily="18" charset="0"/>
                <a:cs typeface="Times New Roman" panose="02020603050405020304" pitchFamily="18" charset="0"/>
              </a:rPr>
              <a:t>Many writers have suggested reasons why some information systems are implemented successfully and others are not. It is of vital importance that a company’s information systems are aligned with the company’s goals. Misalignment is a frequently cited reason for information systems failure. </a:t>
            </a:r>
            <a:endParaRPr lang="en-US"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Other common success factors are: </a:t>
            </a:r>
          </a:p>
          <a:p>
            <a:pPr>
              <a:buFont typeface="+mj-lt"/>
              <a:buAutoNum type="arabicPeriod"/>
            </a:pPr>
            <a:r>
              <a:rPr lang="en-US" dirty="0" smtClean="0">
                <a:latin typeface="Times New Roman" panose="02020603050405020304" pitchFamily="18" charset="0"/>
                <a:cs typeface="Times New Roman" panose="02020603050405020304" pitchFamily="18" charset="0"/>
              </a:rPr>
              <a:t>Senior </a:t>
            </a:r>
            <a:r>
              <a:rPr lang="en-US" dirty="0">
                <a:latin typeface="Times New Roman" panose="02020603050405020304" pitchFamily="18" charset="0"/>
                <a:cs typeface="Times New Roman" panose="02020603050405020304" pitchFamily="18" charset="0"/>
              </a:rPr>
              <a:t>management must be committed to the development or purchase of the information system and support it fully. </a:t>
            </a:r>
          </a:p>
          <a:p>
            <a:pPr>
              <a:buFont typeface="+mj-lt"/>
              <a:buAutoNum type="arabicPeriod"/>
            </a:pPr>
            <a:r>
              <a:rPr lang="en-US" dirty="0" smtClean="0">
                <a:latin typeface="Times New Roman" panose="02020603050405020304" pitchFamily="18" charset="0"/>
                <a:cs typeface="Times New Roman" panose="02020603050405020304" pitchFamily="18" charset="0"/>
              </a:rPr>
              <a:t>End-users </a:t>
            </a:r>
            <a:r>
              <a:rPr lang="en-US" dirty="0">
                <a:latin typeface="Times New Roman" panose="02020603050405020304" pitchFamily="18" charset="0"/>
                <a:cs typeface="Times New Roman" panose="02020603050405020304" pitchFamily="18" charset="0"/>
              </a:rPr>
              <a:t>of the system should be involved as early and as much as possible in the development or purchase or the system. </a:t>
            </a:r>
          </a:p>
          <a:p>
            <a:pPr>
              <a:buFont typeface="+mj-lt"/>
              <a:buAutoNum type="arabicPeriod"/>
            </a:pPr>
            <a:r>
              <a:rPr lang="en-US" dirty="0" smtClean="0">
                <a:latin typeface="Times New Roman" panose="02020603050405020304" pitchFamily="18" charset="0"/>
                <a:cs typeface="Times New Roman" panose="02020603050405020304" pitchFamily="18" charset="0"/>
              </a:rPr>
              <a:t>Time </a:t>
            </a:r>
            <a:r>
              <a:rPr lang="en-US" dirty="0">
                <a:latin typeface="Times New Roman" panose="02020603050405020304" pitchFamily="18" charset="0"/>
                <a:cs typeface="Times New Roman" panose="02020603050405020304" pitchFamily="18" charset="0"/>
              </a:rPr>
              <a:t>must be taken to carefully determine what the system must do, something known as </a:t>
            </a:r>
            <a:r>
              <a:rPr lang="en-US" b="1" dirty="0">
                <a:latin typeface="Times New Roman" panose="02020603050405020304" pitchFamily="18" charset="0"/>
                <a:cs typeface="Times New Roman" panose="02020603050405020304" pitchFamily="18" charset="0"/>
              </a:rPr>
              <a:t>requirements engineering. </a:t>
            </a:r>
            <a:r>
              <a:rPr lang="en-US" dirty="0">
                <a:latin typeface="Times New Roman" panose="02020603050405020304" pitchFamily="18" charset="0"/>
                <a:cs typeface="Times New Roman" panose="02020603050405020304" pitchFamily="18" charset="0"/>
              </a:rPr>
              <a:t>Requirements must be clearly stated and understood and accepted by everyone involved. </a:t>
            </a:r>
          </a:p>
          <a:p>
            <a:pPr>
              <a:buFont typeface="+mj-lt"/>
              <a:buAutoNum type="arabicPeriod"/>
            </a:pPr>
            <a:r>
              <a:rPr lang="en-US" dirty="0" smtClean="0">
                <a:latin typeface="Times New Roman" panose="02020603050405020304" pitchFamily="18" charset="0"/>
                <a:cs typeface="Times New Roman" panose="02020603050405020304" pitchFamily="18" charset="0"/>
              </a:rPr>
              <a:t>Strong </a:t>
            </a:r>
            <a:r>
              <a:rPr lang="en-US" dirty="0">
                <a:latin typeface="Times New Roman" panose="02020603050405020304" pitchFamily="18" charset="0"/>
                <a:cs typeface="Times New Roman" panose="02020603050405020304" pitchFamily="18" charset="0"/>
              </a:rPr>
              <a:t>project management in the development or purchase of the information system. </a:t>
            </a:r>
          </a:p>
        </p:txBody>
      </p:sp>
      <p:sp>
        <p:nvSpPr>
          <p:cNvPr id="4" name="Slide Number Placeholder 3"/>
          <p:cNvSpPr>
            <a:spLocks noGrp="1"/>
          </p:cNvSpPr>
          <p:nvPr>
            <p:ph type="sldNum" sz="quarter" idx="12"/>
          </p:nvPr>
        </p:nvSpPr>
        <p:spPr/>
        <p:txBody>
          <a:bodyPr/>
          <a:lstStyle/>
          <a:p>
            <a:fld id="{E0912816-C430-4136-9554-B45F9367BD57}" type="slidenum">
              <a:rPr lang="en-GB" smtClean="0"/>
              <a:t>15</a:t>
            </a:fld>
            <a:endParaRPr lang="en-GB"/>
          </a:p>
        </p:txBody>
      </p:sp>
    </p:spTree>
    <p:extLst>
      <p:ext uri="{BB962C8B-B14F-4D97-AF65-F5344CB8AC3E}">
        <p14:creationId xmlns:p14="http://schemas.microsoft.com/office/powerpoint/2010/main" val="3304321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2.2 Competitive </a:t>
            </a:r>
            <a:r>
              <a:rPr lang="en-US" b="1" dirty="0"/>
              <a:t>Advantage </a:t>
            </a:r>
            <a:endParaRPr lang="en-US" dirty="0"/>
          </a:p>
        </p:txBody>
      </p:sp>
      <p:sp>
        <p:nvSpPr>
          <p:cNvPr id="3" name="Content Placeholder 2"/>
          <p:cNvSpPr>
            <a:spLocks noGrp="1"/>
          </p:cNvSpPr>
          <p:nvPr>
            <p:ph idx="1"/>
          </p:nvPr>
        </p:nvSpPr>
        <p:spPr>
          <a:xfrm>
            <a:off x="1994126" y="1905000"/>
            <a:ext cx="9341531" cy="4136571"/>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competitive advantage </a:t>
            </a:r>
            <a:r>
              <a:rPr lang="en-US" dirty="0">
                <a:latin typeface="Times New Roman" panose="02020603050405020304" pitchFamily="18" charset="0"/>
                <a:cs typeface="Times New Roman" panose="02020603050405020304" pitchFamily="18" charset="0"/>
              </a:rPr>
              <a:t>is the ability of a firm to outperform its industry, that is, to earn a higher rate of profit than the industry </a:t>
            </a:r>
            <a:r>
              <a:rPr lang="en-US" dirty="0" smtClean="0">
                <a:latin typeface="Times New Roman" panose="02020603050405020304" pitchFamily="18" charset="0"/>
                <a:cs typeface="Times New Roman" panose="02020603050405020304" pitchFamily="18" charset="0"/>
              </a:rPr>
              <a:t>normal price </a:t>
            </a:r>
            <a:r>
              <a:rPr lang="en-US" dirty="0">
                <a:latin typeface="Times New Roman" panose="02020603050405020304" pitchFamily="18" charset="0"/>
                <a:cs typeface="Times New Roman" panose="02020603050405020304" pitchFamily="18" charset="0"/>
              </a:rPr>
              <a:t>and can result from higher-quality products, better customer service and lower costs. Establishing and maintaining a competitive advantage is complex. An organization often uses its information system to help it do this </a:t>
            </a:r>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1.Cost </a:t>
            </a:r>
            <a:r>
              <a:rPr lang="en-US" b="1" dirty="0">
                <a:latin typeface="Times New Roman" panose="02020603050405020304" pitchFamily="18" charset="0"/>
                <a:cs typeface="Times New Roman" panose="02020603050405020304" pitchFamily="18" charset="0"/>
              </a:rPr>
              <a:t>Leadership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 intent of a cost leadership strategy is to deliver the lowest possible products and services. In the UK, supermarket </a:t>
            </a:r>
            <a:r>
              <a:rPr lang="en-US" dirty="0" err="1">
                <a:latin typeface="Times New Roman" panose="02020603050405020304" pitchFamily="18" charset="0"/>
                <a:cs typeface="Times New Roman" panose="02020603050405020304" pitchFamily="18" charset="0"/>
              </a:rPr>
              <a:t>Asda</a:t>
            </a:r>
            <a:r>
              <a:rPr lang="en-US" dirty="0">
                <a:latin typeface="Times New Roman" panose="02020603050405020304" pitchFamily="18" charset="0"/>
                <a:cs typeface="Times New Roman" panose="02020603050405020304" pitchFamily="18" charset="0"/>
              </a:rPr>
              <a:t> has used this strategy for years. Cost leadership is often achieved by reducing the costs of raw materials through aggressive negotiations with suppliers, becoming more efficient with production and manufacturing processes, and reducing warehousing and shipping costs. Some companies use outsourcing to cut costs when making products or completing services. </a:t>
            </a:r>
          </a:p>
        </p:txBody>
      </p:sp>
      <p:sp>
        <p:nvSpPr>
          <p:cNvPr id="4" name="Slide Number Placeholder 3"/>
          <p:cNvSpPr>
            <a:spLocks noGrp="1"/>
          </p:cNvSpPr>
          <p:nvPr>
            <p:ph type="sldNum" sz="quarter" idx="12"/>
          </p:nvPr>
        </p:nvSpPr>
        <p:spPr/>
        <p:txBody>
          <a:bodyPr/>
          <a:lstStyle/>
          <a:p>
            <a:fld id="{E0912816-C430-4136-9554-B45F9367BD57}" type="slidenum">
              <a:rPr lang="en-GB" smtClean="0"/>
              <a:t>16</a:t>
            </a:fld>
            <a:endParaRPr lang="en-GB"/>
          </a:p>
        </p:txBody>
      </p:sp>
    </p:spTree>
    <p:extLst>
      <p:ext uri="{BB962C8B-B14F-4D97-AF65-F5344CB8AC3E}">
        <p14:creationId xmlns:p14="http://schemas.microsoft.com/office/powerpoint/2010/main" val="2666559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2.2 Competitive </a:t>
            </a:r>
            <a:r>
              <a:rPr lang="en-US" b="1" dirty="0"/>
              <a:t>Advantage </a:t>
            </a:r>
            <a:endParaRPr lang="en-US" dirty="0"/>
          </a:p>
        </p:txBody>
      </p:sp>
      <p:sp>
        <p:nvSpPr>
          <p:cNvPr id="3" name="Content Placeholder 2"/>
          <p:cNvSpPr>
            <a:spLocks noGrp="1"/>
          </p:cNvSpPr>
          <p:nvPr>
            <p:ph idx="1"/>
          </p:nvPr>
        </p:nvSpPr>
        <p:spPr/>
        <p:txBody>
          <a:bodyPr>
            <a:normAutofit/>
          </a:bodyPr>
          <a:lstStyle/>
          <a:p>
            <a:r>
              <a:rPr lang="en-US" b="1" dirty="0" smtClean="0">
                <a:latin typeface="Times New Roman" panose="02020603050405020304" pitchFamily="18" charset="0"/>
                <a:cs typeface="Times New Roman" panose="02020603050405020304" pitchFamily="18" charset="0"/>
              </a:rPr>
              <a:t>2. Differentiation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 intent of differentiation as a strategy is to deliver different cost of productions and services. This strategy can involve producing a variety of products, giving customers more choices, or delivering higher-quality products and services. Many car companies make different models that use the same basic parts and components, giving customers more options. Other car companies attempt to increase perceived quality and safety to differentiate their products. </a:t>
            </a:r>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3. Niche </a:t>
            </a:r>
            <a:r>
              <a:rPr lang="en-US" b="1" dirty="0">
                <a:latin typeface="Times New Roman" panose="02020603050405020304" pitchFamily="18" charset="0"/>
                <a:cs typeface="Times New Roman" panose="02020603050405020304" pitchFamily="18" charset="0"/>
              </a:rPr>
              <a:t>Strategy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 niche strategy will deliver to only a small, niche market. Porsche, for example, doesn’t produce inexpensive estate cars or saloons. It makes high-performance sports cars and four-wheel drives. Rolex only makes high-quality, expensive watches. It doesn’t make inexpensive, plastic watches that can be purchased for €20 or less. </a:t>
            </a:r>
          </a:p>
        </p:txBody>
      </p:sp>
      <p:sp>
        <p:nvSpPr>
          <p:cNvPr id="4" name="Slide Number Placeholder 3"/>
          <p:cNvSpPr>
            <a:spLocks noGrp="1"/>
          </p:cNvSpPr>
          <p:nvPr>
            <p:ph type="sldNum" sz="quarter" idx="12"/>
          </p:nvPr>
        </p:nvSpPr>
        <p:spPr/>
        <p:txBody>
          <a:bodyPr/>
          <a:lstStyle/>
          <a:p>
            <a:fld id="{E0912816-C430-4136-9554-B45F9367BD57}" type="slidenum">
              <a:rPr lang="en-GB" smtClean="0"/>
              <a:t>17</a:t>
            </a:fld>
            <a:endParaRPr lang="en-GB"/>
          </a:p>
        </p:txBody>
      </p:sp>
    </p:spTree>
    <p:extLst>
      <p:ext uri="{BB962C8B-B14F-4D97-AF65-F5344CB8AC3E}">
        <p14:creationId xmlns:p14="http://schemas.microsoft.com/office/powerpoint/2010/main" val="3605870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Competitive </a:t>
            </a:r>
            <a:r>
              <a:rPr lang="en-US" b="1" dirty="0"/>
              <a:t>Advantage </a:t>
            </a:r>
            <a:endParaRPr lang="en-US" dirty="0"/>
          </a:p>
        </p:txBody>
      </p:sp>
      <p:sp>
        <p:nvSpPr>
          <p:cNvPr id="3" name="Content Placeholder 2"/>
          <p:cNvSpPr>
            <a:spLocks noGrp="1"/>
          </p:cNvSpPr>
          <p:nvPr>
            <p:ph idx="1"/>
          </p:nvPr>
        </p:nvSpPr>
        <p:spPr>
          <a:xfrm>
            <a:off x="2394857" y="1596571"/>
            <a:ext cx="9216572" cy="4949372"/>
          </a:xfrm>
        </p:spPr>
        <p:txBody>
          <a:bodyPr>
            <a:normAutofit/>
          </a:bodyPr>
          <a:lstStyle/>
          <a:p>
            <a:r>
              <a:rPr lang="en-US" b="1" dirty="0" smtClean="0">
                <a:latin typeface="Times New Roman" panose="02020603050405020304" pitchFamily="18" charset="0"/>
                <a:cs typeface="Times New Roman" panose="02020603050405020304" pitchFamily="18" charset="0"/>
              </a:rPr>
              <a:t>4. Altering </a:t>
            </a:r>
            <a:r>
              <a:rPr lang="en-US" b="1" dirty="0">
                <a:latin typeface="Times New Roman" panose="02020603050405020304" pitchFamily="18" charset="0"/>
                <a:cs typeface="Times New Roman" panose="02020603050405020304" pitchFamily="18" charset="0"/>
              </a:rPr>
              <a:t>the Industry Structure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Changing the industry to become more </a:t>
            </a:r>
            <a:r>
              <a:rPr lang="en-US" dirty="0" smtClean="0">
                <a:latin typeface="Times New Roman" panose="02020603050405020304" pitchFamily="18" charset="0"/>
                <a:cs typeface="Times New Roman" panose="02020603050405020304" pitchFamily="18" charset="0"/>
              </a:rPr>
              <a:t>favorable </a:t>
            </a:r>
            <a:r>
              <a:rPr lang="en-US" dirty="0">
                <a:latin typeface="Times New Roman" panose="02020603050405020304" pitchFamily="18" charset="0"/>
                <a:cs typeface="Times New Roman" panose="02020603050405020304" pitchFamily="18" charset="0"/>
              </a:rPr>
              <a:t>to the company or organization is another strategy company’s use. The introduction of low-fare airline carriers, such as EasyJet, has forever changed the airline industry, making it difficult for traditional airlines to make high profit margins. To fight back, airlines such as British Airways cut their flight prices and started to emphasize their strengths over low-cost airlines in their advertising. </a:t>
            </a:r>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5. Creating </a:t>
            </a:r>
            <a:r>
              <a:rPr lang="en-US" b="1" dirty="0">
                <a:latin typeface="Times New Roman" panose="02020603050405020304" pitchFamily="18" charset="0"/>
                <a:cs typeface="Times New Roman" panose="02020603050405020304" pitchFamily="18" charset="0"/>
              </a:rPr>
              <a:t>New Products and Services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Some companies introduce new products and services periodically or frequently as part of their strategy. This strategy can help a firm gain a competitive advantage, especially in the computer industry and other high-tech businesses </a:t>
            </a:r>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6. Improving </a:t>
            </a:r>
            <a:r>
              <a:rPr lang="en-US" b="1" dirty="0">
                <a:latin typeface="Times New Roman" panose="02020603050405020304" pitchFamily="18" charset="0"/>
                <a:cs typeface="Times New Roman" panose="02020603050405020304" pitchFamily="18" charset="0"/>
              </a:rPr>
              <a:t>Existing Product Lines and Service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Making real or perceived improvements to existing product lines and services is another strategy. Manufacturers of household products are always advertising </a:t>
            </a:r>
            <a:r>
              <a:rPr lang="en-US" dirty="0" smtClean="0">
                <a:latin typeface="Times New Roman" panose="02020603050405020304" pitchFamily="18" charset="0"/>
                <a:cs typeface="Times New Roman" panose="02020603050405020304" pitchFamily="18" charset="0"/>
              </a:rPr>
              <a:t>new </a:t>
            </a:r>
            <a:r>
              <a:rPr lang="en-US" dirty="0">
                <a:latin typeface="Times New Roman" panose="02020603050405020304" pitchFamily="18" charset="0"/>
                <a:cs typeface="Times New Roman" panose="02020603050405020304" pitchFamily="18" charset="0"/>
              </a:rPr>
              <a:t>and </a:t>
            </a:r>
            <a:r>
              <a:rPr lang="en-US" dirty="0" smtClean="0">
                <a:latin typeface="Times New Roman" panose="02020603050405020304" pitchFamily="18" charset="0"/>
                <a:cs typeface="Times New Roman" panose="02020603050405020304" pitchFamily="18" charset="0"/>
              </a:rPr>
              <a:t>improved </a:t>
            </a:r>
            <a:r>
              <a:rPr lang="en-US" dirty="0">
                <a:latin typeface="Times New Roman" panose="02020603050405020304" pitchFamily="18" charset="0"/>
                <a:cs typeface="Times New Roman" panose="02020603050405020304" pitchFamily="18" charset="0"/>
              </a:rPr>
              <a:t>product </a:t>
            </a:r>
          </a:p>
        </p:txBody>
      </p:sp>
      <p:sp>
        <p:nvSpPr>
          <p:cNvPr id="4" name="Slide Number Placeholder 3"/>
          <p:cNvSpPr>
            <a:spLocks noGrp="1"/>
          </p:cNvSpPr>
          <p:nvPr>
            <p:ph type="sldNum" sz="quarter" idx="12"/>
          </p:nvPr>
        </p:nvSpPr>
        <p:spPr/>
        <p:txBody>
          <a:bodyPr/>
          <a:lstStyle/>
          <a:p>
            <a:fld id="{E0912816-C430-4136-9554-B45F9367BD57}" type="slidenum">
              <a:rPr lang="en-GB" smtClean="0"/>
              <a:t>18</a:t>
            </a:fld>
            <a:endParaRPr lang="en-GB"/>
          </a:p>
        </p:txBody>
      </p:sp>
    </p:spTree>
    <p:extLst>
      <p:ext uri="{BB962C8B-B14F-4D97-AF65-F5344CB8AC3E}">
        <p14:creationId xmlns:p14="http://schemas.microsoft.com/office/powerpoint/2010/main" val="735799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2.3 Evaluating IS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Once </a:t>
            </a:r>
            <a:r>
              <a:rPr lang="en-US" sz="2000" dirty="0">
                <a:latin typeface="Times New Roman" panose="02020603050405020304" pitchFamily="18" charset="0"/>
                <a:cs typeface="Times New Roman" panose="02020603050405020304" pitchFamily="18" charset="0"/>
              </a:rPr>
              <a:t>an information system has been implemented, management will want to assess how successful it has been in achieving its goals. Often this is a difficult thing to do, and many businesses do not attempt to take anything more than an informal approach to </a:t>
            </a:r>
            <a:r>
              <a:rPr lang="en-US" sz="2000" dirty="0" smtClean="0">
                <a:latin typeface="Times New Roman" panose="02020603050405020304" pitchFamily="18" charset="0"/>
                <a:cs typeface="Times New Roman" panose="02020603050405020304" pitchFamily="18" charset="0"/>
              </a:rPr>
              <a:t>evaluation. Business </a:t>
            </a:r>
            <a:r>
              <a:rPr lang="en-US" sz="2000" dirty="0">
                <a:latin typeface="Times New Roman" panose="02020603050405020304" pitchFamily="18" charset="0"/>
                <a:cs typeface="Times New Roman" panose="02020603050405020304" pitchFamily="18" charset="0"/>
              </a:rPr>
              <a:t>can use measurements of productivity, return on investment (ROI), net present value and other measures of performance to evaluate the contributions their information systems make to their businesses. </a:t>
            </a:r>
          </a:p>
        </p:txBody>
      </p:sp>
      <p:sp>
        <p:nvSpPr>
          <p:cNvPr id="4" name="Slide Number Placeholder 3"/>
          <p:cNvSpPr>
            <a:spLocks noGrp="1"/>
          </p:cNvSpPr>
          <p:nvPr>
            <p:ph type="sldNum" sz="quarter" idx="12"/>
          </p:nvPr>
        </p:nvSpPr>
        <p:spPr/>
        <p:txBody>
          <a:bodyPr/>
          <a:lstStyle/>
          <a:p>
            <a:fld id="{E0912816-C430-4136-9554-B45F9367BD57}" type="slidenum">
              <a:rPr lang="en-GB" smtClean="0"/>
              <a:t>19</a:t>
            </a:fld>
            <a:endParaRPr lang="en-GB"/>
          </a:p>
        </p:txBody>
      </p:sp>
    </p:spTree>
    <p:extLst>
      <p:ext uri="{BB962C8B-B14F-4D97-AF65-F5344CB8AC3E}">
        <p14:creationId xmlns:p14="http://schemas.microsoft.com/office/powerpoint/2010/main" val="532601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GB" b="1" dirty="0"/>
          </a:p>
        </p:txBody>
      </p:sp>
      <p:sp>
        <p:nvSpPr>
          <p:cNvPr id="3" name="Content Placeholder 2"/>
          <p:cNvSpPr>
            <a:spLocks noGrp="1"/>
          </p:cNvSpPr>
          <p:nvPr>
            <p:ph idx="1"/>
          </p:nvPr>
        </p:nvSpPr>
        <p:spPr>
          <a:xfrm>
            <a:off x="2589212" y="2133599"/>
            <a:ext cx="8915400" cy="4223657"/>
          </a:xfrm>
        </p:spPr>
        <p:txBody>
          <a:bodyPr>
            <a:normAutofit/>
          </a:bodyPr>
          <a:lstStyle/>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impact that computers have had in organizations cannot be overstated. Office work has been transformed almost beyond all recognition, and many workers could not operate without their computer. All of this happened before the rise in popularity of the Internet as a channel for sharing information. When that happened, the Internet changed everything all over again! No matter what path your career takes, you will almost certainly come into contact with information systems every day. Marketing departments, accounts departments, order processing, shipping and logistics all rely on information systems. </a:t>
            </a:r>
            <a:endParaRPr lang="en-GB" sz="24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2</a:t>
            </a:fld>
            <a:endParaRPr lang="en-GB"/>
          </a:p>
        </p:txBody>
      </p:sp>
    </p:spTree>
    <p:extLst>
      <p:ext uri="{BB962C8B-B14F-4D97-AF65-F5344CB8AC3E}">
        <p14:creationId xmlns:p14="http://schemas.microsoft.com/office/powerpoint/2010/main" val="22939343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2.3 Evaluating IS </a:t>
            </a:r>
            <a:endParaRPr lang="en-US" dirty="0"/>
          </a:p>
        </p:txBody>
      </p:sp>
      <p:sp>
        <p:nvSpPr>
          <p:cNvPr id="3" name="Content Placeholder 2"/>
          <p:cNvSpPr>
            <a:spLocks noGrp="1"/>
          </p:cNvSpPr>
          <p:nvPr>
            <p:ph idx="1"/>
          </p:nvPr>
        </p:nvSpPr>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Productivity </a:t>
            </a:r>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Productivity </a:t>
            </a:r>
            <a:r>
              <a:rPr lang="en-US" dirty="0">
                <a:latin typeface="Times New Roman" panose="02020603050405020304" pitchFamily="18" charset="0"/>
                <a:cs typeface="Times New Roman" panose="02020603050405020304" pitchFamily="18" charset="0"/>
              </a:rPr>
              <a:t>is a measure of the output achieved divided by the input required. A higher level of output for a given level of input means greater productivity; a lower level of output for a given level of input means lower productivity. </a:t>
            </a:r>
            <a:endParaRPr lang="en-US" dirty="0" smtClean="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Return on Investment and the Value of Information Systems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One measure of IS value is </a:t>
            </a:r>
            <a:r>
              <a:rPr lang="en-US" b="1" dirty="0">
                <a:latin typeface="Times New Roman" panose="02020603050405020304" pitchFamily="18" charset="0"/>
                <a:cs typeface="Times New Roman" panose="02020603050405020304" pitchFamily="18" charset="0"/>
              </a:rPr>
              <a:t>return on investment </a:t>
            </a:r>
            <a:r>
              <a:rPr lang="en-US" dirty="0">
                <a:latin typeface="Times New Roman" panose="02020603050405020304" pitchFamily="18" charset="0"/>
                <a:cs typeface="Times New Roman" panose="02020603050405020304" pitchFamily="18" charset="0"/>
              </a:rPr>
              <a:t>(ROI). This measure investigates the additional profits or benefits that are generated as a percentage of the investment in IS technology. A small business that generates an additional profit of €20 000 for the year as a result of an investment of €100 000 for additional computer equipment and software would have a return on investment of 20 per cent (€20 000/€100 000). </a:t>
            </a:r>
          </a:p>
        </p:txBody>
      </p:sp>
      <p:sp>
        <p:nvSpPr>
          <p:cNvPr id="4" name="Slide Number Placeholder 3"/>
          <p:cNvSpPr>
            <a:spLocks noGrp="1"/>
          </p:cNvSpPr>
          <p:nvPr>
            <p:ph type="sldNum" sz="quarter" idx="12"/>
          </p:nvPr>
        </p:nvSpPr>
        <p:spPr/>
        <p:txBody>
          <a:bodyPr/>
          <a:lstStyle/>
          <a:p>
            <a:fld id="{E0912816-C430-4136-9554-B45F9367BD57}" type="slidenum">
              <a:rPr lang="en-GB" smtClean="0"/>
              <a:t>20</a:t>
            </a:fld>
            <a:endParaRPr lang="en-GB"/>
          </a:p>
        </p:txBody>
      </p:sp>
    </p:spTree>
    <p:extLst>
      <p:ext uri="{BB962C8B-B14F-4D97-AF65-F5344CB8AC3E}">
        <p14:creationId xmlns:p14="http://schemas.microsoft.com/office/powerpoint/2010/main" val="1778728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2.3 Evaluating IS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Earnings Growth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Another measure of IS value is the increase in profit or earnings growth it brings. For instance, a mail-order company might install an order-processing system that generates a 7 per cent earnings growth compared with the previous year. </a:t>
            </a:r>
            <a:endParaRPr lang="en-US" dirty="0" smtClean="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Market Share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Market share is the percentage of sales that a product or service has in relation to the total market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Eg</a:t>
            </a:r>
            <a:r>
              <a:rPr lang="en-US" dirty="0" smtClean="0">
                <a:latin typeface="Times New Roman" panose="02020603050405020304" pitchFamily="18" charset="0"/>
                <a:cs typeface="Times New Roman" panose="02020603050405020304" pitchFamily="18" charset="0"/>
              </a:rPr>
              <a:t>. MTN, </a:t>
            </a:r>
            <a:r>
              <a:rPr lang="en-US" dirty="0" smtClean="0">
                <a:latin typeface="Times New Roman" panose="02020603050405020304" pitchFamily="18" charset="0"/>
                <a:cs typeface="Times New Roman" panose="02020603050405020304" pitchFamily="18" charset="0"/>
              </a:rPr>
              <a:t>Its head </a:t>
            </a:r>
            <a:r>
              <a:rPr lang="en-US" dirty="0">
                <a:latin typeface="Times New Roman" panose="02020603050405020304" pitchFamily="18" charset="0"/>
                <a:cs typeface="Times New Roman" panose="02020603050405020304" pitchFamily="18" charset="0"/>
              </a:rPr>
              <a:t>office is in Johannesburg. As of 30 June 2016, </a:t>
            </a:r>
            <a:r>
              <a:rPr lang="en-US" b="1" dirty="0">
                <a:latin typeface="Times New Roman" panose="02020603050405020304" pitchFamily="18" charset="0"/>
                <a:cs typeface="Times New Roman" panose="02020603050405020304" pitchFamily="18" charset="0"/>
              </a:rPr>
              <a:t>MTN</a:t>
            </a:r>
            <a:r>
              <a:rPr lang="en-US" dirty="0">
                <a:latin typeface="Times New Roman" panose="02020603050405020304" pitchFamily="18" charset="0"/>
                <a:cs typeface="Times New Roman" panose="02020603050405020304" pitchFamily="18" charset="0"/>
              </a:rPr>
              <a:t> recorded 232.6 million subscribers, making it the eighth largest mobile network operator in the world, and the largest in Africa. Active in over 20 countries, one-third of company revenue come from Nigeria, where it holds about 35% </a:t>
            </a:r>
            <a:r>
              <a:rPr lang="en-US" b="1" dirty="0">
                <a:latin typeface="Times New Roman" panose="02020603050405020304" pitchFamily="18" charset="0"/>
                <a:cs typeface="Times New Roman" panose="02020603050405020304" pitchFamily="18" charset="0"/>
              </a:rPr>
              <a:t>market share</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21</a:t>
            </a:fld>
            <a:endParaRPr lang="en-GB"/>
          </a:p>
        </p:txBody>
      </p:sp>
    </p:spTree>
    <p:extLst>
      <p:ext uri="{BB962C8B-B14F-4D97-AF65-F5344CB8AC3E}">
        <p14:creationId xmlns:p14="http://schemas.microsoft.com/office/powerpoint/2010/main" val="1697984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2.4 Careers in Information Systems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Realizing </a:t>
            </a:r>
            <a:r>
              <a:rPr lang="en-US" sz="2000" dirty="0">
                <a:latin typeface="Times New Roman" panose="02020603050405020304" pitchFamily="18" charset="0"/>
                <a:cs typeface="Times New Roman" panose="02020603050405020304" pitchFamily="18" charset="0"/>
              </a:rPr>
              <a:t>the benefits of any information system requires competent and motivated IS personnel, and many companies offer excellent job opportunities. Professionals with careers in information systems typically work in an IS department as web developers, computer programmers, systems analysts, database developers and administrators, computer operators, technical support or in other positions. </a:t>
            </a:r>
          </a:p>
        </p:txBody>
      </p:sp>
      <p:sp>
        <p:nvSpPr>
          <p:cNvPr id="4" name="Slide Number Placeholder 3"/>
          <p:cNvSpPr>
            <a:spLocks noGrp="1"/>
          </p:cNvSpPr>
          <p:nvPr>
            <p:ph type="sldNum" sz="quarter" idx="12"/>
          </p:nvPr>
        </p:nvSpPr>
        <p:spPr/>
        <p:txBody>
          <a:bodyPr/>
          <a:lstStyle/>
          <a:p>
            <a:fld id="{E0912816-C430-4136-9554-B45F9367BD57}" type="slidenum">
              <a:rPr lang="en-GB" smtClean="0"/>
              <a:t>22</a:t>
            </a:fld>
            <a:endParaRPr lang="en-GB"/>
          </a:p>
        </p:txBody>
      </p:sp>
    </p:spTree>
    <p:extLst>
      <p:ext uri="{BB962C8B-B14F-4D97-AF65-F5344CB8AC3E}">
        <p14:creationId xmlns:p14="http://schemas.microsoft.com/office/powerpoint/2010/main" val="3883207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2.4 Careers in Information Systems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b="1" dirty="0" smtClean="0">
                <a:latin typeface="Times New Roman" panose="02020603050405020304" pitchFamily="18" charset="0"/>
                <a:cs typeface="Times New Roman" panose="02020603050405020304" pitchFamily="18" charset="0"/>
              </a:rPr>
              <a:t>1.Operations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People in the operations component of a typical IS department work with information systems in corporate or business unit computer facilities. </a:t>
            </a:r>
            <a:r>
              <a:rPr lang="en-US" dirty="0" smtClean="0">
                <a:latin typeface="Times New Roman" panose="02020603050405020304" pitchFamily="18" charset="0"/>
                <a:cs typeface="Times New Roman" panose="02020603050405020304" pitchFamily="18" charset="0"/>
              </a:rPr>
              <a:t>System </a:t>
            </a:r>
            <a:r>
              <a:rPr lang="en-US" dirty="0">
                <a:latin typeface="Times New Roman" panose="02020603050405020304" pitchFamily="18" charset="0"/>
                <a:cs typeface="Times New Roman" panose="02020603050405020304" pitchFamily="18" charset="0"/>
              </a:rPr>
              <a:t>operators primarily run and maintain IS equipment, and are typically trained at technical schools or through on-the-job experience. </a:t>
            </a:r>
            <a:endParaRPr lang="en-US" dirty="0" smtClean="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2.Support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support component of a typical IS department provides user assistance in hardware and software acquisition and use, data administration, user training and assistance, and web administration. In many cases, support is delivered through an information </a:t>
            </a:r>
            <a:r>
              <a:rPr lang="en-US" dirty="0" smtClean="0">
                <a:latin typeface="Times New Roman" panose="02020603050405020304" pitchFamily="18" charset="0"/>
                <a:cs typeface="Times New Roman" panose="02020603050405020304" pitchFamily="18" charset="0"/>
              </a:rPr>
              <a:t>center.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23</a:t>
            </a:fld>
            <a:endParaRPr lang="en-GB"/>
          </a:p>
        </p:txBody>
      </p:sp>
    </p:spTree>
    <p:extLst>
      <p:ext uri="{BB962C8B-B14F-4D97-AF65-F5344CB8AC3E}">
        <p14:creationId xmlns:p14="http://schemas.microsoft.com/office/powerpoint/2010/main" val="3544245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2.4 Careers in Information Systems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b="1" dirty="0" smtClean="0">
                <a:latin typeface="Times New Roman" panose="02020603050405020304" pitchFamily="18" charset="0"/>
                <a:cs typeface="Times New Roman" panose="02020603050405020304" pitchFamily="18" charset="0"/>
              </a:rPr>
              <a:t>3.The </a:t>
            </a:r>
            <a:r>
              <a:rPr lang="en-US" b="1" dirty="0">
                <a:latin typeface="Times New Roman" panose="02020603050405020304" pitchFamily="18" charset="0"/>
                <a:cs typeface="Times New Roman" panose="02020603050405020304" pitchFamily="18" charset="0"/>
              </a:rPr>
              <a:t>Chief Information Officer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role of the chief information officer (CIO) is to employ an IS department’s equipment and personnel to help the organization attain its goals. The CIO is a senior manager concerned with the overall needs of the organization who sets organization-wide policies, and plans, manages and acquires information systems. </a:t>
            </a:r>
            <a:endParaRPr lang="en-US" dirty="0" smtClean="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4.LAN Administrator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Local area network (LAN) </a:t>
            </a:r>
            <a:r>
              <a:rPr lang="en-US" dirty="0">
                <a:latin typeface="Times New Roman" panose="02020603050405020304" pitchFamily="18" charset="0"/>
                <a:cs typeface="Times New Roman" panose="02020603050405020304" pitchFamily="18" charset="0"/>
              </a:rPr>
              <a:t>administrators set up and manage the network hardware, software and security processes. They manage the addition of new users, software and devices to the network. </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24</a:t>
            </a:fld>
            <a:endParaRPr lang="en-GB"/>
          </a:p>
        </p:txBody>
      </p:sp>
    </p:spTree>
    <p:extLst>
      <p:ext uri="{BB962C8B-B14F-4D97-AF65-F5344CB8AC3E}">
        <p14:creationId xmlns:p14="http://schemas.microsoft.com/office/powerpoint/2010/main" val="903580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2.4 Careers in Information Systems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b="1" dirty="0" smtClean="0">
                <a:latin typeface="Times New Roman" panose="02020603050405020304" pitchFamily="18" charset="0"/>
                <a:cs typeface="Times New Roman" panose="02020603050405020304" pitchFamily="18" charset="0"/>
              </a:rPr>
              <a:t>5.Systems </a:t>
            </a:r>
            <a:r>
              <a:rPr lang="en-US" b="1" dirty="0">
                <a:latin typeface="Times New Roman" panose="02020603050405020304" pitchFamily="18" charset="0"/>
                <a:cs typeface="Times New Roman" panose="02020603050405020304" pitchFamily="18" charset="0"/>
              </a:rPr>
              <a:t>Developers </a:t>
            </a:r>
            <a:r>
              <a:rPr lang="en-US" b="1"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Systems </a:t>
            </a:r>
            <a:r>
              <a:rPr lang="en-US" dirty="0">
                <a:latin typeface="Times New Roman" panose="02020603050405020304" pitchFamily="18" charset="0"/>
                <a:cs typeface="Times New Roman" panose="02020603050405020304" pitchFamily="18" charset="0"/>
              </a:rPr>
              <a:t>developers design and write software. Typically, developers will be graduates with degrees in technical subjects such as computer science, mathematics or engineering. However, many big employers have graduate recruitment schemes where degree subject is less important than an ability to learn </a:t>
            </a:r>
          </a:p>
        </p:txBody>
      </p:sp>
      <p:sp>
        <p:nvSpPr>
          <p:cNvPr id="4" name="Slide Number Placeholder 3"/>
          <p:cNvSpPr>
            <a:spLocks noGrp="1"/>
          </p:cNvSpPr>
          <p:nvPr>
            <p:ph type="sldNum" sz="quarter" idx="12"/>
          </p:nvPr>
        </p:nvSpPr>
        <p:spPr/>
        <p:txBody>
          <a:bodyPr/>
          <a:lstStyle/>
          <a:p>
            <a:fld id="{E0912816-C430-4136-9554-B45F9367BD57}" type="slidenum">
              <a:rPr lang="en-GB" smtClean="0"/>
              <a:t>25</a:t>
            </a:fld>
            <a:endParaRPr lang="en-GB"/>
          </a:p>
        </p:txBody>
      </p:sp>
    </p:spTree>
    <p:extLst>
      <p:ext uri="{BB962C8B-B14F-4D97-AF65-F5344CB8AC3E}">
        <p14:creationId xmlns:p14="http://schemas.microsoft.com/office/powerpoint/2010/main" val="1580665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7200" b="1" dirty="0" smtClean="0"/>
          </a:p>
          <a:p>
            <a:pPr marL="0" indent="0" algn="ctr">
              <a:buNone/>
            </a:pPr>
            <a:r>
              <a:rPr lang="en-US" sz="7200" b="1" smtClean="0"/>
              <a:t>The End!!!</a:t>
            </a:r>
            <a:endParaRPr lang="en-US" sz="7200" b="1" dirty="0" smtClean="0"/>
          </a:p>
        </p:txBody>
      </p:sp>
      <p:sp>
        <p:nvSpPr>
          <p:cNvPr id="4" name="Slide Number Placeholder 3"/>
          <p:cNvSpPr>
            <a:spLocks noGrp="1"/>
          </p:cNvSpPr>
          <p:nvPr>
            <p:ph type="sldNum" sz="quarter" idx="12"/>
          </p:nvPr>
        </p:nvSpPr>
        <p:spPr/>
        <p:txBody>
          <a:bodyPr/>
          <a:lstStyle/>
          <a:p>
            <a:fld id="{E0912816-C430-4136-9554-B45F9367BD57}" type="slidenum">
              <a:rPr lang="en-GB" smtClean="0"/>
              <a:t>26</a:t>
            </a:fld>
            <a:endParaRPr lang="en-GB"/>
          </a:p>
        </p:txBody>
      </p:sp>
    </p:spTree>
    <p:extLst>
      <p:ext uri="{BB962C8B-B14F-4D97-AF65-F5344CB8AC3E}">
        <p14:creationId xmlns:p14="http://schemas.microsoft.com/office/powerpoint/2010/main" val="28638482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Learning Objectives</a:t>
            </a:r>
            <a:br>
              <a:rPr lang="en-GB" b="1" dirty="0" smtClean="0"/>
            </a:br>
            <a:endParaRPr lang="en-GB" b="1" dirty="0"/>
          </a:p>
        </p:txBody>
      </p:sp>
      <p:sp>
        <p:nvSpPr>
          <p:cNvPr id="3" name="Content Placeholder 2"/>
          <p:cNvSpPr>
            <a:spLocks noGrp="1"/>
          </p:cNvSpPr>
          <p:nvPr>
            <p:ph idx="1"/>
          </p:nvPr>
        </p:nvSpPr>
        <p:spPr>
          <a:xfrm>
            <a:off x="2481943" y="1611086"/>
            <a:ext cx="8921069" cy="4775200"/>
          </a:xfrm>
        </p:spPr>
        <p:txBody>
          <a:bodyPr>
            <a:normAutofit/>
          </a:bodyPr>
          <a:lstStyle/>
          <a:p>
            <a:pPr marL="0" indent="0">
              <a:buNone/>
            </a:pPr>
            <a:endParaRPr lang="en-ZA"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dirty="0">
                <a:latin typeface="Times New Roman" panose="02020603050405020304" pitchFamily="18" charset="0"/>
                <a:cs typeface="Times New Roman" panose="02020603050405020304" pitchFamily="18" charset="0"/>
              </a:rPr>
              <a:t>Identify the value-adding processes in the supply chain and describe the role of information systems within them. </a:t>
            </a:r>
            <a:endParaRPr lang="en-US" dirty="0" smtClean="0">
              <a:latin typeface="Times New Roman" panose="02020603050405020304" pitchFamily="18" charset="0"/>
              <a:cs typeface="Times New Roman" panose="02020603050405020304" pitchFamily="18" charset="0"/>
            </a:endParaRPr>
          </a:p>
          <a:p>
            <a:pPr>
              <a:buFont typeface="+mj-lt"/>
              <a:buAutoNum type="arabicPeriod"/>
            </a:pPr>
            <a:r>
              <a:rPr lang="en-US" dirty="0" smtClean="0">
                <a:latin typeface="Times New Roman" panose="02020603050405020304" pitchFamily="18" charset="0"/>
                <a:cs typeface="Times New Roman" panose="02020603050405020304" pitchFamily="18" charset="0"/>
              </a:rPr>
              <a:t>Provide </a:t>
            </a:r>
            <a:r>
              <a:rPr lang="en-US" dirty="0">
                <a:latin typeface="Times New Roman" panose="02020603050405020304" pitchFamily="18" charset="0"/>
                <a:cs typeface="Times New Roman" panose="02020603050405020304" pitchFamily="18" charset="0"/>
              </a:rPr>
              <a:t>a clear definition of ‘organizational structure’ and </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Organizational change’ and discuss how these affect the </a:t>
            </a:r>
            <a:r>
              <a:rPr lang="en-US" dirty="0" smtClean="0">
                <a:latin typeface="Times New Roman" panose="02020603050405020304" pitchFamily="18" charset="0"/>
                <a:cs typeface="Times New Roman" panose="02020603050405020304" pitchFamily="18" charset="0"/>
              </a:rPr>
              <a:t>Implementation </a:t>
            </a:r>
            <a:r>
              <a:rPr lang="en-US" dirty="0">
                <a:latin typeface="Times New Roman" panose="02020603050405020304" pitchFamily="18" charset="0"/>
                <a:cs typeface="Times New Roman" panose="02020603050405020304" pitchFamily="18" charset="0"/>
              </a:rPr>
              <a:t>of information systems. </a:t>
            </a:r>
            <a:endParaRPr lang="en-US" dirty="0" smtClean="0">
              <a:latin typeface="Times New Roman" panose="02020603050405020304" pitchFamily="18" charset="0"/>
              <a:cs typeface="Times New Roman" panose="02020603050405020304" pitchFamily="18" charset="0"/>
            </a:endParaRPr>
          </a:p>
          <a:p>
            <a:pPr>
              <a:buFont typeface="+mj-lt"/>
              <a:buAutoNum type="arabicPeriod"/>
            </a:pPr>
            <a:r>
              <a:rPr lang="en-US" dirty="0" smtClean="0">
                <a:latin typeface="Times New Roman" panose="02020603050405020304" pitchFamily="18" charset="0"/>
                <a:cs typeface="Times New Roman" panose="02020603050405020304" pitchFamily="18" charset="0"/>
              </a:rPr>
              <a:t>Identify </a:t>
            </a:r>
            <a:r>
              <a:rPr lang="en-US" dirty="0">
                <a:latin typeface="Times New Roman" panose="02020603050405020304" pitchFamily="18" charset="0"/>
                <a:cs typeface="Times New Roman" panose="02020603050405020304" pitchFamily="18" charset="0"/>
              </a:rPr>
              <a:t>some of the strategies employed to lower costs or improve </a:t>
            </a:r>
            <a:r>
              <a:rPr lang="en-US" dirty="0" smtClean="0">
                <a:latin typeface="Times New Roman" panose="02020603050405020304" pitchFamily="18" charset="0"/>
                <a:cs typeface="Times New Roman" panose="02020603050405020304" pitchFamily="18" charset="0"/>
              </a:rPr>
              <a:t>service.</a:t>
            </a:r>
          </a:p>
          <a:p>
            <a:pPr>
              <a:buFont typeface="+mj-lt"/>
              <a:buAutoNum type="arabicPeriod"/>
            </a:pPr>
            <a:r>
              <a:rPr lang="en-US" dirty="0" smtClean="0">
                <a:latin typeface="Times New Roman" panose="02020603050405020304" pitchFamily="18" charset="0"/>
                <a:cs typeface="Times New Roman" panose="02020603050405020304" pitchFamily="18" charset="0"/>
              </a:rPr>
              <a:t>Define </a:t>
            </a:r>
            <a:r>
              <a:rPr lang="en-US" dirty="0">
                <a:latin typeface="Times New Roman" panose="02020603050405020304" pitchFamily="18" charset="0"/>
                <a:cs typeface="Times New Roman" panose="02020603050405020304" pitchFamily="18" charset="0"/>
              </a:rPr>
              <a:t>the term ‘competitive advantage’ and discuss how organizations are using information systems to achieve such an advantage. </a:t>
            </a:r>
            <a:endParaRPr lang="en-US" dirty="0" smtClean="0">
              <a:latin typeface="Times New Roman" panose="02020603050405020304" pitchFamily="18" charset="0"/>
              <a:cs typeface="Times New Roman" panose="02020603050405020304" pitchFamily="18" charset="0"/>
            </a:endParaRPr>
          </a:p>
          <a:p>
            <a:pPr>
              <a:buFont typeface="+mj-lt"/>
              <a:buAutoNum type="arabicPeriod"/>
            </a:pPr>
            <a:r>
              <a:rPr lang="en-US" dirty="0" smtClean="0">
                <a:latin typeface="Times New Roman" panose="02020603050405020304" pitchFamily="18" charset="0"/>
                <a:cs typeface="Times New Roman" panose="02020603050405020304" pitchFamily="18" charset="0"/>
              </a:rPr>
              <a:t>Discuss </a:t>
            </a:r>
            <a:r>
              <a:rPr lang="en-US" dirty="0">
                <a:latin typeface="Times New Roman" panose="02020603050405020304" pitchFamily="18" charset="0"/>
                <a:cs typeface="Times New Roman" panose="02020603050405020304" pitchFamily="18" charset="0"/>
              </a:rPr>
              <a:t>how organizations justify the need for information systems. </a:t>
            </a:r>
            <a:endParaRPr lang="en-US" dirty="0" smtClean="0">
              <a:latin typeface="Times New Roman" panose="02020603050405020304" pitchFamily="18" charset="0"/>
              <a:cs typeface="Times New Roman" panose="02020603050405020304" pitchFamily="18" charset="0"/>
            </a:endParaRPr>
          </a:p>
          <a:p>
            <a:pPr>
              <a:buFont typeface="+mj-lt"/>
              <a:buAutoNum type="arabicPeriod"/>
            </a:pPr>
            <a:r>
              <a:rPr lang="en-US" dirty="0" smtClean="0">
                <a:latin typeface="Times New Roman" panose="02020603050405020304" pitchFamily="18" charset="0"/>
                <a:cs typeface="Times New Roman" panose="02020603050405020304" pitchFamily="18" charset="0"/>
              </a:rPr>
              <a:t>Define </a:t>
            </a:r>
            <a:r>
              <a:rPr lang="en-US" dirty="0">
                <a:latin typeface="Times New Roman" panose="02020603050405020304" pitchFamily="18" charset="0"/>
                <a:cs typeface="Times New Roman" panose="02020603050405020304" pitchFamily="18" charset="0"/>
              </a:rPr>
              <a:t>the types of roles, functions and careers available in information systems. </a:t>
            </a: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3</a:t>
            </a:fld>
            <a:endParaRPr lang="en-GB"/>
          </a:p>
        </p:txBody>
      </p:sp>
    </p:spTree>
    <p:extLst>
      <p:ext uri="{BB962C8B-B14F-4D97-AF65-F5344CB8AC3E}">
        <p14:creationId xmlns:p14="http://schemas.microsoft.com/office/powerpoint/2010/main" val="31864619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2.1 An Introduction to </a:t>
            </a:r>
            <a:r>
              <a:rPr lang="en-US" b="1" dirty="0" smtClean="0">
                <a:latin typeface="Times New Roman" panose="02020603050405020304" pitchFamily="18" charset="0"/>
                <a:cs typeface="Times New Roman" panose="02020603050405020304" pitchFamily="18" charset="0"/>
              </a:rPr>
              <a:t>Organizations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An </a:t>
            </a:r>
            <a:r>
              <a:rPr lang="en-US" sz="2000" b="1" dirty="0">
                <a:latin typeface="Times New Roman" panose="02020603050405020304" pitchFamily="18" charset="0"/>
                <a:cs typeface="Times New Roman" panose="02020603050405020304" pitchFamily="18" charset="0"/>
              </a:rPr>
              <a:t>organization </a:t>
            </a:r>
            <a:r>
              <a:rPr lang="en-US" sz="2000" dirty="0">
                <a:latin typeface="Times New Roman" panose="02020603050405020304" pitchFamily="18" charset="0"/>
                <a:cs typeface="Times New Roman" panose="02020603050405020304" pitchFamily="18" charset="0"/>
              </a:rPr>
              <a:t>is a formal collection of people and other resources established to accomplish a set of goals. The primary goal of a for-profit organization is to maximize shareholder value, often measured by the price of the company stock. Non-profit organizations include social groups, religious groups, universities, charities and other organizations that do not have profit as their goal. </a:t>
            </a:r>
          </a:p>
        </p:txBody>
      </p:sp>
      <p:sp>
        <p:nvSpPr>
          <p:cNvPr id="4" name="Slide Number Placeholder 3"/>
          <p:cNvSpPr>
            <a:spLocks noGrp="1"/>
          </p:cNvSpPr>
          <p:nvPr>
            <p:ph type="sldNum" sz="quarter" idx="12"/>
          </p:nvPr>
        </p:nvSpPr>
        <p:spPr/>
        <p:txBody>
          <a:bodyPr/>
          <a:lstStyle/>
          <a:p>
            <a:fld id="{E0912816-C430-4136-9554-B45F9367BD57}" type="slidenum">
              <a:rPr lang="en-GB" smtClean="0"/>
              <a:t>4</a:t>
            </a:fld>
            <a:endParaRPr lang="en-GB"/>
          </a:p>
        </p:txBody>
      </p:sp>
    </p:spTree>
    <p:extLst>
      <p:ext uri="{BB962C8B-B14F-4D97-AF65-F5344CB8AC3E}">
        <p14:creationId xmlns:p14="http://schemas.microsoft.com/office/powerpoint/2010/main" val="2634739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An </a:t>
            </a:r>
            <a:r>
              <a:rPr lang="en-US" b="1" dirty="0">
                <a:latin typeface="Times New Roman" panose="02020603050405020304" pitchFamily="18" charset="0"/>
                <a:cs typeface="Times New Roman" panose="02020603050405020304" pitchFamily="18" charset="0"/>
              </a:rPr>
              <a:t>Introduction to </a:t>
            </a:r>
            <a:r>
              <a:rPr lang="en-US" b="1" dirty="0" smtClean="0">
                <a:latin typeface="Times New Roman" panose="02020603050405020304" pitchFamily="18" charset="0"/>
                <a:cs typeface="Times New Roman" panose="02020603050405020304" pitchFamily="18" charset="0"/>
              </a:rPr>
              <a:t>Organizations</a:t>
            </a:r>
            <a:endParaRPr lang="en-US"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2155372" y="1662291"/>
            <a:ext cx="8696321" cy="4602256"/>
          </a:xfrm>
          <a:prstGeom prst="rect">
            <a:avLst/>
          </a:prstGeom>
        </p:spPr>
      </p:pic>
      <p:sp>
        <p:nvSpPr>
          <p:cNvPr id="4" name="Slide Number Placeholder 3"/>
          <p:cNvSpPr>
            <a:spLocks noGrp="1"/>
          </p:cNvSpPr>
          <p:nvPr>
            <p:ph type="sldNum" sz="quarter" idx="12"/>
          </p:nvPr>
        </p:nvSpPr>
        <p:spPr/>
        <p:txBody>
          <a:bodyPr/>
          <a:lstStyle/>
          <a:p>
            <a:fld id="{E0912816-C430-4136-9554-B45F9367BD57}" type="slidenum">
              <a:rPr lang="en-GB" smtClean="0"/>
              <a:t>5</a:t>
            </a:fld>
            <a:endParaRPr lang="en-GB"/>
          </a:p>
        </p:txBody>
      </p:sp>
    </p:spTree>
    <p:extLst>
      <p:ext uri="{BB962C8B-B14F-4D97-AF65-F5344CB8AC3E}">
        <p14:creationId xmlns:p14="http://schemas.microsoft.com/office/powerpoint/2010/main" val="2156354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An </a:t>
            </a:r>
            <a:r>
              <a:rPr lang="en-US" b="1" dirty="0">
                <a:latin typeface="Times New Roman" panose="02020603050405020304" pitchFamily="18" charset="0"/>
                <a:cs typeface="Times New Roman" panose="02020603050405020304" pitchFamily="18" charset="0"/>
              </a:rPr>
              <a:t>Introduction to </a:t>
            </a:r>
            <a:r>
              <a:rPr lang="en-US" b="1" dirty="0" smtClean="0">
                <a:latin typeface="Times New Roman" panose="02020603050405020304" pitchFamily="18" charset="0"/>
                <a:cs typeface="Times New Roman" panose="02020603050405020304" pitchFamily="18" charset="0"/>
              </a:rPr>
              <a:t>Organizations</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6</a:t>
            </a:fld>
            <a:endParaRPr lang="en-GB"/>
          </a:p>
        </p:txBody>
      </p:sp>
      <p:sp>
        <p:nvSpPr>
          <p:cNvPr id="3" name="Content Placeholder 2"/>
          <p:cNvSpPr>
            <a:spLocks noGrp="1"/>
          </p:cNvSpPr>
          <p:nvPr>
            <p:ph idx="1"/>
          </p:nvPr>
        </p:nvSpPr>
        <p:spPr/>
        <p:txBody>
          <a:bodyPr>
            <a:normAutofit/>
          </a:bodyPr>
          <a:lstStyle/>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Supply </a:t>
            </a:r>
            <a:r>
              <a:rPr lang="en-US" sz="2000" b="1" dirty="0">
                <a:latin typeface="Times New Roman" panose="02020603050405020304" pitchFamily="18" charset="0"/>
                <a:cs typeface="Times New Roman" panose="02020603050405020304" pitchFamily="18" charset="0"/>
              </a:rPr>
              <a:t>chain management (SCM) </a:t>
            </a:r>
            <a:r>
              <a:rPr lang="en-US" sz="2000" dirty="0">
                <a:latin typeface="Times New Roman" panose="02020603050405020304" pitchFamily="18" charset="0"/>
                <a:cs typeface="Times New Roman" panose="02020603050405020304" pitchFamily="18" charset="0"/>
              </a:rPr>
              <a:t>and customer relationship management (CRM) are two key parts of managing the value chain. SCM helps determine what supplies are required for the value chain, what quantities are needed to meet customer demand, how the supplies should be processed (manufactured) into finished goods and services, and how the shipment of supplies and products to customers should be scheduled, monitored and controlled.</a:t>
            </a:r>
          </a:p>
        </p:txBody>
      </p:sp>
    </p:spTree>
    <p:extLst>
      <p:ext uri="{BB962C8B-B14F-4D97-AF65-F5344CB8AC3E}">
        <p14:creationId xmlns:p14="http://schemas.microsoft.com/office/powerpoint/2010/main" val="2783883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An </a:t>
            </a:r>
            <a:r>
              <a:rPr lang="en-US" b="1" dirty="0">
                <a:latin typeface="Times New Roman" panose="02020603050405020304" pitchFamily="18" charset="0"/>
                <a:cs typeface="Times New Roman" panose="02020603050405020304" pitchFamily="18" charset="0"/>
              </a:rPr>
              <a:t>Introduction to </a:t>
            </a:r>
            <a:r>
              <a:rPr lang="en-US" b="1" dirty="0" smtClean="0">
                <a:latin typeface="Times New Roman" panose="02020603050405020304" pitchFamily="18" charset="0"/>
                <a:cs typeface="Times New Roman" panose="02020603050405020304" pitchFamily="18" charset="0"/>
              </a:rPr>
              <a:t>Organizations</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7</a:t>
            </a:fld>
            <a:endParaRPr lang="en-GB"/>
          </a:p>
        </p:txBody>
      </p:sp>
      <p:sp>
        <p:nvSpPr>
          <p:cNvPr id="3" name="Content Placeholder 2"/>
          <p:cNvSpPr>
            <a:spLocks noGrp="1"/>
          </p:cNvSpPr>
          <p:nvPr>
            <p:ph idx="1"/>
          </p:nvPr>
        </p:nvSpPr>
        <p:spPr/>
        <p:txBody>
          <a:bodyPr>
            <a:normAutofit/>
          </a:bodyPr>
          <a:lstStyle/>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CRM </a:t>
            </a:r>
            <a:r>
              <a:rPr lang="en-US" sz="2000" dirty="0">
                <a:latin typeface="Times New Roman" panose="02020603050405020304" pitchFamily="18" charset="0"/>
                <a:cs typeface="Times New Roman" panose="02020603050405020304" pitchFamily="18" charset="0"/>
              </a:rPr>
              <a:t>programs help a company manage all aspects of customer encounters, including marketing and advertising, sales, customer service after the sale and help retain loyal customers. CRM can assist a company with collecting data on customers, contacting customers, informing them about new products and actively selling products to existing and new customers </a:t>
            </a:r>
          </a:p>
        </p:txBody>
      </p:sp>
    </p:spTree>
    <p:extLst>
      <p:ext uri="{BB962C8B-B14F-4D97-AF65-F5344CB8AC3E}">
        <p14:creationId xmlns:p14="http://schemas.microsoft.com/office/powerpoint/2010/main" val="13798857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Organizational structure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Organizational </a:t>
            </a:r>
            <a:r>
              <a:rPr lang="en-US" sz="2000" b="1" dirty="0">
                <a:latin typeface="Times New Roman" panose="02020603050405020304" pitchFamily="18" charset="0"/>
                <a:cs typeface="Times New Roman" panose="02020603050405020304" pitchFamily="18" charset="0"/>
              </a:rPr>
              <a:t>structure </a:t>
            </a:r>
            <a:r>
              <a:rPr lang="en-US" sz="2000" dirty="0">
                <a:latin typeface="Times New Roman" panose="02020603050405020304" pitchFamily="18" charset="0"/>
                <a:cs typeface="Times New Roman" panose="02020603050405020304" pitchFamily="18" charset="0"/>
              </a:rPr>
              <a:t>refers to organizational subunits and the way they relate to each other. An organization’s structure depends on its approach to management and can affect how it views and uses information systems. The types of organizational structures typically include traditional, project, team and virtual.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 </a:t>
            </a:r>
            <a:r>
              <a:rPr lang="en-US" sz="2000" b="1" dirty="0">
                <a:latin typeface="Times New Roman" panose="02020603050405020304" pitchFamily="18" charset="0"/>
                <a:cs typeface="Times New Roman" panose="02020603050405020304" pitchFamily="18" charset="0"/>
              </a:rPr>
              <a:t>traditional organizational structure</a:t>
            </a:r>
            <a:r>
              <a:rPr lang="en-US" sz="2000" dirty="0">
                <a:latin typeface="Times New Roman" panose="02020603050405020304" pitchFamily="18" charset="0"/>
                <a:cs typeface="Times New Roman" panose="02020603050405020304" pitchFamily="18" charset="0"/>
              </a:rPr>
              <a:t>, also called a hierarchical structure, is like a managerial pyramid where the hierarchy of decision making and authority flows from the strategic management at the top, down to operational management and non-management employees. </a:t>
            </a:r>
            <a:endParaRPr lang="en-US" sz="24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8</a:t>
            </a:fld>
            <a:endParaRPr lang="en-GB"/>
          </a:p>
        </p:txBody>
      </p:sp>
    </p:spTree>
    <p:extLst>
      <p:ext uri="{BB962C8B-B14F-4D97-AF65-F5344CB8AC3E}">
        <p14:creationId xmlns:p14="http://schemas.microsoft.com/office/powerpoint/2010/main" val="21358804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Organizational structure</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9</a:t>
            </a:fld>
            <a:endParaRPr lang="en-GB"/>
          </a:p>
        </p:txBody>
      </p:sp>
      <p:sp>
        <p:nvSpPr>
          <p:cNvPr id="6" name="Content Placeholder 5"/>
          <p:cNvSpPr>
            <a:spLocks noGrp="1"/>
          </p:cNvSpPr>
          <p:nvPr>
            <p:ph idx="1"/>
          </p:nvPr>
        </p:nvSpPr>
        <p:spPr/>
        <p:txBody>
          <a:bodyPr>
            <a:normAutofit/>
          </a:bodyPr>
          <a:lstStyle/>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A </a:t>
            </a:r>
            <a:r>
              <a:rPr lang="en-US" sz="2000" b="1" dirty="0">
                <a:latin typeface="Times New Roman" panose="02020603050405020304" pitchFamily="18" charset="0"/>
                <a:cs typeface="Times New Roman" panose="02020603050405020304" pitchFamily="18" charset="0"/>
              </a:rPr>
              <a:t>project organizational structure </a:t>
            </a:r>
            <a:r>
              <a:rPr lang="en-US" sz="2000" dirty="0">
                <a:latin typeface="Times New Roman" panose="02020603050405020304" pitchFamily="18" charset="0"/>
                <a:cs typeface="Times New Roman" panose="02020603050405020304" pitchFamily="18" charset="0"/>
              </a:rPr>
              <a:t>is </a:t>
            </a:r>
            <a:r>
              <a:rPr lang="en-US" sz="2000" dirty="0" smtClean="0">
                <a:latin typeface="Times New Roman" panose="02020603050405020304" pitchFamily="18" charset="0"/>
                <a:cs typeface="Times New Roman" panose="02020603050405020304" pitchFamily="18" charset="0"/>
              </a:rPr>
              <a:t>centered </a:t>
            </a:r>
            <a:r>
              <a:rPr lang="en-US" sz="2000" dirty="0">
                <a:latin typeface="Times New Roman" panose="02020603050405020304" pitchFamily="18" charset="0"/>
                <a:cs typeface="Times New Roman" panose="02020603050405020304" pitchFamily="18" charset="0"/>
              </a:rPr>
              <a:t>on major products or services. For example, in a manufacturing firm that produces baby food and other baby products, each line is produced by a separate unit. Traditional functions such as marketing, finance and production are positioned within these major units (see Figure 2.4). Many project teams are temporary – when the project is complete, the members go on to new teams formed for another project. </a:t>
            </a:r>
          </a:p>
        </p:txBody>
      </p:sp>
    </p:spTree>
    <p:extLst>
      <p:ext uri="{BB962C8B-B14F-4D97-AF65-F5344CB8AC3E}">
        <p14:creationId xmlns:p14="http://schemas.microsoft.com/office/powerpoint/2010/main" val="83433786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5910</TotalTime>
  <Words>2166</Words>
  <Application>Microsoft Office PowerPoint</Application>
  <PresentationFormat>Widescreen</PresentationFormat>
  <Paragraphs>142</Paragraphs>
  <Slides>26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Century Gothic</vt:lpstr>
      <vt:lpstr>Times New Roman</vt:lpstr>
      <vt:lpstr>Wingdings 3</vt:lpstr>
      <vt:lpstr>Wisp</vt:lpstr>
      <vt:lpstr>Information System In Organizations </vt:lpstr>
      <vt:lpstr>Introduction</vt:lpstr>
      <vt:lpstr>Learning Objectives </vt:lpstr>
      <vt:lpstr>2.1 An Introduction to Organizations</vt:lpstr>
      <vt:lpstr>An Introduction to Organizations</vt:lpstr>
      <vt:lpstr>An Introduction to Organizations</vt:lpstr>
      <vt:lpstr>An Introduction to Organizations</vt:lpstr>
      <vt:lpstr>Organizational structure</vt:lpstr>
      <vt:lpstr>Organizational structure</vt:lpstr>
      <vt:lpstr>Organizational structure</vt:lpstr>
      <vt:lpstr>Organizational structure</vt:lpstr>
      <vt:lpstr>Organizational structure</vt:lpstr>
      <vt:lpstr>Organizational Change </vt:lpstr>
      <vt:lpstr>Organizational Change </vt:lpstr>
      <vt:lpstr>Success Factors </vt:lpstr>
      <vt:lpstr>2.2 Competitive Advantage </vt:lpstr>
      <vt:lpstr>2.2 Competitive Advantage </vt:lpstr>
      <vt:lpstr>Competitive Advantage </vt:lpstr>
      <vt:lpstr>2.3 Evaluating IS </vt:lpstr>
      <vt:lpstr>2.3 Evaluating IS </vt:lpstr>
      <vt:lpstr>2.3 Evaluating IS </vt:lpstr>
      <vt:lpstr>2.4 Careers in Information Systems </vt:lpstr>
      <vt:lpstr>2.4 Careers in Information Systems </vt:lpstr>
      <vt:lpstr>2.4 Careers in Information Systems </vt:lpstr>
      <vt:lpstr>2.4 Careers in Information Systems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Network Diagram</dc:title>
  <dc:creator>NQUBEKOH</dc:creator>
  <cp:lastModifiedBy>Windows User</cp:lastModifiedBy>
  <cp:revision>202</cp:revision>
  <dcterms:created xsi:type="dcterms:W3CDTF">2019-03-13T08:07:13Z</dcterms:created>
  <dcterms:modified xsi:type="dcterms:W3CDTF">2020-03-02T07:10:35Z</dcterms:modified>
</cp:coreProperties>
</file>