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7"/>
  </p:notesMasterIdLst>
  <p:sldIdLst>
    <p:sldId id="256" r:id="rId2"/>
    <p:sldId id="297" r:id="rId3"/>
    <p:sldId id="257" r:id="rId4"/>
    <p:sldId id="299" r:id="rId5"/>
    <p:sldId id="300" r:id="rId6"/>
    <p:sldId id="298" r:id="rId7"/>
    <p:sldId id="318" r:id="rId8"/>
    <p:sldId id="301" r:id="rId9"/>
    <p:sldId id="302" r:id="rId10"/>
    <p:sldId id="303" r:id="rId11"/>
    <p:sldId id="304" r:id="rId12"/>
    <p:sldId id="305" r:id="rId13"/>
    <p:sldId id="306" r:id="rId14"/>
    <p:sldId id="307" r:id="rId15"/>
    <p:sldId id="328" r:id="rId16"/>
    <p:sldId id="308" r:id="rId17"/>
    <p:sldId id="312" r:id="rId18"/>
    <p:sldId id="327" r:id="rId19"/>
    <p:sldId id="313" r:id="rId20"/>
    <p:sldId id="314" r:id="rId21"/>
    <p:sldId id="315" r:id="rId22"/>
    <p:sldId id="326" r:id="rId23"/>
    <p:sldId id="320" r:id="rId24"/>
    <p:sldId id="309" r:id="rId25"/>
    <p:sldId id="310" r:id="rId26"/>
    <p:sldId id="311" r:id="rId27"/>
    <p:sldId id="316" r:id="rId28"/>
    <p:sldId id="321" r:id="rId29"/>
    <p:sldId id="325" r:id="rId30"/>
    <p:sldId id="322" r:id="rId31"/>
    <p:sldId id="323" r:id="rId32"/>
    <p:sldId id="330" r:id="rId33"/>
    <p:sldId id="324" r:id="rId34"/>
    <p:sldId id="329" r:id="rId35"/>
    <p:sldId id="29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27" autoAdjust="0"/>
    <p:restoredTop sz="89933" autoAdjust="0"/>
  </p:normalViewPr>
  <p:slideViewPr>
    <p:cSldViewPr snapToGrid="0">
      <p:cViewPr varScale="1">
        <p:scale>
          <a:sx n="66" d="100"/>
          <a:sy n="66"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3D69D-1DA5-4A0B-B46E-850DB3ED1690}" type="datetimeFigureOut">
              <a:rPr lang="en-GB" smtClean="0"/>
              <a:t>20/02/2020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F1895-4F96-4310-874E-A9524CB180E4}" type="slidenum">
              <a:rPr lang="en-GB" smtClean="0"/>
              <a:t>‹#›</a:t>
            </a:fld>
            <a:endParaRPr lang="en-GB"/>
          </a:p>
        </p:txBody>
      </p:sp>
    </p:spTree>
    <p:extLst>
      <p:ext uri="{BB962C8B-B14F-4D97-AF65-F5344CB8AC3E}">
        <p14:creationId xmlns:p14="http://schemas.microsoft.com/office/powerpoint/2010/main" val="296822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B3F1895-4F96-4310-874E-A9524CB180E4}" type="slidenum">
              <a:rPr lang="en-GB" smtClean="0"/>
              <a:t>1</a:t>
            </a:fld>
            <a:endParaRPr lang="en-GB"/>
          </a:p>
        </p:txBody>
      </p:sp>
    </p:spTree>
    <p:extLst>
      <p:ext uri="{BB962C8B-B14F-4D97-AF65-F5344CB8AC3E}">
        <p14:creationId xmlns:p14="http://schemas.microsoft.com/office/powerpoint/2010/main" val="3276384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 My definition: information is processed data that has meaning.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Intelligence: the ability to acquire and apply knowledge and skills.</a:t>
            </a:r>
            <a:endParaRPr lang="en-US" dirty="0" smtClean="0"/>
          </a:p>
          <a:p>
            <a:r>
              <a:rPr lang="en-US" dirty="0" smtClean="0"/>
              <a:t>Knowledge: f</a:t>
            </a:r>
            <a:r>
              <a:rPr lang="en-US" sz="1200" b="0" i="0" kern="1200" dirty="0" smtClean="0">
                <a:solidFill>
                  <a:schemeClr val="tx1"/>
                </a:solidFill>
                <a:effectLst/>
                <a:latin typeface="+mn-lt"/>
                <a:ea typeface="+mn-ea"/>
                <a:cs typeface="+mn-cs"/>
              </a:rPr>
              <a:t>acts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and skills acquired through experience or education;</a:t>
            </a:r>
          </a:p>
          <a:p>
            <a:r>
              <a:rPr lang="en-US" sz="1200" b="0" i="0" kern="1200" dirty="0" smtClean="0">
                <a:solidFill>
                  <a:schemeClr val="tx1"/>
                </a:solidFill>
                <a:effectLst/>
                <a:latin typeface="+mn-lt"/>
                <a:ea typeface="+mn-ea"/>
                <a:cs typeface="+mn-cs"/>
              </a:rPr>
              <a:t>Data: facts and statistics collected together for reference or analysis</a:t>
            </a:r>
          </a:p>
          <a:p>
            <a:r>
              <a:rPr lang="en-US" sz="1200" b="0" i="0" kern="1200" dirty="0" smtClean="0">
                <a:solidFill>
                  <a:schemeClr val="tx1"/>
                </a:solidFill>
                <a:effectLst/>
                <a:latin typeface="+mn-lt"/>
                <a:ea typeface="+mn-ea"/>
                <a:cs typeface="+mn-cs"/>
              </a:rPr>
              <a:t>Meta data: a set of data that describes and gives information about other data.</a:t>
            </a:r>
            <a:endParaRPr lang="en-US" dirty="0"/>
          </a:p>
        </p:txBody>
      </p:sp>
      <p:sp>
        <p:nvSpPr>
          <p:cNvPr id="4" name="Slide Number Placeholder 3"/>
          <p:cNvSpPr>
            <a:spLocks noGrp="1"/>
          </p:cNvSpPr>
          <p:nvPr>
            <p:ph type="sldNum" sz="quarter" idx="10"/>
          </p:nvPr>
        </p:nvSpPr>
        <p:spPr/>
        <p:txBody>
          <a:bodyPr/>
          <a:lstStyle/>
          <a:p>
            <a:fld id="{7B3F1895-4F96-4310-874E-A9524CB180E4}" type="slidenum">
              <a:rPr lang="en-GB" smtClean="0"/>
              <a:t>5</a:t>
            </a:fld>
            <a:endParaRPr lang="en-GB"/>
          </a:p>
        </p:txBody>
      </p:sp>
    </p:spTree>
    <p:extLst>
      <p:ext uri="{BB962C8B-B14F-4D97-AF65-F5344CB8AC3E}">
        <p14:creationId xmlns:p14="http://schemas.microsoft.com/office/powerpoint/2010/main" val="1759587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Ended here with group 1 and group 2</a:t>
            </a:r>
          </a:p>
          <a:p>
            <a:endParaRPr lang="en-US" dirty="0"/>
          </a:p>
        </p:txBody>
      </p:sp>
      <p:sp>
        <p:nvSpPr>
          <p:cNvPr id="4" name="Slide Number Placeholder 3"/>
          <p:cNvSpPr>
            <a:spLocks noGrp="1"/>
          </p:cNvSpPr>
          <p:nvPr>
            <p:ph type="sldNum" sz="quarter" idx="10"/>
          </p:nvPr>
        </p:nvSpPr>
        <p:spPr/>
        <p:txBody>
          <a:bodyPr/>
          <a:lstStyle/>
          <a:p>
            <a:fld id="{7B3F1895-4F96-4310-874E-A9524CB180E4}" type="slidenum">
              <a:rPr lang="en-GB" smtClean="0"/>
              <a:t>13</a:t>
            </a:fld>
            <a:endParaRPr lang="en-GB"/>
          </a:p>
        </p:txBody>
      </p:sp>
    </p:spTree>
    <p:extLst>
      <p:ext uri="{BB962C8B-B14F-4D97-AF65-F5344CB8AC3E}">
        <p14:creationId xmlns:p14="http://schemas.microsoft.com/office/powerpoint/2010/main" val="2551619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A486B6-CB69-49E4-A733-DA4993E70B6A}" type="datetime1">
              <a:rPr lang="en-GB" smtClean="0"/>
              <a:t>20/02/2020</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247935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743E51-4C26-4A8B-B8E5-428168E46B07}" type="datetime1">
              <a:rPr lang="en-GB" smtClean="0"/>
              <a:t>20/02/2020</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39829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7763B-E2EC-44E8-94A6-6A2CDF82B039}" type="datetime1">
              <a:rPr lang="en-GB" smtClean="0"/>
              <a:t>20/02/2020</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8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9BC4BD8-9364-4E34-9588-E20BE1EA3CFF}" type="datetime1">
              <a:rPr lang="en-GB" smtClean="0"/>
              <a:t>20/02/2020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866832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8A91B13-0429-41BF-98C8-B13727F95413}" type="datetime1">
              <a:rPr lang="en-GB" smtClean="0"/>
              <a:t>20/02/2020</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77706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BAB2332-BF8E-4D05-98C0-095443A87B85}" type="datetime1">
              <a:rPr lang="en-GB" smtClean="0"/>
              <a:t>20/02/2020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782014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660E21-5CD3-4BCC-A747-808608D5DE92}" type="datetime1">
              <a:rPr lang="en-GB" smtClean="0"/>
              <a:t>20/02/2020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956526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79C347-A422-4CC2-8F37-0399C39C5D8B}" type="datetime1">
              <a:rPr lang="en-GB" smtClean="0"/>
              <a:t>20/02/2020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7028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D2FE55-23AF-4A90-B0CC-AC536819D4B6}" type="datetime1">
              <a:rPr lang="en-GB" smtClean="0"/>
              <a:t>20/02/2020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4682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31D486-59D6-422C-A68E-81A1CE087CC6}" type="datetime1">
              <a:rPr lang="en-GB" smtClean="0"/>
              <a:t>20/02/2020</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96758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D3B727-FD63-4FFC-A3A7-532B8154388E}" type="datetime1">
              <a:rPr lang="en-GB" smtClean="0"/>
              <a:t>20/02/2020</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56062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2EED55-65AA-4DBE-B51D-5136BCEB1F05}" type="datetime1">
              <a:rPr lang="en-GB" smtClean="0"/>
              <a:t>20/02/2020</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68428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8D153E-1FAC-4293-B8EF-BB84ACF2593E}" type="datetime1">
              <a:rPr lang="en-GB" smtClean="0"/>
              <a:t>20/02/2020</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10270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82F3D-D781-4D3A-8D9A-FBE81A576EC1}" type="datetime1">
              <a:rPr lang="en-GB" smtClean="0"/>
              <a:t>20/02/2020</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80608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56290A-73A6-4102-9E55-84CE7DF5E8F2}" type="datetime1">
              <a:rPr lang="en-GB" smtClean="0"/>
              <a:t>20/02/2020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3917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A2E75-A9F2-47CE-9C54-A8FBB060AAF6}" type="datetime1">
              <a:rPr lang="en-GB" smtClean="0"/>
              <a:t>20/02/2020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285581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1733216-8D79-47DA-B990-66DBC8D82E12}" type="datetime1">
              <a:rPr lang="en-GB" smtClean="0"/>
              <a:t>20/02/2020</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0912816-C430-4136-9554-B45F9367BD57}" type="slidenum">
              <a:rPr lang="en-GB" smtClean="0"/>
              <a:t>‹#›</a:t>
            </a:fld>
            <a:endParaRPr lang="en-GB"/>
          </a:p>
        </p:txBody>
      </p:sp>
    </p:spTree>
    <p:extLst>
      <p:ext uri="{BB962C8B-B14F-4D97-AF65-F5344CB8AC3E}">
        <p14:creationId xmlns:p14="http://schemas.microsoft.com/office/powerpoint/2010/main" val="69788829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bus206.pressbooks.com/chapter/chapter-1/#footnote-5-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us206.pressbooks.com/chapter/chapter-1/#footnote-5-3" TargetMode="External"/><Relationship Id="rId2" Type="http://schemas.openxmlformats.org/officeDocument/2006/relationships/hyperlink" Target="https://bus206.pressbooks.com/chapter/chapter-1/#footnote-5-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 </a:t>
            </a:r>
            <a:r>
              <a:rPr lang="en-US" sz="4000" b="1" dirty="0">
                <a:latin typeface="Times New Roman" panose="02020603050405020304" pitchFamily="18" charset="0"/>
                <a:cs typeface="Times New Roman" panose="02020603050405020304" pitchFamily="18" charset="0"/>
              </a:rPr>
              <a:t>An Introduction to Information Systems </a:t>
            </a:r>
            <a:r>
              <a:rPr lang="en-GB" dirty="0"/>
              <a:t/>
            </a:r>
            <a:br>
              <a:rPr lang="en-GB" dirty="0"/>
            </a:br>
            <a:endParaRPr lang="en-GB" dirty="0"/>
          </a:p>
        </p:txBody>
      </p:sp>
      <p:sp>
        <p:nvSpPr>
          <p:cNvPr id="3" name="Subtitle 2"/>
          <p:cNvSpPr>
            <a:spLocks noGrp="1"/>
          </p:cNvSpPr>
          <p:nvPr>
            <p:ph type="subTitle" idx="1"/>
          </p:nvPr>
        </p:nvSpPr>
        <p:spPr/>
        <p:txBody>
          <a:bodyPr>
            <a:normAutofit lnSpcReduction="10000"/>
          </a:bodyPr>
          <a:lstStyle/>
          <a:p>
            <a:r>
              <a:rPr lang="en-US" b="1" dirty="0" smtClean="0">
                <a:solidFill>
                  <a:schemeClr val="tx1"/>
                </a:solidFill>
                <a:latin typeface="Times New Roman" panose="02020603050405020304" pitchFamily="18" charset="0"/>
                <a:cs typeface="Times New Roman" panose="02020603050405020304" pitchFamily="18" charset="0"/>
              </a:rPr>
              <a:t>IS621, chapter 1</a:t>
            </a:r>
          </a:p>
          <a:p>
            <a:endParaRPr lang="en-US" dirty="0">
              <a:latin typeface="Times New Roman" panose="02020603050405020304" pitchFamily="18" charset="0"/>
              <a:cs typeface="Times New Roman" panose="02020603050405020304" pitchFamily="18" charset="0"/>
            </a:endParaRPr>
          </a:p>
          <a:p>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Mr</a:t>
            </a:r>
            <a:r>
              <a:rPr lang="en-US" b="1" dirty="0" smtClean="0">
                <a:solidFill>
                  <a:schemeClr val="tx1"/>
                </a:solidFill>
                <a:latin typeface="Times New Roman" panose="02020603050405020304" pitchFamily="18" charset="0"/>
                <a:cs typeface="Times New Roman" panose="02020603050405020304" pitchFamily="18" charset="0"/>
              </a:rPr>
              <a:t> N. </a:t>
            </a:r>
            <a:r>
              <a:rPr lang="en-US" b="1" dirty="0" err="1" smtClean="0">
                <a:solidFill>
                  <a:schemeClr val="tx1"/>
                </a:solidFill>
                <a:latin typeface="Times New Roman" panose="02020603050405020304" pitchFamily="18" charset="0"/>
                <a:cs typeface="Times New Roman" panose="02020603050405020304" pitchFamily="18" charset="0"/>
              </a:rPr>
              <a:t>Mathenjwa</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a:t>
            </a:fld>
            <a:endParaRPr lang="en-GB"/>
          </a:p>
        </p:txBody>
      </p:sp>
      <p:sp>
        <p:nvSpPr>
          <p:cNvPr id="5" name="TextBox 4"/>
          <p:cNvSpPr txBox="1"/>
          <p:nvPr/>
        </p:nvSpPr>
        <p:spPr>
          <a:xfrm>
            <a:off x="2589213" y="1790700"/>
            <a:ext cx="3894015" cy="523220"/>
          </a:xfrm>
          <a:prstGeom prst="rect">
            <a:avLst/>
          </a:prstGeom>
          <a:noFill/>
        </p:spPr>
        <p:txBody>
          <a:bodyPr wrap="none" rtlCol="0">
            <a:spAutoFit/>
          </a:bodyPr>
          <a:lstStyle/>
          <a:p>
            <a:r>
              <a:rPr lang="en-US" sz="2800" b="1" i="1" dirty="0" smtClean="0">
                <a:latin typeface="Times New Roman" panose="02020603050405020304" pitchFamily="18" charset="0"/>
                <a:cs typeface="Times New Roman" panose="02020603050405020304" pitchFamily="18" charset="0"/>
              </a:rPr>
              <a:t>Information Systems 621</a:t>
            </a:r>
            <a:endParaRPr lang="en-GB" sz="2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7953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components of an IS</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Hardware</a:t>
            </a:r>
            <a:r>
              <a:rPr lang="en-US" sz="2000" dirty="0">
                <a:latin typeface="Times New Roman" panose="02020603050405020304" pitchFamily="18" charset="0"/>
                <a:cs typeface="Times New Roman" panose="02020603050405020304" pitchFamily="18" charset="0"/>
              </a:rPr>
              <a:t> refers to the machinery in a computer system (such as the monitor, keyboard, and CPU) and </a:t>
            </a:r>
            <a:r>
              <a:rPr lang="en-US" sz="2000" b="1" dirty="0">
                <a:latin typeface="Times New Roman" panose="02020603050405020304" pitchFamily="18" charset="0"/>
                <a:cs typeface="Times New Roman" panose="02020603050405020304" pitchFamily="18" charset="0"/>
              </a:rPr>
              <a:t>software</a:t>
            </a:r>
            <a:r>
              <a:rPr lang="en-US" sz="2000" dirty="0">
                <a:latin typeface="Times New Roman" panose="02020603050405020304" pitchFamily="18" charset="0"/>
                <a:cs typeface="Times New Roman" panose="02020603050405020304" pitchFamily="18" charset="0"/>
              </a:rPr>
              <a:t> refers to a collection of instructions, called a program that directs the hardware</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database </a:t>
            </a:r>
            <a:r>
              <a:rPr lang="en-US" sz="2000" dirty="0">
                <a:latin typeface="Times New Roman" panose="02020603050405020304" pitchFamily="18" charset="0"/>
                <a:cs typeface="Times New Roman" panose="02020603050405020304" pitchFamily="18" charset="0"/>
              </a:rPr>
              <a:t>is an organized collection of facts and information, typically consisting of two or more related data files. An organization’s database can contain information on customers, employees, inventory, competitors’ sales, online purchases and much more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Telecommunications </a:t>
            </a:r>
            <a:r>
              <a:rPr lang="en-US" sz="2000" dirty="0">
                <a:latin typeface="Times New Roman" panose="02020603050405020304" pitchFamily="18" charset="0"/>
                <a:cs typeface="Times New Roman" panose="02020603050405020304" pitchFamily="18" charset="0"/>
              </a:rPr>
              <a:t>is the electronic transmission of signals for communications, which enables organizations to carry out their processes and tasks through computer networks </a:t>
            </a:r>
          </a:p>
        </p:txBody>
      </p:sp>
      <p:sp>
        <p:nvSpPr>
          <p:cNvPr id="4" name="Slide Number Placeholder 3"/>
          <p:cNvSpPr>
            <a:spLocks noGrp="1"/>
          </p:cNvSpPr>
          <p:nvPr>
            <p:ph type="sldNum" sz="quarter" idx="12"/>
          </p:nvPr>
        </p:nvSpPr>
        <p:spPr/>
        <p:txBody>
          <a:bodyPr/>
          <a:lstStyle/>
          <a:p>
            <a:fld id="{E0912816-C430-4136-9554-B45F9367BD57}" type="slidenum">
              <a:rPr lang="en-GB" smtClean="0"/>
              <a:t>10</a:t>
            </a:fld>
            <a:endParaRPr lang="en-GB"/>
          </a:p>
        </p:txBody>
      </p:sp>
    </p:spTree>
    <p:extLst>
      <p:ext uri="{BB962C8B-B14F-4D97-AF65-F5344CB8AC3E}">
        <p14:creationId xmlns:p14="http://schemas.microsoft.com/office/powerpoint/2010/main" val="2906577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components of an IS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sz="2000" b="1" dirty="0"/>
              <a:t>Networks </a:t>
            </a:r>
            <a:r>
              <a:rPr lang="en-US" sz="2000" dirty="0"/>
              <a:t>connect computers and equipment in a building, around the country or around the world to enable electronic communication. Investment firms can use wireless networks to connect thousands of investors with brokers or traders </a:t>
            </a:r>
            <a:endParaRPr lang="en-US" sz="2000" dirty="0" smtClean="0"/>
          </a:p>
          <a:p>
            <a:pPr marL="0" indent="0">
              <a:buNone/>
            </a:pPr>
            <a:r>
              <a:rPr lang="en-US" sz="2000" dirty="0"/>
              <a:t>The </a:t>
            </a:r>
            <a:r>
              <a:rPr lang="en-US" sz="2000" b="1" dirty="0"/>
              <a:t>Internet </a:t>
            </a:r>
            <a:r>
              <a:rPr lang="en-US" sz="2000" dirty="0"/>
              <a:t>is the world’s largest computer network, actually consisting of thousands of interconnected networks, all freely exchanging information. Research firms, colleges, universities, schools and businesses are just a few examples of organizations using the Internet. </a:t>
            </a:r>
          </a:p>
        </p:txBody>
      </p:sp>
      <p:sp>
        <p:nvSpPr>
          <p:cNvPr id="4" name="Slide Number Placeholder 3"/>
          <p:cNvSpPr>
            <a:spLocks noGrp="1"/>
          </p:cNvSpPr>
          <p:nvPr>
            <p:ph type="sldNum" sz="quarter" idx="12"/>
          </p:nvPr>
        </p:nvSpPr>
        <p:spPr/>
        <p:txBody>
          <a:bodyPr/>
          <a:lstStyle/>
          <a:p>
            <a:fld id="{E0912816-C430-4136-9554-B45F9367BD57}" type="slidenum">
              <a:rPr lang="en-GB" smtClean="0"/>
              <a:t>11</a:t>
            </a:fld>
            <a:endParaRPr lang="en-GB"/>
          </a:p>
        </p:txBody>
      </p:sp>
    </p:spTree>
    <p:extLst>
      <p:ext uri="{BB962C8B-B14F-4D97-AF65-F5344CB8AC3E}">
        <p14:creationId xmlns:p14="http://schemas.microsoft.com/office/powerpoint/2010/main" val="20675439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components of an IS</a:t>
            </a:r>
            <a:endParaRPr lang="en-US" dirty="0"/>
          </a:p>
        </p:txBody>
      </p:sp>
      <p:sp>
        <p:nvSpPr>
          <p:cNvPr id="3" name="Content Placeholder 2"/>
          <p:cNvSpPr>
            <a:spLocks noGrp="1"/>
          </p:cNvSpPr>
          <p:nvPr>
            <p:ph idx="1"/>
          </p:nvPr>
        </p:nvSpPr>
        <p:spPr>
          <a:xfrm>
            <a:off x="2473097" y="1905000"/>
            <a:ext cx="8915400" cy="4252686"/>
          </a:xfrm>
        </p:spPr>
        <p:txBody>
          <a:bodyPr>
            <a:noAutofit/>
          </a:bodyPr>
          <a:lstStyle/>
          <a:p>
            <a:pPr marL="0" indent="0">
              <a:buNone/>
            </a:pPr>
            <a:endParaRPr lang="en-US" sz="2400" b="1"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People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are the most important element in most computer-based information systems. The people involved include users of the system and information systems personnel, including all the people who manage, run, and program and maintain the system. </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Procedures </a:t>
            </a:r>
            <a:r>
              <a:rPr lang="en-US" sz="2400" dirty="0">
                <a:latin typeface="Times New Roman" panose="02020603050405020304" pitchFamily="18" charset="0"/>
                <a:cs typeface="Times New Roman" panose="02020603050405020304" pitchFamily="18" charset="0"/>
              </a:rPr>
              <a:t>include the strategies, policies, methods and rules for using the </a:t>
            </a:r>
            <a:r>
              <a:rPr lang="en-US" sz="2400" dirty="0" smtClean="0">
                <a:latin typeface="Times New Roman" panose="02020603050405020304" pitchFamily="18" charset="0"/>
                <a:cs typeface="Times New Roman" panose="02020603050405020304" pitchFamily="18" charset="0"/>
              </a:rPr>
              <a:t>IS, </a:t>
            </a:r>
            <a:r>
              <a:rPr lang="en-US" sz="2400" dirty="0">
                <a:latin typeface="Times New Roman" panose="02020603050405020304" pitchFamily="18" charset="0"/>
                <a:cs typeface="Times New Roman" panose="02020603050405020304" pitchFamily="18" charset="0"/>
              </a:rPr>
              <a:t>including the operation, maintenance and security of the computer. For example, some procedures describe when each program should be run. </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12</a:t>
            </a:fld>
            <a:endParaRPr lang="en-GB"/>
          </a:p>
        </p:txBody>
      </p:sp>
    </p:spTree>
    <p:extLst>
      <p:ext uri="{BB962C8B-B14F-4D97-AF65-F5344CB8AC3E}">
        <p14:creationId xmlns:p14="http://schemas.microsoft.com/office/powerpoint/2010/main" val="2014459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1.2 Business Information Systems </a:t>
            </a:r>
            <a:endParaRPr lang="en-US" dirty="0"/>
          </a:p>
        </p:txBody>
      </p:sp>
      <p:sp>
        <p:nvSpPr>
          <p:cNvPr id="3" name="Content Placeholder 2"/>
          <p:cNvSpPr>
            <a:spLocks noGrp="1"/>
          </p:cNvSpPr>
          <p:nvPr>
            <p:ph idx="1"/>
          </p:nvPr>
        </p:nvSpPr>
        <p:spPr>
          <a:xfrm>
            <a:off x="2324015" y="1625599"/>
            <a:ext cx="9180597" cy="4905829"/>
          </a:xfrm>
        </p:spPr>
        <p:txBody>
          <a:bodyPr/>
          <a:lstStyle/>
          <a:p>
            <a:pPr marL="0" indent="0">
              <a:buNone/>
            </a:pPr>
            <a:r>
              <a:rPr lang="en-US" dirty="0">
                <a:latin typeface="Times New Roman" panose="02020603050405020304" pitchFamily="18" charset="0"/>
                <a:cs typeface="Times New Roman" panose="02020603050405020304" pitchFamily="18" charset="0"/>
              </a:rPr>
              <a:t>The most common types of information systems used in business organizations are those designed for electronic and mobile commerce, transaction processing, management information and decision support.</a:t>
            </a:r>
          </a:p>
        </p:txBody>
      </p:sp>
      <p:sp>
        <p:nvSpPr>
          <p:cNvPr id="4" name="Slide Number Placeholder 3"/>
          <p:cNvSpPr>
            <a:spLocks noGrp="1"/>
          </p:cNvSpPr>
          <p:nvPr>
            <p:ph type="sldNum" sz="quarter" idx="12"/>
          </p:nvPr>
        </p:nvSpPr>
        <p:spPr/>
        <p:txBody>
          <a:bodyPr/>
          <a:lstStyle/>
          <a:p>
            <a:fld id="{E0912816-C430-4136-9554-B45F9367BD57}" type="slidenum">
              <a:rPr lang="en-GB" smtClean="0"/>
              <a:t>13</a:t>
            </a:fld>
            <a:endParaRPr lang="en-GB"/>
          </a:p>
        </p:txBody>
      </p:sp>
      <p:pic>
        <p:nvPicPr>
          <p:cNvPr id="5" name="Picture 4"/>
          <p:cNvPicPr>
            <a:picLocks noChangeAspect="1"/>
          </p:cNvPicPr>
          <p:nvPr/>
        </p:nvPicPr>
        <p:blipFill>
          <a:blip r:embed="rId3"/>
          <a:stretch>
            <a:fillRect/>
          </a:stretch>
        </p:blipFill>
        <p:spPr>
          <a:xfrm>
            <a:off x="2378086" y="2906489"/>
            <a:ext cx="9341363" cy="3465788"/>
          </a:xfrm>
          <a:prstGeom prst="rect">
            <a:avLst/>
          </a:prstGeom>
        </p:spPr>
      </p:pic>
    </p:spTree>
    <p:extLst>
      <p:ext uri="{BB962C8B-B14F-4D97-AF65-F5344CB8AC3E}">
        <p14:creationId xmlns:p14="http://schemas.microsoft.com/office/powerpoint/2010/main" val="4154058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1.2 Business Information Systems </a:t>
            </a:r>
            <a:endParaRPr lang="en-US" dirty="0"/>
          </a:p>
        </p:txBody>
      </p:sp>
      <p:sp>
        <p:nvSpPr>
          <p:cNvPr id="3" name="Content Placeholder 2"/>
          <p:cNvSpPr>
            <a:spLocks noGrp="1"/>
          </p:cNvSpPr>
          <p:nvPr>
            <p:ph idx="1"/>
          </p:nvPr>
        </p:nvSpPr>
        <p:spPr>
          <a:xfrm>
            <a:off x="2324015" y="1625599"/>
            <a:ext cx="9180597" cy="4905829"/>
          </a:xfrm>
        </p:spPr>
        <p:txBody>
          <a:bodyPr>
            <a:normAutofit/>
          </a:bodyPr>
          <a:lstStyle/>
          <a:p>
            <a:pPr marL="0" indent="0">
              <a:buNone/>
            </a:pPr>
            <a:r>
              <a:rPr lang="en-US" sz="2000" b="1" dirty="0"/>
              <a:t>Enterprise Systems: </a:t>
            </a:r>
            <a:r>
              <a:rPr lang="en-US" sz="2000" dirty="0">
                <a:solidFill>
                  <a:srgbClr val="FF0000"/>
                </a:solidFill>
              </a:rPr>
              <a:t>Transaction Processing Systems </a:t>
            </a:r>
            <a:r>
              <a:rPr lang="en-US" sz="2000" dirty="0"/>
              <a:t>and Enterprise Resource Planning </a:t>
            </a:r>
            <a:r>
              <a:rPr lang="en-US" sz="2000" dirty="0" smtClean="0"/>
              <a:t>systems:</a:t>
            </a:r>
          </a:p>
          <a:p>
            <a:pPr marL="0" indent="0">
              <a:buNone/>
            </a:pPr>
            <a:endParaRPr lang="en-US" sz="2000" dirty="0" smtClean="0"/>
          </a:p>
          <a:p>
            <a:pPr marL="0" indent="0">
              <a:buNone/>
            </a:pPr>
            <a:r>
              <a:rPr lang="en-US" sz="2400" dirty="0" smtClean="0">
                <a:solidFill>
                  <a:srgbClr val="FF0000"/>
                </a:solidFill>
              </a:rPr>
              <a:t>A </a:t>
            </a:r>
            <a:r>
              <a:rPr lang="en-US" sz="2400" b="1" dirty="0" smtClean="0">
                <a:solidFill>
                  <a:srgbClr val="FF0000"/>
                </a:solidFill>
              </a:rPr>
              <a:t>transaction processing system (TPS</a:t>
            </a:r>
            <a:r>
              <a:rPr lang="en-US" sz="2400" b="1" dirty="0" smtClean="0"/>
              <a:t>) </a:t>
            </a:r>
            <a:r>
              <a:rPr lang="en-US" sz="2400" dirty="0" smtClean="0"/>
              <a:t>is an organized collection of people, procedures, software, databases and devices used to record completed business transactions. If you understand a transaction processing system, you understand basic business operations and functions.</a:t>
            </a:r>
          </a:p>
        </p:txBody>
      </p:sp>
      <p:sp>
        <p:nvSpPr>
          <p:cNvPr id="4" name="Slide Number Placeholder 3"/>
          <p:cNvSpPr>
            <a:spLocks noGrp="1"/>
          </p:cNvSpPr>
          <p:nvPr>
            <p:ph type="sldNum" sz="quarter" idx="12"/>
          </p:nvPr>
        </p:nvSpPr>
        <p:spPr/>
        <p:txBody>
          <a:bodyPr/>
          <a:lstStyle/>
          <a:p>
            <a:fld id="{E0912816-C430-4136-9554-B45F9367BD57}" type="slidenum">
              <a:rPr lang="en-GB" smtClean="0"/>
              <a:t>14</a:t>
            </a:fld>
            <a:endParaRPr lang="en-GB"/>
          </a:p>
        </p:txBody>
      </p:sp>
    </p:spTree>
    <p:extLst>
      <p:ext uri="{BB962C8B-B14F-4D97-AF65-F5344CB8AC3E}">
        <p14:creationId xmlns:p14="http://schemas.microsoft.com/office/powerpoint/2010/main" val="1087744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1.2 Business Information Systems </a:t>
            </a:r>
            <a:endParaRPr lang="en-US" dirty="0"/>
          </a:p>
        </p:txBody>
      </p:sp>
      <p:sp>
        <p:nvSpPr>
          <p:cNvPr id="3" name="Content Placeholder 2"/>
          <p:cNvSpPr>
            <a:spLocks noGrp="1"/>
          </p:cNvSpPr>
          <p:nvPr>
            <p:ph idx="1"/>
          </p:nvPr>
        </p:nvSpPr>
        <p:spPr>
          <a:xfrm>
            <a:off x="2324015" y="1625599"/>
            <a:ext cx="9180597" cy="4905829"/>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Enterprise Systems: </a:t>
            </a:r>
            <a:r>
              <a:rPr lang="en-US" sz="2000" dirty="0">
                <a:latin typeface="Times New Roman" panose="02020603050405020304" pitchFamily="18" charset="0"/>
                <a:cs typeface="Times New Roman" panose="02020603050405020304" pitchFamily="18" charset="0"/>
              </a:rPr>
              <a:t>Transaction Processing Systems and </a:t>
            </a:r>
            <a:r>
              <a:rPr lang="en-US" sz="2000" dirty="0">
                <a:solidFill>
                  <a:srgbClr val="FF0000"/>
                </a:solidFill>
                <a:latin typeface="Times New Roman" panose="02020603050405020304" pitchFamily="18" charset="0"/>
                <a:cs typeface="Times New Roman" panose="02020603050405020304" pitchFamily="18" charset="0"/>
              </a:rPr>
              <a:t>Enterprise Resource Planning </a:t>
            </a:r>
            <a:r>
              <a:rPr lang="en-US" sz="2000" dirty="0" smtClean="0">
                <a:solidFill>
                  <a:srgbClr val="FF0000"/>
                </a:solidFill>
                <a:latin typeface="Times New Roman" panose="02020603050405020304" pitchFamily="18" charset="0"/>
                <a:cs typeface="Times New Roman" panose="02020603050405020304" pitchFamily="18" charset="0"/>
              </a:rPr>
              <a:t>systems:</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An </a:t>
            </a:r>
            <a:r>
              <a:rPr lang="en-US" sz="2400" b="1" dirty="0" smtClean="0">
                <a:solidFill>
                  <a:srgbClr val="FF0000"/>
                </a:solidFill>
                <a:latin typeface="Times New Roman" panose="02020603050405020304" pitchFamily="18" charset="0"/>
                <a:cs typeface="Times New Roman" panose="02020603050405020304" pitchFamily="18" charset="0"/>
              </a:rPr>
              <a:t>enterprise resource planning (ERP) system </a:t>
            </a:r>
            <a:r>
              <a:rPr lang="en-US" sz="2400" dirty="0" smtClean="0">
                <a:latin typeface="Times New Roman" panose="02020603050405020304" pitchFamily="18" charset="0"/>
                <a:cs typeface="Times New Roman" panose="02020603050405020304" pitchFamily="18" charset="0"/>
              </a:rPr>
              <a:t>is a set of integrated programs that manages the vital business operations for an entire multisite, global organization. An ERP system can replace many applications with one unified set of programs, making the system easier to use and more effective. Although the scope of an ERP system might vary from company to company,</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15</a:t>
            </a:fld>
            <a:endParaRPr lang="en-GB"/>
          </a:p>
        </p:txBody>
      </p:sp>
    </p:spTree>
    <p:extLst>
      <p:ext uri="{BB962C8B-B14F-4D97-AF65-F5344CB8AC3E}">
        <p14:creationId xmlns:p14="http://schemas.microsoft.com/office/powerpoint/2010/main" val="13807696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1.2 Business Information Systems </a:t>
            </a:r>
            <a:endParaRPr lang="en-US" dirty="0"/>
          </a:p>
        </p:txBody>
      </p:sp>
      <p:sp>
        <p:nvSpPr>
          <p:cNvPr id="3" name="Content Placeholder 2"/>
          <p:cNvSpPr>
            <a:spLocks noGrp="1"/>
          </p:cNvSpPr>
          <p:nvPr>
            <p:ph idx="1"/>
          </p:nvPr>
        </p:nvSpPr>
        <p:spPr>
          <a:xfrm>
            <a:off x="2324015" y="1625599"/>
            <a:ext cx="9180597" cy="4905829"/>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Enterprise Systems: </a:t>
            </a:r>
            <a:r>
              <a:rPr lang="en-US" sz="2000" dirty="0">
                <a:latin typeface="Times New Roman" panose="02020603050405020304" pitchFamily="18" charset="0"/>
                <a:cs typeface="Times New Roman" panose="02020603050405020304" pitchFamily="18" charset="0"/>
              </a:rPr>
              <a:t>Transaction Processing Systems and Enterprise Resource Planning </a:t>
            </a:r>
            <a:r>
              <a:rPr lang="en-US" sz="2000" dirty="0" smtClean="0">
                <a:latin typeface="Times New Roman" panose="02020603050405020304" pitchFamily="18" charset="0"/>
                <a:cs typeface="Times New Roman" panose="02020603050405020304" pitchFamily="18" charset="0"/>
              </a:rPr>
              <a:t>systems:</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An </a:t>
            </a:r>
            <a:r>
              <a:rPr lang="en-US" sz="2400" dirty="0">
                <a:latin typeface="Times New Roman" panose="02020603050405020304" pitchFamily="18" charset="0"/>
                <a:cs typeface="Times New Roman" panose="02020603050405020304" pitchFamily="18" charset="0"/>
              </a:rPr>
              <a:t>important type of transaction processing system handles transactions made electronically over the web. </a:t>
            </a:r>
            <a:r>
              <a:rPr lang="en-US" sz="2400" b="1" dirty="0">
                <a:latin typeface="Times New Roman" panose="02020603050405020304" pitchFamily="18" charset="0"/>
                <a:cs typeface="Times New Roman" panose="02020603050405020304" pitchFamily="18" charset="0"/>
              </a:rPr>
              <a:t>E-commerce </a:t>
            </a:r>
            <a:r>
              <a:rPr lang="en-US" sz="2400" dirty="0">
                <a:latin typeface="Times New Roman" panose="02020603050405020304" pitchFamily="18" charset="0"/>
                <a:cs typeface="Times New Roman" panose="02020603050405020304" pitchFamily="18" charset="0"/>
              </a:rPr>
              <a:t>involves any business transaction executed electronically between companies (business-to-business, ‘B2B’), companies and consumers (business-to-consumer,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B2C’), consumers and other consumers (consumer-to-consumer, ‘C2C</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16</a:t>
            </a:fld>
            <a:endParaRPr lang="en-GB"/>
          </a:p>
        </p:txBody>
      </p:sp>
    </p:spTree>
    <p:extLst>
      <p:ext uri="{BB962C8B-B14F-4D97-AF65-F5344CB8AC3E}">
        <p14:creationId xmlns:p14="http://schemas.microsoft.com/office/powerpoint/2010/main" val="3882867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1.2 Business Information Systems </a:t>
            </a:r>
            <a:endParaRPr lang="en-US" dirty="0"/>
          </a:p>
        </p:txBody>
      </p:sp>
      <p:sp>
        <p:nvSpPr>
          <p:cNvPr id="3" name="Content Placeholder 2"/>
          <p:cNvSpPr>
            <a:spLocks noGrp="1"/>
          </p:cNvSpPr>
          <p:nvPr>
            <p:ph idx="1"/>
          </p:nvPr>
        </p:nvSpPr>
        <p:spPr>
          <a:xfrm>
            <a:off x="2324015" y="1625599"/>
            <a:ext cx="9180597" cy="4905829"/>
          </a:xfrm>
        </p:spPr>
        <p:txBody>
          <a:bodyPr>
            <a:normAutofit/>
          </a:bodyPr>
          <a:lstStyle/>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management information system (MIS) </a:t>
            </a:r>
            <a:r>
              <a:rPr lang="en-US" sz="2400" dirty="0">
                <a:latin typeface="Times New Roman" panose="02020603050405020304" pitchFamily="18" charset="0"/>
                <a:cs typeface="Times New Roman" panose="02020603050405020304" pitchFamily="18" charset="0"/>
              </a:rPr>
              <a:t>is an organized collection of people, procedures, software, databases and devices that provides routine information to managers and decision makers. An MIS focuses on operational efficiency. Marketing, production, finance and other functional areas are supported by MISs and linked through a common database </a:t>
            </a:r>
            <a:r>
              <a:rPr lang="en-US" sz="2800" dirty="0" smtClean="0">
                <a:latin typeface="Times New Roman" panose="02020603050405020304" pitchFamily="18" charset="0"/>
                <a:cs typeface="Times New Roman" panose="02020603050405020304" pitchFamily="18" charset="0"/>
              </a:rPr>
              <a:t>consumer-to-consumer</a:t>
            </a:r>
            <a:r>
              <a:rPr lang="en-US" sz="2800" dirty="0">
                <a:latin typeface="Times New Roman" panose="02020603050405020304" pitchFamily="18" charset="0"/>
                <a:cs typeface="Times New Roman" panose="02020603050405020304" pitchFamily="18" charset="0"/>
              </a:rPr>
              <a:t>, ‘C2C</a:t>
            </a:r>
            <a:r>
              <a:rPr lang="en-US" sz="2800" dirty="0" smtClean="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E0912816-C430-4136-9554-B45F9367BD57}" type="slidenum">
              <a:rPr lang="en-GB" smtClean="0"/>
              <a:t>17</a:t>
            </a:fld>
            <a:endParaRPr lang="en-GB"/>
          </a:p>
        </p:txBody>
      </p:sp>
    </p:spTree>
    <p:extLst>
      <p:ext uri="{BB962C8B-B14F-4D97-AF65-F5344CB8AC3E}">
        <p14:creationId xmlns:p14="http://schemas.microsoft.com/office/powerpoint/2010/main" val="261401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1.2 Business Information Systems </a:t>
            </a:r>
            <a:endParaRPr lang="en-US" dirty="0"/>
          </a:p>
        </p:txBody>
      </p:sp>
      <p:sp>
        <p:nvSpPr>
          <p:cNvPr id="3" name="Content Placeholder 2"/>
          <p:cNvSpPr>
            <a:spLocks noGrp="1"/>
          </p:cNvSpPr>
          <p:nvPr>
            <p:ph idx="1"/>
          </p:nvPr>
        </p:nvSpPr>
        <p:spPr>
          <a:xfrm>
            <a:off x="2324015" y="1625599"/>
            <a:ext cx="9180597" cy="4905829"/>
          </a:xfrm>
        </p:spPr>
        <p:txBody>
          <a:bodyPr>
            <a:normAutofit/>
          </a:bodyPr>
          <a:lstStyle/>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decision support </a:t>
            </a:r>
            <a:r>
              <a:rPr lang="en-US" sz="2400" dirty="0">
                <a:latin typeface="Times New Roman" panose="02020603050405020304" pitchFamily="18" charset="0"/>
                <a:cs typeface="Times New Roman" panose="02020603050405020304" pitchFamily="18" charset="0"/>
              </a:rPr>
              <a:t>system (DSS) is an organized collection of people, procedures, software, data- bases and devices that support problem-specific decision making. The focus of a DSS is on making effective decisions. </a:t>
            </a:r>
            <a:r>
              <a:rPr lang="en-US" sz="2400" dirty="0" smtClean="0">
                <a:latin typeface="Times New Roman" panose="02020603050405020304" pitchFamily="18" charset="0"/>
                <a:cs typeface="Times New Roman" panose="02020603050405020304" pitchFamily="18" charset="0"/>
              </a:rPr>
              <a:t>Whereas </a:t>
            </a:r>
            <a:r>
              <a:rPr lang="en-US" sz="2400" dirty="0">
                <a:latin typeface="Times New Roman" panose="02020603050405020304" pitchFamily="18" charset="0"/>
                <a:cs typeface="Times New Roman" panose="02020603050405020304" pitchFamily="18" charset="0"/>
              </a:rPr>
              <a:t>an MIS helps an organization ‘do things right’, a DSS helps a manager ‘do the right thing’.</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18</a:t>
            </a:fld>
            <a:endParaRPr lang="en-GB"/>
          </a:p>
        </p:txBody>
      </p:sp>
    </p:spTree>
    <p:extLst>
      <p:ext uri="{BB962C8B-B14F-4D97-AF65-F5344CB8AC3E}">
        <p14:creationId xmlns:p14="http://schemas.microsoft.com/office/powerpoint/2010/main" val="79934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1.2 Business Information Systems </a:t>
            </a:r>
            <a:endParaRPr lang="en-US" dirty="0"/>
          </a:p>
        </p:txBody>
      </p:sp>
      <p:sp>
        <p:nvSpPr>
          <p:cNvPr id="3" name="Content Placeholder 2"/>
          <p:cNvSpPr>
            <a:spLocks noGrp="1"/>
          </p:cNvSpPr>
          <p:nvPr>
            <p:ph idx="1"/>
          </p:nvPr>
        </p:nvSpPr>
        <p:spPr>
          <a:xfrm>
            <a:off x="1583787" y="1393370"/>
            <a:ext cx="9180597" cy="4905829"/>
          </a:xfrm>
        </p:spPr>
        <p:txBody>
          <a:bodyPr>
            <a:normAutofit/>
          </a:bodyPr>
          <a:lstStyle/>
          <a:p>
            <a:pPr marL="0" indent="0">
              <a:buNone/>
            </a:pPr>
            <a:r>
              <a:rPr lang="en-US" sz="2000" b="1" dirty="0">
                <a:solidFill>
                  <a:srgbClr val="FF0000"/>
                </a:solidFill>
                <a:latin typeface="Times New Roman" panose="02020603050405020304" pitchFamily="18" charset="0"/>
                <a:cs typeface="Times New Roman" panose="02020603050405020304" pitchFamily="18" charset="0"/>
              </a:rPr>
              <a:t>Knowledge Management</a:t>
            </a:r>
            <a:r>
              <a:rPr lang="en-US" sz="2000" b="1" dirty="0">
                <a:latin typeface="Times New Roman" panose="02020603050405020304" pitchFamily="18" charset="0"/>
                <a:cs typeface="Times New Roman" panose="02020603050405020304" pitchFamily="18" charset="0"/>
              </a:rPr>
              <a:t>, Artificial Intelligence, Expert Systems and Virtual Reality </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addition to TPSs, MISs and DSSs, organizations often rely on specialized systems. Many use </a:t>
            </a:r>
            <a:r>
              <a:rPr lang="en-US" sz="2000" b="1" dirty="0">
                <a:solidFill>
                  <a:srgbClr val="FF0000"/>
                </a:solidFill>
                <a:latin typeface="Times New Roman" panose="02020603050405020304" pitchFamily="18" charset="0"/>
                <a:cs typeface="Times New Roman" panose="02020603050405020304" pitchFamily="18" charset="0"/>
              </a:rPr>
              <a:t>knowledge management </a:t>
            </a:r>
            <a:r>
              <a:rPr lang="en-US" sz="2000" dirty="0">
                <a:latin typeface="Times New Roman" panose="02020603050405020304" pitchFamily="18" charset="0"/>
                <a:cs typeface="Times New Roman" panose="02020603050405020304" pitchFamily="18" charset="0"/>
              </a:rPr>
              <a:t>systems (KMSs), an organized collection of people, procedures, software, databases and devices to create, store, share and use the organization’s knowledge and experience</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19</a:t>
            </a:fld>
            <a:endParaRPr lang="en-GB"/>
          </a:p>
        </p:txBody>
      </p:sp>
    </p:spTree>
    <p:extLst>
      <p:ext uri="{BB962C8B-B14F-4D97-AF65-F5344CB8AC3E}">
        <p14:creationId xmlns:p14="http://schemas.microsoft.com/office/powerpoint/2010/main" val="676179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GB" b="1" dirty="0"/>
          </a:p>
        </p:txBody>
      </p:sp>
      <p:sp>
        <p:nvSpPr>
          <p:cNvPr id="3" name="Content Placeholder 2"/>
          <p:cNvSpPr>
            <a:spLocks noGrp="1"/>
          </p:cNvSpPr>
          <p:nvPr>
            <p:ph idx="1"/>
          </p:nvPr>
        </p:nvSpPr>
        <p:spPr>
          <a:xfrm>
            <a:off x="2589212" y="2133599"/>
            <a:ext cx="8915400" cy="4223657"/>
          </a:xfrm>
        </p:spPr>
        <p:txBody>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Information </a:t>
            </a:r>
            <a:r>
              <a:rPr lang="en-US" sz="2000" dirty="0">
                <a:latin typeface="Times New Roman" panose="02020603050405020304" pitchFamily="18" charset="0"/>
                <a:cs typeface="Times New Roman" panose="02020603050405020304" pitchFamily="18" charset="0"/>
              </a:rPr>
              <a:t>systems are used in almost every imaginable profession. Sales representatives use information systems to advertise products, communicate with customers and </a:t>
            </a:r>
            <a:r>
              <a:rPr lang="en-US" sz="2000" dirty="0" smtClean="0">
                <a:latin typeface="Times New Roman" panose="02020603050405020304" pitchFamily="18" charset="0"/>
                <a:cs typeface="Times New Roman" panose="02020603050405020304" pitchFamily="18" charset="0"/>
              </a:rPr>
              <a:t>analyze </a:t>
            </a:r>
            <a:r>
              <a:rPr lang="en-US" sz="2000" dirty="0">
                <a:latin typeface="Times New Roman" panose="02020603050405020304" pitchFamily="18" charset="0"/>
                <a:cs typeface="Times New Roman" panose="02020603050405020304" pitchFamily="18" charset="0"/>
              </a:rPr>
              <a:t>sales trends. Managers use them to make major decisions, such as whether to build a manufacturing plant or research a cancer drug.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From </a:t>
            </a:r>
            <a:r>
              <a:rPr lang="en-US" sz="2000" dirty="0">
                <a:latin typeface="Times New Roman" panose="02020603050405020304" pitchFamily="18" charset="0"/>
                <a:cs typeface="Times New Roman" panose="02020603050405020304" pitchFamily="18" charset="0"/>
              </a:rPr>
              <a:t>a small music store to huge multinational companies, businesses of all sizes could not survive without information systems to perform accounting and finance operations. </a:t>
            </a:r>
            <a:endParaRPr lang="en-GB"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2</a:t>
            </a:fld>
            <a:endParaRPr lang="en-GB"/>
          </a:p>
        </p:txBody>
      </p:sp>
    </p:spTree>
    <p:extLst>
      <p:ext uri="{BB962C8B-B14F-4D97-AF65-F5344CB8AC3E}">
        <p14:creationId xmlns:p14="http://schemas.microsoft.com/office/powerpoint/2010/main" val="22939343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1.2 Business Information Systems </a:t>
            </a:r>
            <a:endParaRPr lang="en-US" dirty="0"/>
          </a:p>
        </p:txBody>
      </p:sp>
      <p:sp>
        <p:nvSpPr>
          <p:cNvPr id="3" name="Content Placeholder 2"/>
          <p:cNvSpPr>
            <a:spLocks noGrp="1"/>
          </p:cNvSpPr>
          <p:nvPr>
            <p:ph idx="1"/>
          </p:nvPr>
        </p:nvSpPr>
        <p:spPr>
          <a:xfrm>
            <a:off x="2324015" y="1625599"/>
            <a:ext cx="9180597" cy="4905829"/>
          </a:xfrm>
        </p:spPr>
        <p:txBody>
          <a:bodyPr>
            <a:normAutofit/>
          </a:bodyPr>
          <a:lstStyle/>
          <a:p>
            <a:pPr marL="0" indent="0">
              <a:buNone/>
            </a:pPr>
            <a:r>
              <a:rPr lang="en-US" b="1" dirty="0"/>
              <a:t>Knowledge Management, Artificial Intelligence, Expert Systems and Virtual Reality </a:t>
            </a:r>
            <a:endParaRPr lang="en-US" dirty="0"/>
          </a:p>
        </p:txBody>
      </p:sp>
      <p:sp>
        <p:nvSpPr>
          <p:cNvPr id="4" name="Slide Number Placeholder 3"/>
          <p:cNvSpPr>
            <a:spLocks noGrp="1"/>
          </p:cNvSpPr>
          <p:nvPr>
            <p:ph type="sldNum" sz="quarter" idx="12"/>
          </p:nvPr>
        </p:nvSpPr>
        <p:spPr/>
        <p:txBody>
          <a:bodyPr/>
          <a:lstStyle/>
          <a:p>
            <a:fld id="{E0912816-C430-4136-9554-B45F9367BD57}" type="slidenum">
              <a:rPr lang="en-GB" smtClean="0"/>
              <a:t>20</a:t>
            </a:fld>
            <a:endParaRPr lang="en-GB"/>
          </a:p>
        </p:txBody>
      </p:sp>
      <p:pic>
        <p:nvPicPr>
          <p:cNvPr id="5" name="Picture 4"/>
          <p:cNvPicPr>
            <a:picLocks noChangeAspect="1"/>
          </p:cNvPicPr>
          <p:nvPr/>
        </p:nvPicPr>
        <p:blipFill>
          <a:blip r:embed="rId2"/>
          <a:stretch>
            <a:fillRect/>
          </a:stretch>
        </p:blipFill>
        <p:spPr>
          <a:xfrm>
            <a:off x="2839667" y="2230473"/>
            <a:ext cx="7305818" cy="4511952"/>
          </a:xfrm>
          <a:prstGeom prst="rect">
            <a:avLst/>
          </a:prstGeom>
        </p:spPr>
      </p:pic>
    </p:spTree>
    <p:extLst>
      <p:ext uri="{BB962C8B-B14F-4D97-AF65-F5344CB8AC3E}">
        <p14:creationId xmlns:p14="http://schemas.microsoft.com/office/powerpoint/2010/main" val="547221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1.2 Business Information Systems </a:t>
            </a:r>
            <a:endParaRPr lang="en-US" dirty="0"/>
          </a:p>
        </p:txBody>
      </p:sp>
      <p:sp>
        <p:nvSpPr>
          <p:cNvPr id="3" name="Content Placeholder 2"/>
          <p:cNvSpPr>
            <a:spLocks noGrp="1"/>
          </p:cNvSpPr>
          <p:nvPr>
            <p:ph idx="1"/>
          </p:nvPr>
        </p:nvSpPr>
        <p:spPr>
          <a:xfrm>
            <a:off x="2324015" y="1625599"/>
            <a:ext cx="9180597" cy="4905829"/>
          </a:xfrm>
        </p:spPr>
        <p:txBody>
          <a:bodyPr>
            <a:normAutofit/>
          </a:bodyPr>
          <a:lstStyle/>
          <a:p>
            <a:pPr marL="0" indent="0">
              <a:buNone/>
            </a:pPr>
            <a:endParaRPr lang="en-US" sz="2000" b="1" dirty="0" smtClean="0"/>
          </a:p>
          <a:p>
            <a:pPr marL="0" indent="0">
              <a:buNone/>
            </a:pPr>
            <a:r>
              <a:rPr lang="en-US" sz="2000" b="1" dirty="0" smtClean="0"/>
              <a:t>Knowledge </a:t>
            </a:r>
            <a:r>
              <a:rPr lang="en-US" sz="2000" b="1" dirty="0"/>
              <a:t>Management, </a:t>
            </a:r>
            <a:r>
              <a:rPr lang="en-US" sz="2000" b="1" dirty="0">
                <a:solidFill>
                  <a:srgbClr val="FF0000"/>
                </a:solidFill>
              </a:rPr>
              <a:t>Artificial Intelligence</a:t>
            </a:r>
            <a:r>
              <a:rPr lang="en-US" sz="2000" b="1" dirty="0"/>
              <a:t>, Expert Systems and Virtual </a:t>
            </a:r>
            <a:r>
              <a:rPr lang="en-US" sz="2000" b="1" dirty="0" smtClean="0"/>
              <a:t>Reality:</a:t>
            </a:r>
          </a:p>
          <a:p>
            <a:pPr marL="0" indent="0">
              <a:buNone/>
            </a:pPr>
            <a:endParaRPr lang="en-US" sz="2000" b="1" dirty="0" smtClean="0"/>
          </a:p>
          <a:p>
            <a:pPr marL="0" indent="0">
              <a:buNone/>
            </a:pPr>
            <a:r>
              <a:rPr lang="en-US" sz="2000" b="1" dirty="0">
                <a:solidFill>
                  <a:srgbClr val="FF0000"/>
                </a:solidFill>
              </a:rPr>
              <a:t>Artificial Intelligence </a:t>
            </a:r>
            <a:r>
              <a:rPr lang="en-US" sz="2000" dirty="0" smtClean="0"/>
              <a:t>Robotics </a:t>
            </a:r>
            <a:r>
              <a:rPr lang="en-US" sz="2000" dirty="0"/>
              <a:t>is an area of AI in which machines take over complex, dangerous, routine or boring tasks, such as welding car frames or assembling computer systems and components. Vision systems allow robots and other devices to ‘see’, store and process visual </a:t>
            </a:r>
            <a:r>
              <a:rPr lang="en-US" sz="2000" dirty="0" smtClean="0"/>
              <a:t>images.</a:t>
            </a:r>
          </a:p>
          <a:p>
            <a:pPr marL="0" indent="0">
              <a:buNone/>
            </a:pPr>
            <a:endParaRPr lang="en-US" sz="2000" dirty="0"/>
          </a:p>
        </p:txBody>
      </p:sp>
      <p:sp>
        <p:nvSpPr>
          <p:cNvPr id="4" name="Slide Number Placeholder 3"/>
          <p:cNvSpPr>
            <a:spLocks noGrp="1"/>
          </p:cNvSpPr>
          <p:nvPr>
            <p:ph type="sldNum" sz="quarter" idx="12"/>
          </p:nvPr>
        </p:nvSpPr>
        <p:spPr/>
        <p:txBody>
          <a:bodyPr/>
          <a:lstStyle/>
          <a:p>
            <a:fld id="{E0912816-C430-4136-9554-B45F9367BD57}" type="slidenum">
              <a:rPr lang="en-GB" smtClean="0"/>
              <a:t>21</a:t>
            </a:fld>
            <a:endParaRPr lang="en-GB"/>
          </a:p>
        </p:txBody>
      </p:sp>
    </p:spTree>
    <p:extLst>
      <p:ext uri="{BB962C8B-B14F-4D97-AF65-F5344CB8AC3E}">
        <p14:creationId xmlns:p14="http://schemas.microsoft.com/office/powerpoint/2010/main" val="1058320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1.2 Business Information Systems </a:t>
            </a:r>
            <a:endParaRPr lang="en-US" dirty="0"/>
          </a:p>
        </p:txBody>
      </p:sp>
      <p:sp>
        <p:nvSpPr>
          <p:cNvPr id="3" name="Content Placeholder 2"/>
          <p:cNvSpPr>
            <a:spLocks noGrp="1"/>
          </p:cNvSpPr>
          <p:nvPr>
            <p:ph idx="1"/>
          </p:nvPr>
        </p:nvSpPr>
        <p:spPr>
          <a:xfrm>
            <a:off x="2324015" y="1625599"/>
            <a:ext cx="9180597" cy="4905829"/>
          </a:xfrm>
        </p:spPr>
        <p:txBody>
          <a:bodyPr>
            <a:normAutofit/>
          </a:bodyPr>
          <a:lstStyle/>
          <a:p>
            <a:pPr marL="0" indent="0">
              <a:buNone/>
            </a:pPr>
            <a:endParaRPr lang="en-US" sz="2000" b="1" dirty="0" smtClean="0"/>
          </a:p>
          <a:p>
            <a:pPr marL="0" indent="0">
              <a:buNone/>
            </a:pPr>
            <a:r>
              <a:rPr lang="en-US" sz="2000" b="1" dirty="0" smtClean="0"/>
              <a:t>Knowledge </a:t>
            </a:r>
            <a:r>
              <a:rPr lang="en-US" sz="2000" b="1" dirty="0"/>
              <a:t>Management, Artificial Intelligence, </a:t>
            </a:r>
            <a:r>
              <a:rPr lang="en-US" sz="2000" b="1" dirty="0">
                <a:solidFill>
                  <a:srgbClr val="FF0000"/>
                </a:solidFill>
              </a:rPr>
              <a:t>Expert Systems </a:t>
            </a:r>
            <a:r>
              <a:rPr lang="en-US" sz="2000" b="1" dirty="0"/>
              <a:t>and Virtual </a:t>
            </a:r>
            <a:r>
              <a:rPr lang="en-US" sz="2000" b="1" dirty="0" smtClean="0"/>
              <a:t>Reality:</a:t>
            </a:r>
          </a:p>
          <a:p>
            <a:pPr marL="0" indent="0">
              <a:buNone/>
            </a:pPr>
            <a:endParaRPr lang="en-US" sz="2000" b="1" dirty="0" smtClean="0"/>
          </a:p>
          <a:p>
            <a:pPr marL="0" indent="0">
              <a:buNone/>
            </a:pPr>
            <a:r>
              <a:rPr lang="en-US" sz="2000" b="1" dirty="0" smtClean="0">
                <a:solidFill>
                  <a:srgbClr val="FF0000"/>
                </a:solidFill>
              </a:rPr>
              <a:t>Expert </a:t>
            </a:r>
            <a:r>
              <a:rPr lang="en-US" sz="2000" b="1" dirty="0">
                <a:solidFill>
                  <a:srgbClr val="FF0000"/>
                </a:solidFill>
              </a:rPr>
              <a:t>systems </a:t>
            </a:r>
            <a:r>
              <a:rPr lang="en-US" sz="2000" dirty="0"/>
              <a:t>give the computer the ability to make </a:t>
            </a:r>
            <a:r>
              <a:rPr lang="en-US" sz="2000" dirty="0" smtClean="0"/>
              <a:t>suggestions </a:t>
            </a:r>
            <a:r>
              <a:rPr lang="en-US" sz="2000" dirty="0"/>
              <a:t>and act like an expert in a particular field. It can help the novice user perform at the level of an expert. The unique value of expert systems is that they allow organizations to capture and use the wisdom of experts and specialists </a:t>
            </a:r>
            <a:endParaRPr lang="en-US" sz="2000" dirty="0" smtClean="0"/>
          </a:p>
          <a:p>
            <a:pPr marL="0" indent="0">
              <a:buNone/>
            </a:pPr>
            <a:endParaRPr lang="en-US" sz="2000" dirty="0"/>
          </a:p>
        </p:txBody>
      </p:sp>
      <p:sp>
        <p:nvSpPr>
          <p:cNvPr id="4" name="Slide Number Placeholder 3"/>
          <p:cNvSpPr>
            <a:spLocks noGrp="1"/>
          </p:cNvSpPr>
          <p:nvPr>
            <p:ph type="sldNum" sz="quarter" idx="12"/>
          </p:nvPr>
        </p:nvSpPr>
        <p:spPr/>
        <p:txBody>
          <a:bodyPr/>
          <a:lstStyle/>
          <a:p>
            <a:fld id="{E0912816-C430-4136-9554-B45F9367BD57}" type="slidenum">
              <a:rPr lang="en-GB" smtClean="0"/>
              <a:t>22</a:t>
            </a:fld>
            <a:endParaRPr lang="en-GB"/>
          </a:p>
        </p:txBody>
      </p:sp>
    </p:spTree>
    <p:extLst>
      <p:ext uri="{BB962C8B-B14F-4D97-AF65-F5344CB8AC3E}">
        <p14:creationId xmlns:p14="http://schemas.microsoft.com/office/powerpoint/2010/main" val="1777388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1.2 Business Information Systems </a:t>
            </a:r>
            <a:endParaRPr lang="en-US" dirty="0"/>
          </a:p>
        </p:txBody>
      </p:sp>
      <p:sp>
        <p:nvSpPr>
          <p:cNvPr id="3" name="Content Placeholder 2"/>
          <p:cNvSpPr>
            <a:spLocks noGrp="1"/>
          </p:cNvSpPr>
          <p:nvPr>
            <p:ph idx="1"/>
          </p:nvPr>
        </p:nvSpPr>
        <p:spPr>
          <a:xfrm>
            <a:off x="2324015" y="1625599"/>
            <a:ext cx="9180597" cy="4905829"/>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Knowledge Management, Artificial Intelligence, Expert Systems </a:t>
            </a:r>
            <a:r>
              <a:rPr lang="en-US" sz="2000" b="1" dirty="0">
                <a:solidFill>
                  <a:srgbClr val="FF0000"/>
                </a:solidFill>
                <a:latin typeface="Times New Roman" panose="02020603050405020304" pitchFamily="18" charset="0"/>
                <a:cs typeface="Times New Roman" panose="02020603050405020304" pitchFamily="18" charset="0"/>
              </a:rPr>
              <a:t>and Virtual </a:t>
            </a:r>
            <a:r>
              <a:rPr lang="en-US" sz="2000" b="1" dirty="0" smtClean="0">
                <a:solidFill>
                  <a:srgbClr val="FF0000"/>
                </a:solidFill>
                <a:latin typeface="Times New Roman" panose="02020603050405020304" pitchFamily="18" charset="0"/>
                <a:cs typeface="Times New Roman" panose="02020603050405020304" pitchFamily="18" charset="0"/>
              </a:rPr>
              <a:t>Reality</a:t>
            </a:r>
            <a:r>
              <a:rPr lang="en-US" sz="2000" b="1" dirty="0" smtClean="0">
                <a:latin typeface="Times New Roman" panose="02020603050405020304" pitchFamily="18" charset="0"/>
                <a:cs typeface="Times New Roman" panose="02020603050405020304" pitchFamily="18" charset="0"/>
              </a:rPr>
              <a:t>:</a:t>
            </a:r>
          </a:p>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r>
              <a:rPr lang="en-US" sz="2000" b="1" dirty="0" smtClean="0">
                <a:solidFill>
                  <a:srgbClr val="FF0000"/>
                </a:solidFill>
                <a:latin typeface="Times New Roman" panose="02020603050405020304" pitchFamily="18" charset="0"/>
                <a:cs typeface="Times New Roman" panose="02020603050405020304" pitchFamily="18" charset="0"/>
              </a:rPr>
              <a:t>Virtual reality </a:t>
            </a:r>
            <a:r>
              <a:rPr lang="en-US" sz="2000" dirty="0" smtClean="0">
                <a:latin typeface="Times New Roman" panose="02020603050405020304" pitchFamily="18" charset="0"/>
                <a:cs typeface="Times New Roman" panose="02020603050405020304" pitchFamily="18" charset="0"/>
              </a:rPr>
              <a:t>is the simulation of a real or imagined environment that can be experienced visually in three dimensions. Originally, virtual reality referred to immersive virtual reality, which means the user becomes fully immersed in an artificial, computer-generated 3D world. </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23</a:t>
            </a:fld>
            <a:endParaRPr lang="en-GB"/>
          </a:p>
        </p:txBody>
      </p:sp>
    </p:spTree>
    <p:extLst>
      <p:ext uri="{BB962C8B-B14F-4D97-AF65-F5344CB8AC3E}">
        <p14:creationId xmlns:p14="http://schemas.microsoft.com/office/powerpoint/2010/main" val="50991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Examples</a:t>
            </a:r>
            <a:br>
              <a:rPr lang="en-US" b="1" dirty="0" smtClean="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2759737" y="2105496"/>
            <a:ext cx="7335046" cy="3772789"/>
          </a:xfrm>
          <a:prstGeom prst="rect">
            <a:avLst/>
          </a:prstGeom>
        </p:spPr>
      </p:pic>
      <p:sp>
        <p:nvSpPr>
          <p:cNvPr id="4" name="Slide Number Placeholder 3"/>
          <p:cNvSpPr>
            <a:spLocks noGrp="1"/>
          </p:cNvSpPr>
          <p:nvPr>
            <p:ph type="sldNum" sz="quarter" idx="12"/>
          </p:nvPr>
        </p:nvSpPr>
        <p:spPr/>
        <p:txBody>
          <a:bodyPr/>
          <a:lstStyle/>
          <a:p>
            <a:fld id="{E0912816-C430-4136-9554-B45F9367BD57}" type="slidenum">
              <a:rPr lang="en-GB" smtClean="0"/>
              <a:t>24</a:t>
            </a:fld>
            <a:endParaRPr lang="en-GB"/>
          </a:p>
        </p:txBody>
      </p:sp>
    </p:spTree>
    <p:extLst>
      <p:ext uri="{BB962C8B-B14F-4D97-AF65-F5344CB8AC3E}">
        <p14:creationId xmlns:p14="http://schemas.microsoft.com/office/powerpoint/2010/main" val="1708847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Examples</a:t>
            </a:r>
            <a:br>
              <a:rPr lang="en-US" b="1" dirty="0" smtClean="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25</a:t>
            </a:fld>
            <a:endParaRPr lang="en-GB"/>
          </a:p>
        </p:txBody>
      </p:sp>
      <p:pic>
        <p:nvPicPr>
          <p:cNvPr id="6" name="Picture 5"/>
          <p:cNvPicPr>
            <a:picLocks noChangeAspect="1"/>
          </p:cNvPicPr>
          <p:nvPr/>
        </p:nvPicPr>
        <p:blipFill>
          <a:blip r:embed="rId2"/>
          <a:stretch>
            <a:fillRect/>
          </a:stretch>
        </p:blipFill>
        <p:spPr>
          <a:xfrm>
            <a:off x="2162629" y="1432118"/>
            <a:ext cx="9158514" cy="5269816"/>
          </a:xfrm>
          <a:prstGeom prst="rect">
            <a:avLst/>
          </a:prstGeom>
        </p:spPr>
      </p:pic>
    </p:spTree>
    <p:extLst>
      <p:ext uri="{BB962C8B-B14F-4D97-AF65-F5344CB8AC3E}">
        <p14:creationId xmlns:p14="http://schemas.microsoft.com/office/powerpoint/2010/main" val="2486804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1.3 Systems Development </a:t>
            </a:r>
            <a:endParaRPr lang="en-US" dirty="0"/>
          </a:p>
        </p:txBody>
      </p:sp>
      <p:sp>
        <p:nvSpPr>
          <p:cNvPr id="3" name="Content Placeholder 2"/>
          <p:cNvSpPr>
            <a:spLocks noGrp="1"/>
          </p:cNvSpPr>
          <p:nvPr>
            <p:ph idx="1"/>
          </p:nvPr>
        </p:nvSpPr>
        <p:spPr/>
        <p:txBody>
          <a:bodyPr>
            <a:normAutofit/>
          </a:bodyPr>
          <a:lstStyle/>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r>
              <a:rPr lang="en-US" sz="2400" b="1" dirty="0" smtClean="0">
                <a:solidFill>
                  <a:srgbClr val="FF0000"/>
                </a:solidFill>
                <a:latin typeface="Times New Roman" panose="02020603050405020304" pitchFamily="18" charset="0"/>
                <a:cs typeface="Times New Roman" panose="02020603050405020304" pitchFamily="18" charset="0"/>
              </a:rPr>
              <a:t>Systems </a:t>
            </a:r>
            <a:r>
              <a:rPr lang="en-US" sz="2400" b="1" dirty="0">
                <a:solidFill>
                  <a:srgbClr val="FF0000"/>
                </a:solidFill>
                <a:latin typeface="Times New Roman" panose="02020603050405020304" pitchFamily="18" charset="0"/>
                <a:cs typeface="Times New Roman" panose="02020603050405020304" pitchFamily="18" charset="0"/>
              </a:rPr>
              <a:t>development </a:t>
            </a:r>
            <a:r>
              <a:rPr lang="en-US" sz="2400" dirty="0">
                <a:latin typeface="Times New Roman" panose="02020603050405020304" pitchFamily="18" charset="0"/>
                <a:cs typeface="Times New Roman" panose="02020603050405020304" pitchFamily="18" charset="0"/>
              </a:rPr>
              <a:t>is the activity of creating or modifying business systems. Systems development projects can range from small to very large in fields as diverse as stock analysis and video game development. People inside a company can develop systems or companies can use outsourcing, hiring an outside company to perform some or all of a systems development project. </a:t>
            </a:r>
          </a:p>
        </p:txBody>
      </p:sp>
      <p:sp>
        <p:nvSpPr>
          <p:cNvPr id="4" name="Slide Number Placeholder 3"/>
          <p:cNvSpPr>
            <a:spLocks noGrp="1"/>
          </p:cNvSpPr>
          <p:nvPr>
            <p:ph type="sldNum" sz="quarter" idx="12"/>
          </p:nvPr>
        </p:nvSpPr>
        <p:spPr/>
        <p:txBody>
          <a:bodyPr/>
          <a:lstStyle/>
          <a:p>
            <a:fld id="{E0912816-C430-4136-9554-B45F9367BD57}" type="slidenum">
              <a:rPr lang="en-GB" smtClean="0"/>
              <a:t>26</a:t>
            </a:fld>
            <a:endParaRPr lang="en-GB"/>
          </a:p>
        </p:txBody>
      </p:sp>
    </p:spTree>
    <p:extLst>
      <p:ext uri="{BB962C8B-B14F-4D97-AF65-F5344CB8AC3E}">
        <p14:creationId xmlns:p14="http://schemas.microsoft.com/office/powerpoint/2010/main" val="3911673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29899"/>
            <a:ext cx="8911687" cy="823008"/>
          </a:xfrm>
        </p:spPr>
        <p:txBody>
          <a:bodyPr/>
          <a:lstStyle/>
          <a:p>
            <a:r>
              <a:rPr lang="en-US" b="1" dirty="0"/>
              <a:t>1.3 Systems Development </a:t>
            </a:r>
            <a:endParaRPr lang="en-US" dirty="0"/>
          </a:p>
        </p:txBody>
      </p:sp>
      <p:sp>
        <p:nvSpPr>
          <p:cNvPr id="4" name="Slide Number Placeholder 3"/>
          <p:cNvSpPr>
            <a:spLocks noGrp="1"/>
          </p:cNvSpPr>
          <p:nvPr>
            <p:ph type="sldNum" sz="quarter" idx="12"/>
          </p:nvPr>
        </p:nvSpPr>
        <p:spPr/>
        <p:txBody>
          <a:bodyPr/>
          <a:lstStyle/>
          <a:p>
            <a:fld id="{E0912816-C430-4136-9554-B45F9367BD57}" type="slidenum">
              <a:rPr lang="en-GB" smtClean="0"/>
              <a:t>27</a:t>
            </a:fld>
            <a:endParaRPr lang="en-GB"/>
          </a:p>
        </p:txBody>
      </p:sp>
      <p:pic>
        <p:nvPicPr>
          <p:cNvPr id="6" name="Picture 5"/>
          <p:cNvPicPr>
            <a:picLocks noChangeAspect="1"/>
          </p:cNvPicPr>
          <p:nvPr/>
        </p:nvPicPr>
        <p:blipFill>
          <a:blip r:embed="rId2"/>
          <a:stretch>
            <a:fillRect/>
          </a:stretch>
        </p:blipFill>
        <p:spPr>
          <a:xfrm>
            <a:off x="1797581" y="943430"/>
            <a:ext cx="9146190" cy="5639906"/>
          </a:xfrm>
          <a:prstGeom prst="rect">
            <a:avLst/>
          </a:prstGeom>
        </p:spPr>
      </p:pic>
    </p:spTree>
    <p:extLst>
      <p:ext uri="{BB962C8B-B14F-4D97-AF65-F5344CB8AC3E}">
        <p14:creationId xmlns:p14="http://schemas.microsoft.com/office/powerpoint/2010/main" val="1594300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1.3 Systems Development </a:t>
            </a:r>
            <a:endParaRPr lang="en-US" dirty="0"/>
          </a:p>
        </p:txBody>
      </p:sp>
      <p:sp>
        <p:nvSpPr>
          <p:cNvPr id="4" name="Slide Number Placeholder 3"/>
          <p:cNvSpPr>
            <a:spLocks noGrp="1"/>
          </p:cNvSpPr>
          <p:nvPr>
            <p:ph type="sldNum" sz="quarter" idx="12"/>
          </p:nvPr>
        </p:nvSpPr>
        <p:spPr/>
        <p:txBody>
          <a:bodyPr/>
          <a:lstStyle/>
          <a:p>
            <a:fld id="{E0912816-C430-4136-9554-B45F9367BD57}" type="slidenum">
              <a:rPr lang="en-GB" smtClean="0"/>
              <a:t>28</a:t>
            </a:fld>
            <a:endParaRPr lang="en-GB"/>
          </a:p>
        </p:txBody>
      </p:sp>
      <p:sp>
        <p:nvSpPr>
          <p:cNvPr id="3" name="Rectangle 2"/>
          <p:cNvSpPr/>
          <p:nvPr/>
        </p:nvSpPr>
        <p:spPr>
          <a:xfrm>
            <a:off x="2592925" y="2095757"/>
            <a:ext cx="8345714" cy="3724096"/>
          </a:xfrm>
          <a:prstGeom prst="rect">
            <a:avLst/>
          </a:prstGeom>
        </p:spPr>
        <p:txBody>
          <a:bodyPr wrap="square">
            <a:spAutoFit/>
          </a:bodyPr>
          <a:lstStyle/>
          <a:p>
            <a:r>
              <a:rPr lang="en-US" sz="2400" b="1" i="1" dirty="0">
                <a:solidFill>
                  <a:srgbClr val="FF0000"/>
                </a:solidFill>
                <a:latin typeface="Times New Roman" panose="02020603050405020304" pitchFamily="18" charset="0"/>
              </a:rPr>
              <a:t>Systems Investigation </a:t>
            </a:r>
            <a:r>
              <a:rPr lang="en-US" sz="2400" b="1" i="1" dirty="0">
                <a:solidFill>
                  <a:srgbClr val="000000"/>
                </a:solidFill>
                <a:latin typeface="Times New Roman" panose="02020603050405020304" pitchFamily="18" charset="0"/>
              </a:rPr>
              <a:t>and Analysis </a:t>
            </a:r>
          </a:p>
          <a:p>
            <a:endParaRPr lang="en-US" sz="2400" dirty="0">
              <a:solidFill>
                <a:srgbClr val="000000"/>
              </a:solidFill>
              <a:latin typeface="Times New Roman" panose="02020603050405020304" pitchFamily="18" charset="0"/>
            </a:endParaRPr>
          </a:p>
          <a:p>
            <a:r>
              <a:rPr lang="en-US" sz="2400" dirty="0" smtClean="0">
                <a:solidFill>
                  <a:srgbClr val="000000"/>
                </a:solidFill>
                <a:latin typeface="Times New Roman" panose="02020603050405020304" pitchFamily="18" charset="0"/>
              </a:rPr>
              <a:t>The </a:t>
            </a:r>
            <a:r>
              <a:rPr lang="en-US" sz="2400" dirty="0">
                <a:solidFill>
                  <a:srgbClr val="000000"/>
                </a:solidFill>
                <a:latin typeface="Times New Roman" panose="02020603050405020304" pitchFamily="18" charset="0"/>
              </a:rPr>
              <a:t>goal of the </a:t>
            </a:r>
            <a:r>
              <a:rPr lang="en-US" sz="2400" b="1" dirty="0">
                <a:solidFill>
                  <a:srgbClr val="FF0000"/>
                </a:solidFill>
                <a:latin typeface="Times New Roman" panose="02020603050405020304" pitchFamily="18" charset="0"/>
              </a:rPr>
              <a:t>systems investigation </a:t>
            </a:r>
            <a:r>
              <a:rPr lang="en-US" sz="2400" dirty="0">
                <a:solidFill>
                  <a:srgbClr val="000000"/>
                </a:solidFill>
                <a:latin typeface="Times New Roman" panose="02020603050405020304" pitchFamily="18" charset="0"/>
              </a:rPr>
              <a:t>is to gain a clear understanding of the problem to be solved or opportunity to be addressed. </a:t>
            </a:r>
            <a:r>
              <a:rPr lang="en-US" sz="2400" dirty="0" smtClean="0">
                <a:solidFill>
                  <a:srgbClr val="000000"/>
                </a:solidFill>
                <a:latin typeface="Times New Roman" panose="02020603050405020304" pitchFamily="18" charset="0"/>
              </a:rPr>
              <a:t>A certain School, for example, might launch a systems investigation to determine whether a development project is feasible to automate students registration. After </a:t>
            </a:r>
            <a:r>
              <a:rPr lang="en-US" sz="2400" dirty="0">
                <a:solidFill>
                  <a:srgbClr val="000000"/>
                </a:solidFill>
                <a:latin typeface="Times New Roman" panose="02020603050405020304" pitchFamily="18" charset="0"/>
              </a:rPr>
              <a:t>an organization understands the problem, the next </a:t>
            </a:r>
            <a:r>
              <a:rPr lang="en-US" sz="2400" dirty="0" smtClean="0">
                <a:solidFill>
                  <a:srgbClr val="000000"/>
                </a:solidFill>
                <a:latin typeface="Times New Roman" panose="02020603050405020304" pitchFamily="18" charset="0"/>
              </a:rPr>
              <a:t>question is, ‘Is </a:t>
            </a:r>
            <a:r>
              <a:rPr lang="en-US" sz="2400" dirty="0">
                <a:solidFill>
                  <a:srgbClr val="000000"/>
                </a:solidFill>
                <a:latin typeface="Times New Roman" panose="02020603050405020304" pitchFamily="18" charset="0"/>
              </a:rPr>
              <a:t>the problem worth solving?’ </a:t>
            </a:r>
            <a:endParaRPr lang="en-US" sz="2400" dirty="0" smtClean="0">
              <a:solidFill>
                <a:srgbClr val="000000"/>
              </a:solidFill>
              <a:latin typeface="Times New Roman" panose="02020603050405020304" pitchFamily="18" charset="0"/>
            </a:endParaRPr>
          </a:p>
          <a:p>
            <a:endParaRPr lang="en-US" sz="20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007321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1.3 Systems Development </a:t>
            </a:r>
            <a:endParaRPr lang="en-US" dirty="0"/>
          </a:p>
        </p:txBody>
      </p:sp>
      <p:sp>
        <p:nvSpPr>
          <p:cNvPr id="4" name="Slide Number Placeholder 3"/>
          <p:cNvSpPr>
            <a:spLocks noGrp="1"/>
          </p:cNvSpPr>
          <p:nvPr>
            <p:ph type="sldNum" sz="quarter" idx="12"/>
          </p:nvPr>
        </p:nvSpPr>
        <p:spPr/>
        <p:txBody>
          <a:bodyPr/>
          <a:lstStyle/>
          <a:p>
            <a:fld id="{E0912816-C430-4136-9554-B45F9367BD57}" type="slidenum">
              <a:rPr lang="en-GB" smtClean="0"/>
              <a:t>29</a:t>
            </a:fld>
            <a:endParaRPr lang="en-GB"/>
          </a:p>
        </p:txBody>
      </p:sp>
      <p:sp>
        <p:nvSpPr>
          <p:cNvPr id="3" name="Rectangle 2"/>
          <p:cNvSpPr/>
          <p:nvPr/>
        </p:nvSpPr>
        <p:spPr>
          <a:xfrm>
            <a:off x="2714172" y="2081243"/>
            <a:ext cx="8345714" cy="3416320"/>
          </a:xfrm>
          <a:prstGeom prst="rect">
            <a:avLst/>
          </a:prstGeom>
        </p:spPr>
        <p:txBody>
          <a:bodyPr wrap="square">
            <a:spAutoFit/>
          </a:bodyPr>
          <a:lstStyle/>
          <a:p>
            <a:r>
              <a:rPr lang="en-US" sz="2400" b="1" i="1" dirty="0">
                <a:solidFill>
                  <a:srgbClr val="000000"/>
                </a:solidFill>
                <a:latin typeface="Times New Roman" panose="02020603050405020304" pitchFamily="18" charset="0"/>
              </a:rPr>
              <a:t>Systems Investigation and </a:t>
            </a:r>
            <a:r>
              <a:rPr lang="en-US" sz="2400" b="1" i="1" dirty="0">
                <a:solidFill>
                  <a:srgbClr val="FF0000"/>
                </a:solidFill>
                <a:latin typeface="Times New Roman" panose="02020603050405020304" pitchFamily="18" charset="0"/>
              </a:rPr>
              <a:t>Analysis</a:t>
            </a:r>
            <a:r>
              <a:rPr lang="en-US" sz="2400" b="1" i="1" dirty="0">
                <a:solidFill>
                  <a:srgbClr val="000000"/>
                </a:solidFill>
                <a:latin typeface="Times New Roman" panose="02020603050405020304" pitchFamily="18" charset="0"/>
              </a:rPr>
              <a:t> </a:t>
            </a:r>
          </a:p>
          <a:p>
            <a:endParaRPr lang="en-US" sz="2400" dirty="0">
              <a:solidFill>
                <a:srgbClr val="000000"/>
              </a:solidFill>
              <a:latin typeface="Times New Roman" panose="02020603050405020304" pitchFamily="18" charset="0"/>
            </a:endParaRPr>
          </a:p>
          <a:p>
            <a:endParaRPr lang="en-US" sz="2400" dirty="0">
              <a:solidFill>
                <a:srgbClr val="000000"/>
              </a:solidFill>
              <a:latin typeface="Times New Roman" panose="02020603050405020304" pitchFamily="18" charset="0"/>
            </a:endParaRPr>
          </a:p>
          <a:p>
            <a:r>
              <a:rPr lang="en-US" sz="2400" dirty="0" smtClean="0">
                <a:solidFill>
                  <a:srgbClr val="000000"/>
                </a:solidFill>
                <a:latin typeface="Times New Roman" panose="02020603050405020304" pitchFamily="18" charset="0"/>
              </a:rPr>
              <a:t>Given </a:t>
            </a:r>
            <a:r>
              <a:rPr lang="en-US" sz="2400" dirty="0">
                <a:solidFill>
                  <a:srgbClr val="000000"/>
                </a:solidFill>
                <a:latin typeface="Times New Roman" panose="02020603050405020304" pitchFamily="18" charset="0"/>
              </a:rPr>
              <a:t>that organizations have limited resources – people and money – this question deserves careful consideration. If the decision is to continue with the solution, the next </a:t>
            </a:r>
            <a:r>
              <a:rPr lang="en-US" sz="2400" dirty="0" smtClean="0">
                <a:solidFill>
                  <a:srgbClr val="000000"/>
                </a:solidFill>
                <a:latin typeface="Times New Roman" panose="02020603050405020304" pitchFamily="18" charset="0"/>
              </a:rPr>
              <a:t>step </a:t>
            </a:r>
            <a:r>
              <a:rPr lang="en-US" sz="2400" b="1" dirty="0" smtClean="0">
                <a:latin typeface="Times New Roman" panose="02020603050405020304" pitchFamily="18" charset="0"/>
              </a:rPr>
              <a:t>is</a:t>
            </a:r>
            <a:r>
              <a:rPr lang="en-US" sz="2400" b="1" dirty="0" smtClean="0">
                <a:solidFill>
                  <a:srgbClr val="FF0000"/>
                </a:solidFill>
                <a:latin typeface="Times New Roman" panose="02020603050405020304" pitchFamily="18" charset="0"/>
              </a:rPr>
              <a:t>  </a:t>
            </a:r>
            <a:r>
              <a:rPr lang="en-US" sz="2400" b="1" dirty="0">
                <a:solidFill>
                  <a:srgbClr val="FF0000"/>
                </a:solidFill>
                <a:latin typeface="Times New Roman" panose="02020603050405020304" pitchFamily="18" charset="0"/>
              </a:rPr>
              <a:t>systems </a:t>
            </a:r>
            <a:r>
              <a:rPr lang="en-US" sz="2400" b="1" dirty="0" smtClean="0">
                <a:solidFill>
                  <a:srgbClr val="FF0000"/>
                </a:solidFill>
                <a:latin typeface="Times New Roman" panose="02020603050405020304" pitchFamily="18" charset="0"/>
              </a:rPr>
              <a:t>analysis </a:t>
            </a:r>
            <a:r>
              <a:rPr lang="en-US" sz="2400" dirty="0" smtClean="0">
                <a:solidFill>
                  <a:srgbClr val="000000"/>
                </a:solidFill>
                <a:latin typeface="Times New Roman" panose="02020603050405020304" pitchFamily="18" charset="0"/>
              </a:rPr>
              <a:t>which </a:t>
            </a:r>
            <a:r>
              <a:rPr lang="en-US" sz="2400" dirty="0">
                <a:solidFill>
                  <a:srgbClr val="000000"/>
                </a:solidFill>
                <a:latin typeface="Times New Roman" panose="02020603050405020304" pitchFamily="18" charset="0"/>
              </a:rPr>
              <a:t>defines the problems and opportunities of the existing </a:t>
            </a:r>
            <a:r>
              <a:rPr lang="en-US" sz="2400" dirty="0" smtClean="0">
                <a:solidFill>
                  <a:srgbClr val="000000"/>
                </a:solidFill>
                <a:latin typeface="Times New Roman" panose="02020603050405020304" pitchFamily="18" charset="0"/>
              </a:rPr>
              <a:t>system.eg. Spread sheets or an on-paper registration that takes long. </a:t>
            </a:r>
            <a:endParaRPr lang="en-US" sz="2400" dirty="0"/>
          </a:p>
        </p:txBody>
      </p:sp>
    </p:spTree>
    <p:extLst>
      <p:ext uri="{BB962C8B-B14F-4D97-AF65-F5344CB8AC3E}">
        <p14:creationId xmlns:p14="http://schemas.microsoft.com/office/powerpoint/2010/main" val="2768742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Learning Objectives</a:t>
            </a:r>
            <a:br>
              <a:rPr lang="en-GB" b="1" dirty="0" smtClean="0"/>
            </a:br>
            <a:endParaRPr lang="en-GB" b="1" dirty="0"/>
          </a:p>
        </p:txBody>
      </p:sp>
      <p:sp>
        <p:nvSpPr>
          <p:cNvPr id="3" name="Content Placeholder 2"/>
          <p:cNvSpPr>
            <a:spLocks noGrp="1"/>
          </p:cNvSpPr>
          <p:nvPr>
            <p:ph idx="1"/>
          </p:nvPr>
        </p:nvSpPr>
        <p:spPr>
          <a:xfrm>
            <a:off x="2481943" y="1611086"/>
            <a:ext cx="8921069" cy="4775200"/>
          </a:xfrm>
        </p:spPr>
        <p:txBody>
          <a:bodyPr>
            <a:normAutofit fontScale="92500" lnSpcReduction="20000"/>
          </a:bodyPr>
          <a:lstStyle/>
          <a:p>
            <a:pPr marL="0" indent="0">
              <a:buNone/>
            </a:pPr>
            <a:endParaRPr lang="en-ZA"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Discuss </a:t>
            </a:r>
            <a:r>
              <a:rPr lang="en-US" sz="2400" dirty="0">
                <a:latin typeface="Times New Roman" panose="02020603050405020304" pitchFamily="18" charset="0"/>
                <a:cs typeface="Times New Roman" panose="02020603050405020304" pitchFamily="18" charset="0"/>
              </a:rPr>
              <a:t>why it is important to study and understand information systems. </a:t>
            </a: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Describe </a:t>
            </a:r>
            <a:r>
              <a:rPr lang="en-US" sz="2400" dirty="0">
                <a:latin typeface="Times New Roman" panose="02020603050405020304" pitchFamily="18" charset="0"/>
                <a:cs typeface="Times New Roman" panose="02020603050405020304" pitchFamily="18" charset="0"/>
              </a:rPr>
              <a:t>the characteristics used to evaluate the quality of data. </a:t>
            </a: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Name </a:t>
            </a:r>
            <a:r>
              <a:rPr lang="en-US" sz="2400" dirty="0">
                <a:latin typeface="Times New Roman" panose="02020603050405020304" pitchFamily="18" charset="0"/>
                <a:cs typeface="Times New Roman" panose="02020603050405020304" pitchFamily="18" charset="0"/>
              </a:rPr>
              <a:t>the components of an information system and describe several system characteristics. </a:t>
            </a:r>
            <a:endParaRPr lang="en-US"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Identify the basic types of business information systems and discuss who uses them, how they are used and what kinds of benefits they deliver.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Identify the major steps of the systems development process and state the goal of each.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Describe some of the threats to security and privacy that information systems and the Internet can pose.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Discuss the expanding role and benefits of information systems in business and </a:t>
            </a:r>
            <a:r>
              <a:rPr lang="en-US" sz="2400" dirty="0" smtClean="0">
                <a:latin typeface="Times New Roman" panose="02020603050405020304" pitchFamily="18" charset="0"/>
                <a:cs typeface="Times New Roman" panose="02020603050405020304" pitchFamily="18" charset="0"/>
              </a:rPr>
              <a:t>industry.</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3</a:t>
            </a:fld>
            <a:endParaRPr lang="en-GB"/>
          </a:p>
        </p:txBody>
      </p:sp>
    </p:spTree>
    <p:extLst>
      <p:ext uri="{BB962C8B-B14F-4D97-AF65-F5344CB8AC3E}">
        <p14:creationId xmlns:p14="http://schemas.microsoft.com/office/powerpoint/2010/main" val="31864619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1.3 Systems Development </a:t>
            </a:r>
            <a:endParaRPr lang="en-US" dirty="0"/>
          </a:p>
        </p:txBody>
      </p:sp>
      <p:sp>
        <p:nvSpPr>
          <p:cNvPr id="4" name="Slide Number Placeholder 3"/>
          <p:cNvSpPr>
            <a:spLocks noGrp="1"/>
          </p:cNvSpPr>
          <p:nvPr>
            <p:ph type="sldNum" sz="quarter" idx="12"/>
          </p:nvPr>
        </p:nvSpPr>
        <p:spPr/>
        <p:txBody>
          <a:bodyPr/>
          <a:lstStyle/>
          <a:p>
            <a:fld id="{E0912816-C430-4136-9554-B45F9367BD57}" type="slidenum">
              <a:rPr lang="en-GB" smtClean="0"/>
              <a:t>30</a:t>
            </a:fld>
            <a:endParaRPr lang="en-GB"/>
          </a:p>
        </p:txBody>
      </p:sp>
      <p:sp>
        <p:nvSpPr>
          <p:cNvPr id="3" name="Rectangle 2"/>
          <p:cNvSpPr/>
          <p:nvPr/>
        </p:nvSpPr>
        <p:spPr>
          <a:xfrm>
            <a:off x="2476810" y="2240900"/>
            <a:ext cx="8345714" cy="2862322"/>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Systems Design, Implementation, and Maintenance And Review </a:t>
            </a:r>
            <a:endParaRPr lang="en-US" sz="2000" b="1" dirty="0" smtClean="0">
              <a:latin typeface="Times New Roman" panose="02020603050405020304" pitchFamily="18" charset="0"/>
              <a:cs typeface="Times New Roman" panose="02020603050405020304" pitchFamily="18" charset="0"/>
            </a:endParaRPr>
          </a:p>
          <a:p>
            <a:endParaRPr lang="en-US" sz="2000" dirty="0">
              <a:solidFill>
                <a:srgbClr val="FF0000"/>
              </a:solidFill>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Systems design </a:t>
            </a:r>
            <a:r>
              <a:rPr lang="en-US" sz="2000" dirty="0">
                <a:latin typeface="Times New Roman" panose="02020603050405020304" pitchFamily="18" charset="0"/>
                <a:cs typeface="Times New Roman" panose="02020603050405020304" pitchFamily="18" charset="0"/>
              </a:rPr>
              <a:t>determines how the new system will work to meet the business needs defined during systems analysis. </a:t>
            </a:r>
            <a:r>
              <a:rPr lang="en-US" sz="2000" b="1" dirty="0">
                <a:solidFill>
                  <a:srgbClr val="FF0000"/>
                </a:solidFill>
                <a:latin typeface="Times New Roman" panose="02020603050405020304" pitchFamily="18" charset="0"/>
                <a:cs typeface="Times New Roman" panose="02020603050405020304" pitchFamily="18" charset="0"/>
              </a:rPr>
              <a:t>Systems implementation </a:t>
            </a:r>
            <a:r>
              <a:rPr lang="en-US" sz="2000" dirty="0">
                <a:latin typeface="Times New Roman" panose="02020603050405020304" pitchFamily="18" charset="0"/>
                <a:cs typeface="Times New Roman" panose="02020603050405020304" pitchFamily="18" charset="0"/>
              </a:rPr>
              <a:t>involves creating or acquiring the various system components (hardware, software, databases, etc.) defined in the design step, assembling them and putting the new system into operation. The purpose of systems </a:t>
            </a:r>
            <a:r>
              <a:rPr lang="en-US" sz="2000" b="1" dirty="0">
                <a:solidFill>
                  <a:srgbClr val="FF0000"/>
                </a:solidFill>
                <a:latin typeface="Times New Roman" panose="02020603050405020304" pitchFamily="18" charset="0"/>
                <a:cs typeface="Times New Roman" panose="02020603050405020304" pitchFamily="18" charset="0"/>
              </a:rPr>
              <a:t>maintenance and review </a:t>
            </a:r>
            <a:r>
              <a:rPr lang="en-US" sz="2000" dirty="0">
                <a:latin typeface="Times New Roman" panose="02020603050405020304" pitchFamily="18" charset="0"/>
                <a:cs typeface="Times New Roman" panose="02020603050405020304" pitchFamily="18" charset="0"/>
              </a:rPr>
              <a:t>is to check and modify the system so that it continues to meet changing business needs.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4996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1.4 </a:t>
            </a:r>
            <a:r>
              <a:rPr lang="en-US" b="1" dirty="0">
                <a:latin typeface="Times New Roman" panose="02020603050405020304" pitchFamily="18" charset="0"/>
                <a:cs typeface="Times New Roman" panose="02020603050405020304" pitchFamily="18" charset="0"/>
              </a:rPr>
              <a:t>T</a:t>
            </a:r>
            <a:r>
              <a:rPr lang="en-US" b="1" dirty="0" smtClean="0">
                <a:latin typeface="Times New Roman" panose="02020603050405020304" pitchFamily="18" charset="0"/>
                <a:cs typeface="Times New Roman" panose="02020603050405020304" pitchFamily="18" charset="0"/>
              </a:rPr>
              <a:t>hreats </a:t>
            </a:r>
            <a:r>
              <a:rPr lang="en-US" b="1" dirty="0">
                <a:latin typeface="Times New Roman" panose="02020603050405020304" pitchFamily="18" charset="0"/>
                <a:cs typeface="Times New Roman" panose="02020603050405020304" pitchFamily="18" charset="0"/>
              </a:rPr>
              <a:t>to security and privacy that </a:t>
            </a:r>
            <a:r>
              <a:rPr lang="en-US" b="1" dirty="0" smtClean="0">
                <a:latin typeface="Times New Roman" panose="02020603050405020304" pitchFamily="18" charset="0"/>
                <a:cs typeface="Times New Roman" panose="02020603050405020304" pitchFamily="18" charset="0"/>
              </a:rPr>
              <a:t>IS and </a:t>
            </a:r>
            <a:r>
              <a:rPr lang="en-US" b="1" dirty="0">
                <a:latin typeface="Times New Roman" panose="02020603050405020304" pitchFamily="18" charset="0"/>
                <a:cs typeface="Times New Roman" panose="02020603050405020304" pitchFamily="18" charset="0"/>
              </a:rPr>
              <a:t>the </a:t>
            </a:r>
            <a:r>
              <a:rPr lang="en-US" b="1" dirty="0" smtClean="0">
                <a:latin typeface="Times New Roman" panose="02020603050405020304" pitchFamily="18" charset="0"/>
                <a:cs typeface="Times New Roman" panose="02020603050405020304" pitchFamily="18" charset="0"/>
              </a:rPr>
              <a:t>Internet pose</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Unauthorized Access (Hacker and Cracker)</a:t>
            </a:r>
          </a:p>
          <a:p>
            <a:r>
              <a:rPr lang="en-US" dirty="0">
                <a:latin typeface="Times New Roman" panose="02020603050405020304" pitchFamily="18" charset="0"/>
                <a:cs typeface="Times New Roman" panose="02020603050405020304" pitchFamily="18" charset="0"/>
              </a:rPr>
              <a:t>One of the most common security risks in relation to computerized information systems is the danger of unauthorized access to confidential data .The main concern comes from unwanted intruders, or hackers, who use the latest technology and their skills to break into supposedly secure computers or to disable them .A person who gains access to information system for malicious reason is often termed of cracker rather than a </a:t>
            </a:r>
            <a:r>
              <a:rPr lang="en-US" dirty="0" smtClean="0">
                <a:latin typeface="Times New Roman" panose="02020603050405020304" pitchFamily="18" charset="0"/>
                <a:cs typeface="Times New Roman" panose="02020603050405020304" pitchFamily="18" charset="0"/>
              </a:rPr>
              <a:t>hacker.</a:t>
            </a:r>
          </a:p>
          <a:p>
            <a:pPr marL="0" indent="0">
              <a:buNone/>
            </a:pPr>
            <a:r>
              <a:rPr lang="en-US" b="1" dirty="0" smtClean="0">
                <a:latin typeface="Times New Roman" panose="02020603050405020304" pitchFamily="18" charset="0"/>
                <a:cs typeface="Times New Roman" panose="02020603050405020304" pitchFamily="18" charset="0"/>
              </a:rPr>
              <a:t>Computer Viruses (Ran Weber ,1999)</a:t>
            </a:r>
          </a:p>
          <a:p>
            <a:r>
              <a:rPr lang="en-US" dirty="0" smtClean="0">
                <a:latin typeface="Times New Roman" panose="02020603050405020304" pitchFamily="18" charset="0"/>
                <a:cs typeface="Times New Roman" panose="02020603050405020304" pitchFamily="18" charset="0"/>
              </a:rPr>
              <a:t>Computer </a:t>
            </a:r>
            <a:r>
              <a:rPr lang="en-US" dirty="0">
                <a:latin typeface="Times New Roman" panose="02020603050405020304" pitchFamily="18" charset="0"/>
                <a:cs typeface="Times New Roman" panose="02020603050405020304" pitchFamily="18" charset="0"/>
              </a:rPr>
              <a:t>virus is a kind of nasty software written deliberately to enter a computer without the user’s permission or knowledge ,with an ability to duplicate itself ,thus continuing to spread .Some viruses do little but duplicate others can cause severe harm or adversely affect program and performance of the system .Virus program may still cause crashes and data loss .In many cases ,the damages caused by computer virus might be accidental ,arising merely as the result of poor programming .Type of viruses ,for example ,worms and Trojan horses .</a:t>
            </a:r>
          </a:p>
        </p:txBody>
      </p:sp>
      <p:sp>
        <p:nvSpPr>
          <p:cNvPr id="4" name="Slide Number Placeholder 3"/>
          <p:cNvSpPr>
            <a:spLocks noGrp="1"/>
          </p:cNvSpPr>
          <p:nvPr>
            <p:ph type="sldNum" sz="quarter" idx="12"/>
          </p:nvPr>
        </p:nvSpPr>
        <p:spPr/>
        <p:txBody>
          <a:bodyPr/>
          <a:lstStyle/>
          <a:p>
            <a:fld id="{E0912816-C430-4136-9554-B45F9367BD57}" type="slidenum">
              <a:rPr lang="en-GB" smtClean="0"/>
              <a:t>31</a:t>
            </a:fld>
            <a:endParaRPr lang="en-GB"/>
          </a:p>
        </p:txBody>
      </p:sp>
    </p:spTree>
    <p:extLst>
      <p:ext uri="{BB962C8B-B14F-4D97-AF65-F5344CB8AC3E}">
        <p14:creationId xmlns:p14="http://schemas.microsoft.com/office/powerpoint/2010/main" val="1414136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1.4 </a:t>
            </a:r>
            <a:r>
              <a:rPr lang="en-US" b="1" dirty="0">
                <a:latin typeface="Times New Roman" panose="02020603050405020304" pitchFamily="18" charset="0"/>
                <a:cs typeface="Times New Roman" panose="02020603050405020304" pitchFamily="18" charset="0"/>
              </a:rPr>
              <a:t>T</a:t>
            </a:r>
            <a:r>
              <a:rPr lang="en-US" b="1" dirty="0" smtClean="0">
                <a:latin typeface="Times New Roman" panose="02020603050405020304" pitchFamily="18" charset="0"/>
                <a:cs typeface="Times New Roman" panose="02020603050405020304" pitchFamily="18" charset="0"/>
              </a:rPr>
              <a:t>hreats </a:t>
            </a:r>
            <a:r>
              <a:rPr lang="en-US" b="1" dirty="0">
                <a:latin typeface="Times New Roman" panose="02020603050405020304" pitchFamily="18" charset="0"/>
                <a:cs typeface="Times New Roman" panose="02020603050405020304" pitchFamily="18" charset="0"/>
              </a:rPr>
              <a:t>to security and privacy that </a:t>
            </a:r>
            <a:r>
              <a:rPr lang="en-US" b="1" dirty="0" smtClean="0">
                <a:latin typeface="Times New Roman" panose="02020603050405020304" pitchFamily="18" charset="0"/>
                <a:cs typeface="Times New Roman" panose="02020603050405020304" pitchFamily="18" charset="0"/>
              </a:rPr>
              <a:t>IS and </a:t>
            </a:r>
            <a:r>
              <a:rPr lang="en-US" b="1" dirty="0">
                <a:latin typeface="Times New Roman" panose="02020603050405020304" pitchFamily="18" charset="0"/>
                <a:cs typeface="Times New Roman" panose="02020603050405020304" pitchFamily="18" charset="0"/>
              </a:rPr>
              <a:t>the </a:t>
            </a:r>
            <a:r>
              <a:rPr lang="en-US" b="1" dirty="0" smtClean="0">
                <a:latin typeface="Times New Roman" panose="02020603050405020304" pitchFamily="18" charset="0"/>
                <a:cs typeface="Times New Roman" panose="02020603050405020304" pitchFamily="18" charset="0"/>
              </a:rPr>
              <a:t>Internet pose</a:t>
            </a:r>
            <a:endParaRPr lang="en-US" b="1" dirty="0"/>
          </a:p>
        </p:txBody>
      </p:sp>
      <p:sp>
        <p:nvSpPr>
          <p:cNvPr id="3" name="Content Placeholder 2"/>
          <p:cNvSpPr>
            <a:spLocks noGrp="1"/>
          </p:cNvSpPr>
          <p:nvPr>
            <p:ph idx="1"/>
          </p:nvPr>
        </p:nvSpPr>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Theft</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loss of important hardware, software or data can have significant effects on an organization’s effectiveness .Theft can be divided into three basic categories: physical theft, data theft, and identity theft.</a:t>
            </a:r>
          </a:p>
          <a:p>
            <a:pPr marL="0" indent="0">
              <a:buNone/>
            </a:pPr>
            <a:r>
              <a:rPr lang="en-US" b="1" dirty="0" smtClean="0">
                <a:latin typeface="Times New Roman" panose="02020603050405020304" pitchFamily="18" charset="0"/>
                <a:cs typeface="Times New Roman" panose="02020603050405020304" pitchFamily="18" charset="0"/>
              </a:rPr>
              <a:t>Sabotage</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With regard to information systems , damage may be on purpose or accidental and carried out an individual basis or as an act of industrial sabotage .Insiders have knowledge that provide them with capability to cause maximum interruption to an agency by sabotaging information systems .Examples include destroying hardware and infrastructure ,changing data ,entering incorrect data ,deleting software ,planting logic bombs ,deleting data ,planting a virus .</a:t>
            </a:r>
          </a:p>
        </p:txBody>
      </p:sp>
      <p:sp>
        <p:nvSpPr>
          <p:cNvPr id="4" name="Slide Number Placeholder 3"/>
          <p:cNvSpPr>
            <a:spLocks noGrp="1"/>
          </p:cNvSpPr>
          <p:nvPr>
            <p:ph type="sldNum" sz="quarter" idx="12"/>
          </p:nvPr>
        </p:nvSpPr>
        <p:spPr/>
        <p:txBody>
          <a:bodyPr/>
          <a:lstStyle/>
          <a:p>
            <a:fld id="{E0912816-C430-4136-9554-B45F9367BD57}" type="slidenum">
              <a:rPr lang="en-GB" smtClean="0"/>
              <a:t>32</a:t>
            </a:fld>
            <a:endParaRPr lang="en-GB"/>
          </a:p>
        </p:txBody>
      </p:sp>
    </p:spTree>
    <p:extLst>
      <p:ext uri="{BB962C8B-B14F-4D97-AF65-F5344CB8AC3E}">
        <p14:creationId xmlns:p14="http://schemas.microsoft.com/office/powerpoint/2010/main" val="2937406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1</a:t>
            </a:r>
            <a:r>
              <a:rPr lang="en-US" b="1" dirty="0" smtClean="0"/>
              <a:t>.5 </a:t>
            </a:r>
            <a:r>
              <a:rPr lang="en-US" b="1" dirty="0" smtClean="0">
                <a:latin typeface="Times New Roman" panose="02020603050405020304" pitchFamily="18" charset="0"/>
                <a:cs typeface="Times New Roman" panose="02020603050405020304" pitchFamily="18" charset="0"/>
              </a:rPr>
              <a:t>Expanding </a:t>
            </a:r>
            <a:r>
              <a:rPr lang="en-US" b="1" dirty="0">
                <a:latin typeface="Times New Roman" panose="02020603050405020304" pitchFamily="18" charset="0"/>
                <a:cs typeface="Times New Roman" panose="02020603050405020304" pitchFamily="18" charset="0"/>
              </a:rPr>
              <a:t>role and benefits of </a:t>
            </a:r>
            <a:r>
              <a:rPr lang="en-US" b="1" dirty="0" smtClean="0">
                <a:latin typeface="Times New Roman" panose="02020603050405020304" pitchFamily="18" charset="0"/>
                <a:cs typeface="Times New Roman" panose="02020603050405020304" pitchFamily="18" charset="0"/>
              </a:rPr>
              <a:t>IS </a:t>
            </a:r>
            <a:r>
              <a:rPr lang="en-US" b="1" dirty="0">
                <a:latin typeface="Times New Roman" panose="02020603050405020304" pitchFamily="18" charset="0"/>
                <a:cs typeface="Times New Roman" panose="02020603050405020304" pitchFamily="18" charset="0"/>
              </a:rPr>
              <a:t>in business and industry.</a:t>
            </a:r>
          </a:p>
        </p:txBody>
      </p:sp>
      <p:sp>
        <p:nvSpPr>
          <p:cNvPr id="3" name="Content Placeholder 2"/>
          <p:cNvSpPr>
            <a:spLocks noGrp="1"/>
          </p:cNvSpPr>
          <p:nvPr>
            <p:ph idx="1"/>
          </p:nvPr>
        </p:nvSpPr>
        <p:spPr/>
        <p:txBody>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Today’s information systems have led to greater globalization. High-speed Internet access and networks that can connect individuals and organizations around the world create more international opportunities. Global markets have expanded. People and companies can get products and services from around the world, instead of around the corner or across town. These opportunities, however, introduce numerous obstacles and issues, including challenges involving culture, language and many others. </a:t>
            </a:r>
          </a:p>
        </p:txBody>
      </p:sp>
      <p:sp>
        <p:nvSpPr>
          <p:cNvPr id="4" name="Slide Number Placeholder 3"/>
          <p:cNvSpPr>
            <a:spLocks noGrp="1"/>
          </p:cNvSpPr>
          <p:nvPr>
            <p:ph type="sldNum" sz="quarter" idx="12"/>
          </p:nvPr>
        </p:nvSpPr>
        <p:spPr/>
        <p:txBody>
          <a:bodyPr/>
          <a:lstStyle/>
          <a:p>
            <a:fld id="{E0912816-C430-4136-9554-B45F9367BD57}" type="slidenum">
              <a:rPr lang="en-GB" smtClean="0"/>
              <a:t>33</a:t>
            </a:fld>
            <a:endParaRPr lang="en-GB"/>
          </a:p>
        </p:txBody>
      </p:sp>
    </p:spTree>
    <p:extLst>
      <p:ext uri="{BB962C8B-B14F-4D97-AF65-F5344CB8AC3E}">
        <p14:creationId xmlns:p14="http://schemas.microsoft.com/office/powerpoint/2010/main" val="373172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1</a:t>
            </a:r>
            <a:r>
              <a:rPr lang="en-US" b="1" dirty="0" smtClean="0"/>
              <a:t>.5 </a:t>
            </a:r>
            <a:r>
              <a:rPr lang="en-US" b="1" dirty="0" smtClean="0">
                <a:latin typeface="Times New Roman" panose="02020603050405020304" pitchFamily="18" charset="0"/>
                <a:cs typeface="Times New Roman" panose="02020603050405020304" pitchFamily="18" charset="0"/>
              </a:rPr>
              <a:t>Expanding </a:t>
            </a:r>
            <a:r>
              <a:rPr lang="en-US" b="1" dirty="0">
                <a:latin typeface="Times New Roman" panose="02020603050405020304" pitchFamily="18" charset="0"/>
                <a:cs typeface="Times New Roman" panose="02020603050405020304" pitchFamily="18" charset="0"/>
              </a:rPr>
              <a:t>role and benefits of </a:t>
            </a:r>
            <a:r>
              <a:rPr lang="en-US" b="1" dirty="0" smtClean="0">
                <a:latin typeface="Times New Roman" panose="02020603050405020304" pitchFamily="18" charset="0"/>
                <a:cs typeface="Times New Roman" panose="02020603050405020304" pitchFamily="18" charset="0"/>
              </a:rPr>
              <a:t>IS </a:t>
            </a:r>
            <a:r>
              <a:rPr lang="en-US" b="1" dirty="0">
                <a:latin typeface="Times New Roman" panose="02020603050405020304" pitchFamily="18" charset="0"/>
                <a:cs typeface="Times New Roman" panose="02020603050405020304" pitchFamily="18" charset="0"/>
              </a:rPr>
              <a:t>in business and industry.</a:t>
            </a:r>
          </a:p>
        </p:txBody>
      </p:sp>
      <p:sp>
        <p:nvSpPr>
          <p:cNvPr id="3" name="Content Placeholder 2"/>
          <p:cNvSpPr>
            <a:spLocks noGrp="1"/>
          </p:cNvSpPr>
          <p:nvPr>
            <p:ph idx="1"/>
          </p:nvPr>
        </p:nvSpPr>
        <p:spPr/>
        <p:txBody>
          <a:bodyPr/>
          <a:lstStyle/>
          <a:p>
            <a:pPr>
              <a:buFont typeface="+mj-lt"/>
              <a:buAutoNum type="arabicPeriod"/>
            </a:pPr>
            <a:r>
              <a:rPr lang="en-US" b="1" dirty="0"/>
              <a:t>Cultural challenges</a:t>
            </a:r>
            <a:r>
              <a:rPr lang="en-US" dirty="0"/>
              <a:t>: Countries and regional areas have their own cultures and customs that can significantly affect individuals and organizations involved in global trade. </a:t>
            </a:r>
            <a:endParaRPr lang="en-US" dirty="0" smtClean="0"/>
          </a:p>
          <a:p>
            <a:pPr>
              <a:buFont typeface="+mj-lt"/>
              <a:buAutoNum type="arabicPeriod"/>
            </a:pPr>
            <a:r>
              <a:rPr lang="en-US" b="1" dirty="0" smtClean="0"/>
              <a:t>Language </a:t>
            </a:r>
            <a:r>
              <a:rPr lang="en-US" b="1" dirty="0"/>
              <a:t>challenges</a:t>
            </a:r>
            <a:r>
              <a:rPr lang="en-US" dirty="0"/>
              <a:t>: Language differences can make it difficult to translate exact meanings from one language to another. </a:t>
            </a:r>
            <a:endParaRPr lang="en-US" dirty="0" smtClean="0"/>
          </a:p>
          <a:p>
            <a:pPr>
              <a:buFont typeface="+mj-lt"/>
              <a:buAutoNum type="arabicPeriod"/>
            </a:pPr>
            <a:r>
              <a:rPr lang="en-US" b="1" dirty="0" smtClean="0"/>
              <a:t>Time </a:t>
            </a:r>
            <a:r>
              <a:rPr lang="en-US" b="1" dirty="0"/>
              <a:t>and distance challenges</a:t>
            </a:r>
            <a:r>
              <a:rPr lang="en-US" dirty="0"/>
              <a:t>: Time and distance issues can be difficult to overcome for individuals and organizations involved with global trade in remote locations. Large time differences make it difficult to talk to people on the other side of the world. With long distance, it can take days to get a product, a critical part or a piece of equipment from one location to another location.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34</a:t>
            </a:fld>
            <a:endParaRPr lang="en-GB"/>
          </a:p>
        </p:txBody>
      </p:sp>
    </p:spTree>
    <p:extLst>
      <p:ext uri="{BB962C8B-B14F-4D97-AF65-F5344CB8AC3E}">
        <p14:creationId xmlns:p14="http://schemas.microsoft.com/office/powerpoint/2010/main" val="2053530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7200" b="1" dirty="0" smtClean="0"/>
          </a:p>
          <a:p>
            <a:pPr marL="0" indent="0" algn="ctr">
              <a:buNone/>
            </a:pPr>
            <a:r>
              <a:rPr lang="en-US" sz="7200" b="1" smtClean="0"/>
              <a:t>The End!!!</a:t>
            </a:r>
            <a:endParaRPr lang="en-US" sz="7200" b="1" dirty="0" smtClean="0"/>
          </a:p>
        </p:txBody>
      </p:sp>
      <p:sp>
        <p:nvSpPr>
          <p:cNvPr id="4" name="Slide Number Placeholder 3"/>
          <p:cNvSpPr>
            <a:spLocks noGrp="1"/>
          </p:cNvSpPr>
          <p:nvPr>
            <p:ph type="sldNum" sz="quarter" idx="12"/>
          </p:nvPr>
        </p:nvSpPr>
        <p:spPr/>
        <p:txBody>
          <a:bodyPr/>
          <a:lstStyle/>
          <a:p>
            <a:fld id="{E0912816-C430-4136-9554-B45F9367BD57}" type="slidenum">
              <a:rPr lang="en-GB" smtClean="0"/>
              <a:t>35</a:t>
            </a:fld>
            <a:endParaRPr lang="en-GB"/>
          </a:p>
        </p:txBody>
      </p:sp>
    </p:spTree>
    <p:extLst>
      <p:ext uri="{BB962C8B-B14F-4D97-AF65-F5344CB8AC3E}">
        <p14:creationId xmlns:p14="http://schemas.microsoft.com/office/powerpoint/2010/main" val="2863848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1.1 What </a:t>
            </a:r>
            <a:r>
              <a:rPr lang="en-US" b="1" dirty="0"/>
              <a:t>is an Information System? </a:t>
            </a:r>
            <a:endParaRPr lang="en-US" dirty="0"/>
          </a:p>
        </p:txBody>
      </p:sp>
      <p:sp>
        <p:nvSpPr>
          <p:cNvPr id="3" name="Content Placeholder 2"/>
          <p:cNvSpPr>
            <a:spLocks noGrp="1"/>
          </p:cNvSpPr>
          <p:nvPr>
            <p:ph idx="1"/>
          </p:nvPr>
        </p:nvSpPr>
        <p:spPr>
          <a:xfrm>
            <a:off x="2467429" y="1669143"/>
            <a:ext cx="9037183" cy="4242079"/>
          </a:xfrm>
        </p:spPr>
        <p:txBody>
          <a:bodyPr/>
          <a:lstStyle/>
          <a:p>
            <a:pPr marL="0" indent="0">
              <a:buNone/>
            </a:pPr>
            <a:r>
              <a:rPr lang="en-US" b="1" dirty="0"/>
              <a:t>What is a system? </a:t>
            </a:r>
            <a:endParaRPr lang="en-US" b="1" dirty="0" smtClean="0"/>
          </a:p>
          <a:p>
            <a:pPr marL="0" indent="0">
              <a:buNone/>
            </a:pPr>
            <a:r>
              <a:rPr lang="en-US" dirty="0" smtClean="0"/>
              <a:t>A </a:t>
            </a:r>
            <a:r>
              <a:rPr lang="en-US" b="1" dirty="0"/>
              <a:t>system </a:t>
            </a:r>
            <a:r>
              <a:rPr lang="en-US" dirty="0"/>
              <a:t>is a set of elements or components that interact to accomplish goals. The elements themselves and the relationships among them determine how the system works. Systems have inputs, processing mechanisms, outputs and feedback (see Figure 1.1). </a:t>
            </a:r>
          </a:p>
        </p:txBody>
      </p:sp>
      <p:sp>
        <p:nvSpPr>
          <p:cNvPr id="4" name="Slide Number Placeholder 3"/>
          <p:cNvSpPr>
            <a:spLocks noGrp="1"/>
          </p:cNvSpPr>
          <p:nvPr>
            <p:ph type="sldNum" sz="quarter" idx="12"/>
          </p:nvPr>
        </p:nvSpPr>
        <p:spPr/>
        <p:txBody>
          <a:bodyPr/>
          <a:lstStyle/>
          <a:p>
            <a:fld id="{E0912816-C430-4136-9554-B45F9367BD57}" type="slidenum">
              <a:rPr lang="en-GB" smtClean="0"/>
              <a:t>4</a:t>
            </a:fld>
            <a:endParaRPr lang="en-GB"/>
          </a:p>
        </p:txBody>
      </p:sp>
      <p:pic>
        <p:nvPicPr>
          <p:cNvPr id="5" name="Picture 4"/>
          <p:cNvPicPr>
            <a:picLocks noChangeAspect="1"/>
          </p:cNvPicPr>
          <p:nvPr/>
        </p:nvPicPr>
        <p:blipFill>
          <a:blip r:embed="rId2"/>
          <a:stretch>
            <a:fillRect/>
          </a:stretch>
        </p:blipFill>
        <p:spPr>
          <a:xfrm>
            <a:off x="2589212" y="3668638"/>
            <a:ext cx="7603727" cy="1629077"/>
          </a:xfrm>
          <a:prstGeom prst="rect">
            <a:avLst/>
          </a:prstGeom>
        </p:spPr>
      </p:pic>
    </p:spTree>
    <p:extLst>
      <p:ext uri="{BB962C8B-B14F-4D97-AF65-F5344CB8AC3E}">
        <p14:creationId xmlns:p14="http://schemas.microsoft.com/office/powerpoint/2010/main" val="23966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an Information System? </a:t>
            </a:r>
            <a:endParaRPr lang="en-US" dirty="0"/>
          </a:p>
        </p:txBody>
      </p:sp>
      <p:sp>
        <p:nvSpPr>
          <p:cNvPr id="3" name="Content Placeholder 2"/>
          <p:cNvSpPr>
            <a:spLocks noGrp="1"/>
          </p:cNvSpPr>
          <p:nvPr>
            <p:ph idx="1"/>
          </p:nvPr>
        </p:nvSpPr>
        <p:spPr/>
        <p:txBody>
          <a:bodyPr/>
          <a:lstStyle/>
          <a:p>
            <a:pPr marL="0" indent="0">
              <a:buNone/>
            </a:pPr>
            <a:r>
              <a:rPr lang="en-US" b="1" dirty="0"/>
              <a:t>What is Information?</a:t>
            </a:r>
            <a:endParaRPr lang="en-US" dirty="0" smtClean="0"/>
          </a:p>
          <a:p>
            <a:pPr marL="0" indent="0">
              <a:buNone/>
            </a:pPr>
            <a:r>
              <a:rPr lang="en-US" dirty="0" smtClean="0"/>
              <a:t>The </a:t>
            </a:r>
            <a:r>
              <a:rPr lang="en-US" dirty="0"/>
              <a:t>traditional information systems view is that the input to an information system is data, and the output from the system is information. This means there- fore that the difference between them is to do with how much processing has been </a:t>
            </a:r>
            <a:r>
              <a:rPr lang="en-US" dirty="0" smtClean="0"/>
              <a:t>done.</a:t>
            </a:r>
          </a:p>
          <a:p>
            <a:pPr marL="0" indent="0">
              <a:buNone/>
            </a:pPr>
            <a:r>
              <a:rPr lang="en-US" dirty="0" smtClean="0"/>
              <a:t>What is data?</a:t>
            </a:r>
          </a:p>
          <a:p>
            <a:pPr marL="0" indent="0">
              <a:buNone/>
            </a:pPr>
            <a:r>
              <a:rPr lang="en-US" dirty="0" smtClean="0"/>
              <a:t>What is meta-data?</a:t>
            </a:r>
          </a:p>
          <a:p>
            <a:pPr marL="0" indent="0">
              <a:buNone/>
            </a:pPr>
            <a:r>
              <a:rPr lang="en-US" dirty="0" smtClean="0"/>
              <a:t>What is information?</a:t>
            </a:r>
          </a:p>
          <a:p>
            <a:pPr marL="0" indent="0">
              <a:buNone/>
            </a:pPr>
            <a:r>
              <a:rPr lang="en-US" dirty="0" smtClean="0"/>
              <a:t>What is knowledge?</a:t>
            </a:r>
          </a:p>
          <a:p>
            <a:pPr marL="0" indent="0">
              <a:buNone/>
            </a:pPr>
            <a:r>
              <a:rPr lang="en-US" dirty="0" smtClean="0"/>
              <a:t>What is intelligence? </a:t>
            </a:r>
          </a:p>
        </p:txBody>
      </p:sp>
      <p:sp>
        <p:nvSpPr>
          <p:cNvPr id="4" name="Slide Number Placeholder 3"/>
          <p:cNvSpPr>
            <a:spLocks noGrp="1"/>
          </p:cNvSpPr>
          <p:nvPr>
            <p:ph type="sldNum" sz="quarter" idx="12"/>
          </p:nvPr>
        </p:nvSpPr>
        <p:spPr/>
        <p:txBody>
          <a:bodyPr/>
          <a:lstStyle/>
          <a:p>
            <a:fld id="{E0912816-C430-4136-9554-B45F9367BD57}" type="slidenum">
              <a:rPr lang="en-GB" smtClean="0"/>
              <a:t>5</a:t>
            </a:fld>
            <a:endParaRPr lang="en-GB"/>
          </a:p>
        </p:txBody>
      </p:sp>
    </p:spTree>
    <p:extLst>
      <p:ext uri="{BB962C8B-B14F-4D97-AF65-F5344CB8AC3E}">
        <p14:creationId xmlns:p14="http://schemas.microsoft.com/office/powerpoint/2010/main" val="4131089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a:t>What is an Information System? </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Almost all programs in business require students to take a course in something called </a:t>
            </a:r>
            <a:r>
              <a:rPr lang="en-US" sz="2000" i="1" dirty="0"/>
              <a:t>information systems</a:t>
            </a:r>
            <a:r>
              <a:rPr lang="en-US" sz="2000" dirty="0"/>
              <a:t>. But what exactly does that term mean? Let’s take a look at some of the more popular definitions, first from Wikipedia and then from a couple of textbooks:</a:t>
            </a:r>
          </a:p>
          <a:p>
            <a:pPr marL="0" indent="0">
              <a:buNone/>
            </a:pPr>
            <a:r>
              <a:rPr lang="en-US" sz="2000" dirty="0" smtClean="0"/>
              <a:t>1.	“Information </a:t>
            </a:r>
            <a:r>
              <a:rPr lang="en-US" sz="2000" dirty="0"/>
              <a:t>systems (IS) is the study of complementary networks of </a:t>
            </a:r>
            <a:r>
              <a:rPr lang="en-US" sz="2000" dirty="0" smtClean="0"/>
              <a:t>	hardware </a:t>
            </a:r>
            <a:r>
              <a:rPr lang="en-US" sz="2000" dirty="0"/>
              <a:t>and software that people and organizations use to </a:t>
            </a:r>
            <a:r>
              <a:rPr lang="en-US" sz="2000" dirty="0" smtClean="0"/>
              <a:t>	collect</a:t>
            </a:r>
            <a:r>
              <a:rPr lang="en-US" sz="2000" dirty="0"/>
              <a:t>, filter, process, create, and distribute data.”</a:t>
            </a:r>
            <a:r>
              <a:rPr lang="en-US" sz="2000" u="sng" baseline="30000" dirty="0">
                <a:hlinkClick r:id="rId2" tooltip="Wikipedia entry on &quot;Information Systems,&quot; as displayed on August 19, 2012. Wikipedia: The Free Encyclopedia. San Francisco: Wikimedia Foundation. http://en.wikipedia.org/wiki/Information_systems_(discipline)."/>
              </a:rPr>
              <a:t>[1]</a:t>
            </a:r>
            <a:endParaRPr lang="en-US" sz="2000" dirty="0"/>
          </a:p>
          <a:p>
            <a:pPr marL="0" indent="0">
              <a:buNone/>
            </a:pPr>
            <a:endParaRPr lang="en-US" dirty="0"/>
          </a:p>
        </p:txBody>
      </p:sp>
      <p:sp>
        <p:nvSpPr>
          <p:cNvPr id="4" name="Slide Number Placeholder 3"/>
          <p:cNvSpPr>
            <a:spLocks noGrp="1"/>
          </p:cNvSpPr>
          <p:nvPr>
            <p:ph type="sldNum" sz="quarter" idx="12"/>
          </p:nvPr>
        </p:nvSpPr>
        <p:spPr/>
        <p:txBody>
          <a:bodyPr/>
          <a:lstStyle/>
          <a:p>
            <a:fld id="{E0912816-C430-4136-9554-B45F9367BD57}" type="slidenum">
              <a:rPr lang="en-GB" smtClean="0"/>
              <a:t>6</a:t>
            </a:fld>
            <a:endParaRPr lang="en-GB"/>
          </a:p>
        </p:txBody>
      </p:sp>
    </p:spTree>
    <p:extLst>
      <p:ext uri="{BB962C8B-B14F-4D97-AF65-F5344CB8AC3E}">
        <p14:creationId xmlns:p14="http://schemas.microsoft.com/office/powerpoint/2010/main" val="1232485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a:t>What is an Information System? </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2.	“Information </a:t>
            </a:r>
            <a:r>
              <a:rPr lang="en-US" sz="2000" dirty="0"/>
              <a:t>systems are combinations of hardware, software, and </a:t>
            </a:r>
            <a:r>
              <a:rPr lang="en-US" sz="2000" dirty="0" smtClean="0"/>
              <a:t> 	telecommunications </a:t>
            </a:r>
            <a:r>
              <a:rPr lang="en-US" sz="2000" dirty="0"/>
              <a:t>networks that people build and use to collect, </a:t>
            </a:r>
            <a:r>
              <a:rPr lang="en-US" sz="2000" dirty="0" smtClean="0"/>
              <a:t>	create</a:t>
            </a:r>
            <a:r>
              <a:rPr lang="en-US" sz="2000" dirty="0"/>
              <a:t>, and distribute useful data, typically in organizational </a:t>
            </a:r>
            <a:r>
              <a:rPr lang="en-US" sz="2000" dirty="0" smtClean="0"/>
              <a:t>	settings</a:t>
            </a:r>
            <a:r>
              <a:rPr lang="en-US" sz="2000" dirty="0"/>
              <a:t>.”</a:t>
            </a:r>
            <a:r>
              <a:rPr lang="en-US" sz="2000" u="sng" baseline="30000" dirty="0">
                <a:hlinkClick r:id="rId2" tooltip="Excerpted from Information Systems Today - Managing in the Digital World, fourth edition. Prentice-Hall, 2010."/>
              </a:rPr>
              <a:t>[2]</a:t>
            </a:r>
            <a:r>
              <a:rPr lang="en-US" sz="2000" dirty="0"/>
              <a:t/>
            </a:r>
            <a:br>
              <a:rPr lang="en-US" sz="2000" dirty="0"/>
            </a:br>
            <a:endParaRPr lang="en-US" sz="2000" dirty="0"/>
          </a:p>
          <a:p>
            <a:pPr marL="0" indent="0">
              <a:buNone/>
            </a:pPr>
            <a:r>
              <a:rPr lang="en-US" sz="2000" dirty="0" smtClean="0"/>
              <a:t>3.	“Information </a:t>
            </a:r>
            <a:r>
              <a:rPr lang="en-US" sz="2000" dirty="0"/>
              <a:t>systems are interrelated components working </a:t>
            </a:r>
            <a:r>
              <a:rPr lang="en-US" sz="2000" dirty="0" smtClean="0"/>
              <a:t>	together </a:t>
            </a:r>
            <a:r>
              <a:rPr lang="en-US" sz="2000" dirty="0"/>
              <a:t>to collect, process, store, and disseminate information to </a:t>
            </a:r>
            <a:r>
              <a:rPr lang="en-US" sz="2000" dirty="0" smtClean="0"/>
              <a:t>	support </a:t>
            </a:r>
            <a:r>
              <a:rPr lang="en-US" sz="2000" dirty="0"/>
              <a:t>decision making, coordination, control, analysis, and </a:t>
            </a:r>
            <a:r>
              <a:rPr lang="en-US" sz="2000" dirty="0" smtClean="0"/>
              <a:t>	visualization </a:t>
            </a:r>
            <a:r>
              <a:rPr lang="en-US" sz="2000" dirty="0"/>
              <a:t>in an organization.”</a:t>
            </a:r>
            <a:r>
              <a:rPr lang="en-US" sz="2000" u="sng" baseline="30000" dirty="0">
                <a:hlinkClick r:id="rId3" tooltip="Excerpted from Management Information Systems, twelfth edition, Prentice-Hall, 2012."/>
              </a:rPr>
              <a:t>[3</a:t>
            </a:r>
            <a:endParaRPr lang="en-US" sz="2000" dirty="0"/>
          </a:p>
          <a:p>
            <a:pPr marL="0" indent="0">
              <a:buNone/>
            </a:pPr>
            <a:endParaRPr lang="en-US" dirty="0"/>
          </a:p>
        </p:txBody>
      </p:sp>
      <p:sp>
        <p:nvSpPr>
          <p:cNvPr id="4" name="Slide Number Placeholder 3"/>
          <p:cNvSpPr>
            <a:spLocks noGrp="1"/>
          </p:cNvSpPr>
          <p:nvPr>
            <p:ph type="sldNum" sz="quarter" idx="12"/>
          </p:nvPr>
        </p:nvSpPr>
        <p:spPr/>
        <p:txBody>
          <a:bodyPr/>
          <a:lstStyle/>
          <a:p>
            <a:fld id="{E0912816-C430-4136-9554-B45F9367BD57}" type="slidenum">
              <a:rPr lang="en-GB" smtClean="0"/>
              <a:t>7</a:t>
            </a:fld>
            <a:endParaRPr lang="en-GB"/>
          </a:p>
        </p:txBody>
      </p:sp>
    </p:spTree>
    <p:extLst>
      <p:ext uri="{BB962C8B-B14F-4D97-AF65-F5344CB8AC3E}">
        <p14:creationId xmlns:p14="http://schemas.microsoft.com/office/powerpoint/2010/main" val="1421157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0912816-C430-4136-9554-B45F9367BD57}" type="slidenum">
              <a:rPr lang="en-GB" smtClean="0"/>
              <a:t>8</a:t>
            </a:fld>
            <a:endParaRPr lang="en-GB"/>
          </a:p>
        </p:txBody>
      </p:sp>
      <p:pic>
        <p:nvPicPr>
          <p:cNvPr id="5" name="Picture 4"/>
          <p:cNvPicPr>
            <a:picLocks noChangeAspect="1"/>
          </p:cNvPicPr>
          <p:nvPr/>
        </p:nvPicPr>
        <p:blipFill>
          <a:blip r:embed="rId2"/>
          <a:stretch>
            <a:fillRect/>
          </a:stretch>
        </p:blipFill>
        <p:spPr>
          <a:xfrm>
            <a:off x="1465943" y="262329"/>
            <a:ext cx="9869713" cy="6595671"/>
          </a:xfrm>
          <a:prstGeom prst="rect">
            <a:avLst/>
          </a:prstGeom>
        </p:spPr>
      </p:pic>
    </p:spTree>
    <p:extLst>
      <p:ext uri="{BB962C8B-B14F-4D97-AF65-F5344CB8AC3E}">
        <p14:creationId xmlns:p14="http://schemas.microsoft.com/office/powerpoint/2010/main" val="207810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5719"/>
          </a:xfrm>
        </p:spPr>
        <p:txBody>
          <a:bodyPr/>
          <a:lstStyle/>
          <a:p>
            <a:r>
              <a:rPr lang="en-US" dirty="0" smtClean="0">
                <a:latin typeface="Times New Roman" panose="02020603050405020304" pitchFamily="18" charset="0"/>
                <a:cs typeface="Times New Roman" panose="02020603050405020304" pitchFamily="18" charset="0"/>
              </a:rPr>
              <a:t>The components of an IS</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2592925" y="1349829"/>
            <a:ext cx="7898630" cy="5210628"/>
          </a:xfrm>
          <a:prstGeom prst="rect">
            <a:avLst/>
          </a:prstGeom>
        </p:spPr>
      </p:pic>
      <p:sp>
        <p:nvSpPr>
          <p:cNvPr id="4" name="Slide Number Placeholder 3"/>
          <p:cNvSpPr>
            <a:spLocks noGrp="1"/>
          </p:cNvSpPr>
          <p:nvPr>
            <p:ph type="sldNum" sz="quarter" idx="12"/>
          </p:nvPr>
        </p:nvSpPr>
        <p:spPr/>
        <p:txBody>
          <a:bodyPr/>
          <a:lstStyle/>
          <a:p>
            <a:fld id="{E0912816-C430-4136-9554-B45F9367BD57}" type="slidenum">
              <a:rPr lang="en-GB" smtClean="0"/>
              <a:t>9</a:t>
            </a:fld>
            <a:endParaRPr lang="en-GB"/>
          </a:p>
        </p:txBody>
      </p:sp>
    </p:spTree>
    <p:extLst>
      <p:ext uri="{BB962C8B-B14F-4D97-AF65-F5344CB8AC3E}">
        <p14:creationId xmlns:p14="http://schemas.microsoft.com/office/powerpoint/2010/main" val="2603483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4640</TotalTime>
  <Words>2251</Words>
  <Application>Microsoft Office PowerPoint</Application>
  <PresentationFormat>Widescreen</PresentationFormat>
  <Paragraphs>175</Paragraphs>
  <Slides>35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Century Gothic</vt:lpstr>
      <vt:lpstr>Times New Roman</vt:lpstr>
      <vt:lpstr>Wingdings 3</vt:lpstr>
      <vt:lpstr>Wisp</vt:lpstr>
      <vt:lpstr> An Introduction to Information Systems  </vt:lpstr>
      <vt:lpstr>Introduction</vt:lpstr>
      <vt:lpstr>Learning Objectives </vt:lpstr>
      <vt:lpstr>1.1 What is an Information System? </vt:lpstr>
      <vt:lpstr>What is an Information System? </vt:lpstr>
      <vt:lpstr> What is an Information System? </vt:lpstr>
      <vt:lpstr> What is an Information System? </vt:lpstr>
      <vt:lpstr>PowerPoint Presentation</vt:lpstr>
      <vt:lpstr>The components of an IS</vt:lpstr>
      <vt:lpstr>The components of an IS</vt:lpstr>
      <vt:lpstr>The components of an IS</vt:lpstr>
      <vt:lpstr>The components of an IS</vt:lpstr>
      <vt:lpstr>1.2 Business Information Systems </vt:lpstr>
      <vt:lpstr>1.2 Business Information Systems </vt:lpstr>
      <vt:lpstr>1.2 Business Information Systems </vt:lpstr>
      <vt:lpstr>1.2 Business Information Systems </vt:lpstr>
      <vt:lpstr>1.2 Business Information Systems </vt:lpstr>
      <vt:lpstr>1.2 Business Information Systems </vt:lpstr>
      <vt:lpstr>1.2 Business Information Systems </vt:lpstr>
      <vt:lpstr>1.2 Business Information Systems </vt:lpstr>
      <vt:lpstr>1.2 Business Information Systems </vt:lpstr>
      <vt:lpstr>1.2 Business Information Systems </vt:lpstr>
      <vt:lpstr>1.2 Business Information Systems </vt:lpstr>
      <vt:lpstr>Examples </vt:lpstr>
      <vt:lpstr>Examples </vt:lpstr>
      <vt:lpstr>1.3 Systems Development </vt:lpstr>
      <vt:lpstr>1.3 Systems Development </vt:lpstr>
      <vt:lpstr>1.3 Systems Development </vt:lpstr>
      <vt:lpstr>1.3 Systems Development </vt:lpstr>
      <vt:lpstr>1.3 Systems Development </vt:lpstr>
      <vt:lpstr>1.4 Threats to security and privacy that IS and the Internet pose</vt:lpstr>
      <vt:lpstr>1.4 Threats to security and privacy that IS and the Internet pose</vt:lpstr>
      <vt:lpstr>1.5 Expanding role and benefits of IS in business and industry.</vt:lpstr>
      <vt:lpstr>1.5 Expanding role and benefits of IS in business and industry.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Network Diagram</dc:title>
  <dc:creator>NQUBEKOH</dc:creator>
  <cp:lastModifiedBy>Windows User</cp:lastModifiedBy>
  <cp:revision>172</cp:revision>
  <dcterms:created xsi:type="dcterms:W3CDTF">2019-03-13T08:07:13Z</dcterms:created>
  <dcterms:modified xsi:type="dcterms:W3CDTF">2020-02-20T14:18:45Z</dcterms:modified>
</cp:coreProperties>
</file>