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9"/>
  </p:notesMasterIdLst>
  <p:sldIdLst>
    <p:sldId id="256" r:id="rId2"/>
    <p:sldId id="257" r:id="rId3"/>
    <p:sldId id="297" r:id="rId4"/>
    <p:sldId id="298" r:id="rId5"/>
    <p:sldId id="300" r:id="rId6"/>
    <p:sldId id="301" r:id="rId7"/>
    <p:sldId id="299" r:id="rId8"/>
    <p:sldId id="302" r:id="rId9"/>
    <p:sldId id="303" r:id="rId10"/>
    <p:sldId id="304" r:id="rId11"/>
    <p:sldId id="305" r:id="rId12"/>
    <p:sldId id="306" r:id="rId13"/>
    <p:sldId id="307" r:id="rId14"/>
    <p:sldId id="308" r:id="rId15"/>
    <p:sldId id="309" r:id="rId16"/>
    <p:sldId id="310" r:id="rId17"/>
    <p:sldId id="311" r:id="rId18"/>
    <p:sldId id="313" r:id="rId19"/>
    <p:sldId id="312"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9" r:id="rId35"/>
    <p:sldId id="328" r:id="rId36"/>
    <p:sldId id="330"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8" d="100"/>
          <a:sy n="68"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18/08/2019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tock_market" TargetMode="External"/><Relationship Id="rId3" Type="http://schemas.openxmlformats.org/officeDocument/2006/relationships/hyperlink" Target="https://en.wikipedia.org/wiki/Revenue" TargetMode="External"/><Relationship Id="rId7" Type="http://schemas.openxmlformats.org/officeDocument/2006/relationships/hyperlink" Target="https://en.wikipedia.org/wiki/Public_compan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Incorporation_(business)" TargetMode="External"/><Relationship Id="rId5" Type="http://schemas.openxmlformats.org/officeDocument/2006/relationships/hyperlink" Target="https://en.wikipedia.org/wiki/Fortune_(magazine)" TargetMode="External"/><Relationship Id="rId4" Type="http://schemas.openxmlformats.org/officeDocument/2006/relationships/hyperlink" Target="https://en.wikipedia.org/wiki/Magazine" TargetMode="External"/><Relationship Id="rId9" Type="http://schemas.openxmlformats.org/officeDocument/2006/relationships/hyperlink" Target="https://en.wikipedia.org/wiki/Fortune_50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a:t>
            </a:r>
            <a:r>
              <a:rPr lang="en-ZA" b="1" dirty="0" smtClean="0"/>
              <a:t>Fortune 1000</a:t>
            </a:r>
            <a:r>
              <a:rPr lang="en-ZA" dirty="0" smtClean="0"/>
              <a:t> are the 1,000 largest American companies, ranked by </a:t>
            </a:r>
            <a:r>
              <a:rPr lang="en-ZA" dirty="0" smtClean="0">
                <a:hlinkClick r:id="rId3" tooltip="Revenue"/>
              </a:rPr>
              <a:t>revenues</a:t>
            </a:r>
            <a:r>
              <a:rPr lang="en-ZA" dirty="0" smtClean="0"/>
              <a:t>, as compiled by the American business </a:t>
            </a:r>
            <a:r>
              <a:rPr lang="en-ZA" dirty="0" smtClean="0">
                <a:hlinkClick r:id="rId4" tooltip="Magazine"/>
              </a:rPr>
              <a:t>magazine</a:t>
            </a:r>
            <a:r>
              <a:rPr lang="en-ZA" dirty="0" smtClean="0"/>
              <a:t> </a:t>
            </a:r>
            <a:r>
              <a:rPr lang="en-ZA" i="1" dirty="0" smtClean="0">
                <a:hlinkClick r:id="rId5" tooltip="Fortune (magazine)"/>
              </a:rPr>
              <a:t>Fortune</a:t>
            </a:r>
            <a:r>
              <a:rPr lang="en-ZA" dirty="0" smtClean="0"/>
              <a:t>. It only includes companies which are </a:t>
            </a:r>
            <a:r>
              <a:rPr lang="en-ZA" dirty="0" smtClean="0">
                <a:hlinkClick r:id="rId6" tooltip="Incorporation (business)"/>
              </a:rPr>
              <a:t>incorporated</a:t>
            </a:r>
            <a:r>
              <a:rPr lang="en-ZA" dirty="0" smtClean="0"/>
              <a:t> or authorized to do business in the United States, and for which revenues are publicly available (regardless of whether they are </a:t>
            </a:r>
            <a:r>
              <a:rPr lang="en-ZA" dirty="0" smtClean="0">
                <a:hlinkClick r:id="rId7" tooltip="Public company"/>
              </a:rPr>
              <a:t>public companies</a:t>
            </a:r>
            <a:r>
              <a:rPr lang="en-ZA" dirty="0" smtClean="0"/>
              <a:t> listed on a </a:t>
            </a:r>
            <a:r>
              <a:rPr lang="en-ZA" dirty="0" smtClean="0">
                <a:hlinkClick r:id="rId8" tooltip="Stock market"/>
              </a:rPr>
              <a:t>stock market</a:t>
            </a:r>
            <a:r>
              <a:rPr lang="en-ZA" dirty="0" smtClean="0"/>
              <a:t>"). The </a:t>
            </a:r>
            <a:r>
              <a:rPr lang="en-ZA" dirty="0" smtClean="0">
                <a:hlinkClick r:id="rId9" tooltip="Fortune 500"/>
              </a:rPr>
              <a:t>Fortune 500</a:t>
            </a:r>
            <a:r>
              <a:rPr lang="en-ZA" dirty="0" smtClean="0"/>
              <a:t> is the subset of the list that is its 500 largest companies</a:t>
            </a:r>
            <a:endParaRPr lang="en-ZA" dirty="0"/>
          </a:p>
        </p:txBody>
      </p:sp>
      <p:sp>
        <p:nvSpPr>
          <p:cNvPr id="4" name="Slide Number Placeholder 3"/>
          <p:cNvSpPr>
            <a:spLocks noGrp="1"/>
          </p:cNvSpPr>
          <p:nvPr>
            <p:ph type="sldNum" sz="quarter" idx="10"/>
          </p:nvPr>
        </p:nvSpPr>
        <p:spPr/>
        <p:txBody>
          <a:bodyPr/>
          <a:lstStyle/>
          <a:p>
            <a:fld id="{7B3F1895-4F96-4310-874E-A9524CB180E4}" type="slidenum">
              <a:rPr lang="en-GB" smtClean="0"/>
              <a:t>4</a:t>
            </a:fld>
            <a:endParaRPr lang="en-GB"/>
          </a:p>
        </p:txBody>
      </p:sp>
    </p:spTree>
    <p:extLst>
      <p:ext uri="{BB962C8B-B14F-4D97-AF65-F5344CB8AC3E}">
        <p14:creationId xmlns:p14="http://schemas.microsoft.com/office/powerpoint/2010/main" val="394027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u="none" strike="noStrike" kern="1200" baseline="0" dirty="0" smtClean="0">
                <a:solidFill>
                  <a:schemeClr val="tx1"/>
                </a:solidFill>
                <a:latin typeface="+mn-lt"/>
                <a:ea typeface="+mn-ea"/>
                <a:cs typeface="+mn-cs"/>
              </a:rPr>
              <a:t>1. Employee self </a:t>
            </a:r>
            <a:r>
              <a:rPr lang="en-ZA" sz="1200" b="1" i="0" u="none" strike="noStrike" kern="1200" baseline="0" dirty="0" err="1" smtClean="0">
                <a:solidFill>
                  <a:schemeClr val="tx1"/>
                </a:solidFill>
                <a:latin typeface="+mn-lt"/>
                <a:ea typeface="+mn-ea"/>
                <a:cs typeface="+mn-cs"/>
              </a:rPr>
              <a:t>servive</a:t>
            </a:r>
            <a:r>
              <a:rPr lang="en-ZA" sz="1200" b="1" i="0" u="none" strike="noStrike" kern="1200" baseline="0" dirty="0" smtClean="0">
                <a:solidFill>
                  <a:schemeClr val="tx1"/>
                </a:solidFill>
                <a:latin typeface="+mn-lt"/>
                <a:ea typeface="+mn-ea"/>
                <a:cs typeface="+mn-cs"/>
              </a:rPr>
              <a:t>, </a:t>
            </a:r>
          </a:p>
          <a:p>
            <a:r>
              <a:rPr lang="en-US" b="1" dirty="0" smtClean="0"/>
              <a:t>2.</a:t>
            </a:r>
            <a:r>
              <a:rPr lang="en-US" b="1" baseline="0" dirty="0" smtClean="0"/>
              <a:t> </a:t>
            </a:r>
            <a:r>
              <a:rPr lang="en-US" b="1" dirty="0" smtClean="0"/>
              <a:t>A management information system (MIS</a:t>
            </a:r>
            <a:r>
              <a:rPr lang="en-US" dirty="0" smtClean="0"/>
              <a:t>) is a computerized database of financial information organized and programmed in such a way that it produces regular reports on operations for every level of management in a company</a:t>
            </a:r>
            <a:endParaRPr lang="en-ZA" dirty="0"/>
          </a:p>
        </p:txBody>
      </p:sp>
      <p:sp>
        <p:nvSpPr>
          <p:cNvPr id="4" name="Slide Number Placeholder 3"/>
          <p:cNvSpPr>
            <a:spLocks noGrp="1"/>
          </p:cNvSpPr>
          <p:nvPr>
            <p:ph type="sldNum" sz="quarter" idx="10"/>
          </p:nvPr>
        </p:nvSpPr>
        <p:spPr/>
        <p:txBody>
          <a:bodyPr/>
          <a:lstStyle/>
          <a:p>
            <a:fld id="{7B3F1895-4F96-4310-874E-A9524CB180E4}" type="slidenum">
              <a:rPr lang="en-GB" smtClean="0"/>
              <a:t>13</a:t>
            </a:fld>
            <a:endParaRPr lang="en-GB"/>
          </a:p>
        </p:txBody>
      </p:sp>
    </p:spTree>
    <p:extLst>
      <p:ext uri="{BB962C8B-B14F-4D97-AF65-F5344CB8AC3E}">
        <p14:creationId xmlns:p14="http://schemas.microsoft.com/office/powerpoint/2010/main" val="351912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18/08/2019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18/08/2019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18/08/2019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18/08/2019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18/08/2019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18/08/2019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smtClean="0"/>
              <a:t>Operating Systems</a:t>
            </a:r>
            <a:r>
              <a:rPr lang="en-GB" b="1" dirty="0" smtClean="0"/>
              <a:t>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IS622, chapter 1</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ERP </a:t>
            </a:r>
            <a:r>
              <a:rPr lang="en-ZA" b="1" dirty="0"/>
              <a:t>Systems </a:t>
            </a:r>
            <a:r>
              <a:rPr lang="en-ZA" b="1" dirty="0" smtClean="0"/>
              <a:t>for large firms</a:t>
            </a:r>
            <a:endParaRPr lang="en-ZA" dirty="0"/>
          </a:p>
        </p:txBody>
      </p:sp>
      <p:sp>
        <p:nvSpPr>
          <p:cNvPr id="3" name="Content Placeholder 2"/>
          <p:cNvSpPr>
            <a:spLocks noGrp="1"/>
          </p:cNvSpPr>
          <p:nvPr>
            <p:ph idx="1"/>
          </p:nvPr>
        </p:nvSpPr>
        <p:spPr>
          <a:xfrm>
            <a:off x="2592925" y="1669143"/>
            <a:ext cx="8911686" cy="4659085"/>
          </a:xfrm>
        </p:spPr>
        <p:txBody>
          <a:bodyPr>
            <a:normAutofit lnSpcReduction="10000"/>
          </a:bodyPr>
          <a:lstStyle/>
          <a:p>
            <a:pPr marL="0" indent="0">
              <a:buNone/>
            </a:pPr>
            <a:r>
              <a:rPr lang="en-US" dirty="0"/>
              <a:t>The following list provides tips for avoiding many common causes for failed ERP implementations: </a:t>
            </a:r>
          </a:p>
          <a:p>
            <a:r>
              <a:rPr lang="en-US" dirty="0" smtClean="0"/>
              <a:t>Assign </a:t>
            </a:r>
            <a:r>
              <a:rPr lang="en-US" dirty="0"/>
              <a:t>a full-time executive to manage the project. </a:t>
            </a:r>
          </a:p>
          <a:p>
            <a:r>
              <a:rPr lang="en-US" dirty="0" smtClean="0"/>
              <a:t>Appoint </a:t>
            </a:r>
            <a:r>
              <a:rPr lang="en-US" dirty="0"/>
              <a:t>an experienced, independent resource to provide project oversight and to verify and validate system performance. </a:t>
            </a:r>
          </a:p>
          <a:p>
            <a:r>
              <a:rPr lang="en-US" dirty="0" smtClean="0"/>
              <a:t>Allow </a:t>
            </a:r>
            <a:r>
              <a:rPr lang="en-US" dirty="0"/>
              <a:t>sufficient time for transition from the old way of doing things to the new system and new processes. </a:t>
            </a:r>
          </a:p>
          <a:p>
            <a:r>
              <a:rPr lang="en-US" dirty="0" smtClean="0"/>
              <a:t>Plan </a:t>
            </a:r>
            <a:r>
              <a:rPr lang="en-US" dirty="0"/>
              <a:t>to spend a lot of time and money training people. </a:t>
            </a:r>
          </a:p>
          <a:p>
            <a:r>
              <a:rPr lang="en-US" dirty="0" smtClean="0"/>
              <a:t>Define </a:t>
            </a:r>
            <a:r>
              <a:rPr lang="en-US" dirty="0"/>
              <a:t>metrics to assess project progress and to identify project-related risks. </a:t>
            </a:r>
          </a:p>
          <a:p>
            <a:r>
              <a:rPr lang="en-US" dirty="0" smtClean="0"/>
              <a:t>Keep </a:t>
            </a:r>
            <a:r>
              <a:rPr lang="en-US" dirty="0"/>
              <a:t>the scope of the project well defined and contained to essential business processes. </a:t>
            </a:r>
          </a:p>
          <a:p>
            <a:r>
              <a:rPr lang="en-US" dirty="0" smtClean="0"/>
              <a:t>Be </a:t>
            </a:r>
            <a:r>
              <a:rPr lang="en-US" dirty="0"/>
              <a:t>wary of modifying the ERP software to conform to your firm’s business practices </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3135447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0" y="721489"/>
            <a:ext cx="9196840" cy="817025"/>
          </a:xfrm>
        </p:spPr>
        <p:txBody>
          <a:bodyPr>
            <a:normAutofit/>
          </a:bodyPr>
          <a:lstStyle/>
          <a:p>
            <a:r>
              <a:rPr lang="en-US" sz="2800" b="1" dirty="0"/>
              <a:t>ERP for Small- and Medium-Sized Enterprises (SMEs) </a:t>
            </a:r>
            <a:endParaRPr lang="en-US" sz="2800" dirty="0"/>
          </a:p>
        </p:txBody>
      </p:sp>
      <p:sp>
        <p:nvSpPr>
          <p:cNvPr id="3" name="Content Placeholder 2"/>
          <p:cNvSpPr>
            <a:spLocks noGrp="1"/>
          </p:cNvSpPr>
          <p:nvPr>
            <p:ph idx="1"/>
          </p:nvPr>
        </p:nvSpPr>
        <p:spPr>
          <a:xfrm>
            <a:off x="2191657" y="1538514"/>
            <a:ext cx="8964613" cy="5036457"/>
          </a:xfrm>
        </p:spPr>
        <p:txBody>
          <a:bodyPr>
            <a:normAutofit/>
          </a:bodyPr>
          <a:lstStyle/>
          <a:p>
            <a:pPr marL="0" indent="0">
              <a:buNone/>
            </a:pPr>
            <a:r>
              <a:rPr lang="en-US" dirty="0" smtClean="0"/>
              <a:t>It </a:t>
            </a:r>
            <a:r>
              <a:rPr lang="en-US" dirty="0"/>
              <a:t>is not only large Fortune 100 companies that are successful in implementing ERP. SMEs (both for-profit and not-for-profit) can achieve real business benefits from their ERP efforts. Many of the SMEs elected to implement open-source ERP systems. With open-source soft- ware, anyone can see and modify the source code to customize it to meet their </a:t>
            </a:r>
            <a:r>
              <a:rPr lang="en-US" dirty="0" smtClean="0"/>
              <a:t>needs. </a:t>
            </a:r>
            <a:endParaRPr lang="en-US" dirty="0"/>
          </a:p>
          <a:p>
            <a:pPr marL="0" indent="0">
              <a:buNone/>
            </a:pPr>
            <a:r>
              <a:rPr lang="en-US" dirty="0" smtClean="0"/>
              <a:t>The table </a:t>
            </a:r>
            <a:r>
              <a:rPr lang="en-US" dirty="0"/>
              <a:t>lists some of the open-source ERP systems geared for SMEs. </a:t>
            </a:r>
            <a:r>
              <a:rPr lang="en-US" dirty="0" smtClean="0"/>
              <a:t>The </a:t>
            </a:r>
            <a:r>
              <a:rPr lang="en-US" dirty="0"/>
              <a:t>following sections outline systems that can be considered as sub-systems of an ERP, or as information systems in their own right.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pic>
        <p:nvPicPr>
          <p:cNvPr id="5" name="Picture 4"/>
          <p:cNvPicPr>
            <a:picLocks noChangeAspect="1"/>
          </p:cNvPicPr>
          <p:nvPr/>
        </p:nvPicPr>
        <p:blipFill>
          <a:blip r:embed="rId2"/>
          <a:stretch>
            <a:fillRect/>
          </a:stretch>
        </p:blipFill>
        <p:spPr>
          <a:xfrm>
            <a:off x="2756047" y="4056742"/>
            <a:ext cx="8206694" cy="2648858"/>
          </a:xfrm>
          <a:prstGeom prst="rect">
            <a:avLst/>
          </a:prstGeom>
        </p:spPr>
      </p:pic>
    </p:spTree>
    <p:extLst>
      <p:ext uri="{BB962C8B-B14F-4D97-AF65-F5344CB8AC3E}">
        <p14:creationId xmlns:p14="http://schemas.microsoft.com/office/powerpoint/2010/main" val="2718254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1.3 Transaction </a:t>
            </a:r>
            <a:r>
              <a:rPr lang="en-ZA" b="1" dirty="0"/>
              <a:t>Processing Systems </a:t>
            </a:r>
            <a:endParaRPr lang="en-ZA" dirty="0"/>
          </a:p>
        </p:txBody>
      </p:sp>
      <p:sp>
        <p:nvSpPr>
          <p:cNvPr id="3" name="Content Placeholder 2"/>
          <p:cNvSpPr>
            <a:spLocks noGrp="1"/>
          </p:cNvSpPr>
          <p:nvPr>
            <p:ph idx="1"/>
          </p:nvPr>
        </p:nvSpPr>
        <p:spPr/>
        <p:txBody>
          <a:bodyPr/>
          <a:lstStyle/>
          <a:p>
            <a:pPr marL="0" indent="0">
              <a:buNone/>
            </a:pPr>
            <a:r>
              <a:rPr lang="en-US" dirty="0"/>
              <a:t>Every organization has many transaction processing systems (TPS). These systems include order processing, inventory control, payroll, accounts payable, accounts receivable and the general ledger, to name just a few. The input to these systems includes basic business transactions, such as a customer placing an order, an employee purchasing supplies, a customer payment and an employee signing on and off at the start and end of a day. The processing activities include data collection, data editing, data correction, data manipulation, data storage and document production.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3571980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Systems </a:t>
            </a:r>
            <a:endParaRPr lang="en-ZA" dirty="0"/>
          </a:p>
        </p:txBody>
      </p:sp>
      <p:sp>
        <p:nvSpPr>
          <p:cNvPr id="3" name="Content Placeholder 2"/>
          <p:cNvSpPr>
            <a:spLocks noGrp="1"/>
          </p:cNvSpPr>
          <p:nvPr>
            <p:ph idx="1"/>
          </p:nvPr>
        </p:nvSpPr>
        <p:spPr>
          <a:xfrm>
            <a:off x="2452914" y="1770743"/>
            <a:ext cx="8921070" cy="4760686"/>
          </a:xfrm>
        </p:spPr>
        <p:txBody>
          <a:bodyPr/>
          <a:lstStyle/>
          <a:p>
            <a:pPr marL="0" indent="0">
              <a:buNone/>
            </a:pPr>
            <a:r>
              <a:rPr lang="en-US" dirty="0"/>
              <a:t>A TPS also has a second important function – it collects data which is input to other essential information systems – management information systems, decision support systems and other special-purpose information systems (all discussed in the following chapters).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3"/>
          <a:stretch>
            <a:fillRect/>
          </a:stretch>
        </p:blipFill>
        <p:spPr>
          <a:xfrm>
            <a:off x="3250677" y="3352800"/>
            <a:ext cx="7114190" cy="3178629"/>
          </a:xfrm>
          <a:prstGeom prst="rect">
            <a:avLst/>
          </a:prstGeom>
        </p:spPr>
      </p:pic>
    </p:spTree>
    <p:extLst>
      <p:ext uri="{BB962C8B-B14F-4D97-AF65-F5344CB8AC3E}">
        <p14:creationId xmlns:p14="http://schemas.microsoft.com/office/powerpoint/2010/main" val="36346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Transaction Processing Methods and Objectives </a:t>
            </a:r>
            <a:endParaRPr lang="en-ZA" dirty="0"/>
          </a:p>
        </p:txBody>
      </p:sp>
      <p:sp>
        <p:nvSpPr>
          <p:cNvPr id="3" name="Content Placeholder 2"/>
          <p:cNvSpPr>
            <a:spLocks noGrp="1"/>
          </p:cNvSpPr>
          <p:nvPr>
            <p:ph idx="1"/>
          </p:nvPr>
        </p:nvSpPr>
        <p:spPr/>
        <p:txBody>
          <a:bodyPr/>
          <a:lstStyle/>
          <a:p>
            <a:pPr marL="0" indent="0">
              <a:buNone/>
            </a:pPr>
            <a:r>
              <a:rPr lang="en-US" dirty="0"/>
              <a:t>With batch processing systems, business transactions are accumulated over a period of time and prepared for processing as a single unit or batch </a:t>
            </a:r>
            <a:r>
              <a:rPr lang="en-US" dirty="0" smtClean="0"/>
              <a:t>. </a:t>
            </a:r>
            <a:r>
              <a:rPr lang="en-US" dirty="0"/>
              <a:t>Transactions are accumulated for the appropriate length of time needed to meet the needs of the users of that system. </a:t>
            </a:r>
            <a:endParaRPr lang="en-US" dirty="0" smtClean="0"/>
          </a:p>
          <a:p>
            <a:pPr marL="0" indent="0">
              <a:buNone/>
            </a:pPr>
            <a:r>
              <a:rPr lang="en-US" dirty="0" smtClean="0"/>
              <a:t>For </a:t>
            </a:r>
            <a:r>
              <a:rPr lang="en-US" dirty="0"/>
              <a:t>example, it might be important to process invoices and customer payments for the </a:t>
            </a:r>
            <a:r>
              <a:rPr lang="en-US" dirty="0" smtClean="0"/>
              <a:t>accounts </a:t>
            </a:r>
            <a:r>
              <a:rPr lang="en-US" dirty="0"/>
              <a:t>receivable system daily. On the other hand, the payroll system might receive process data weekly to create </a:t>
            </a:r>
            <a:r>
              <a:rPr lang="en-US" dirty="0" err="1"/>
              <a:t>cheques</a:t>
            </a:r>
            <a:r>
              <a:rPr lang="en-US" dirty="0"/>
              <a:t>, update employee earnings records and distribute </a:t>
            </a:r>
            <a:r>
              <a:rPr lang="en-US" dirty="0" err="1"/>
              <a:t>labour</a:t>
            </a:r>
            <a:r>
              <a:rPr lang="en-US" dirty="0"/>
              <a:t> costs. </a:t>
            </a:r>
            <a:endParaRPr lang="en-US" dirty="0" smtClean="0"/>
          </a:p>
          <a:p>
            <a:pPr marL="0" indent="0">
              <a:buNone/>
            </a:pPr>
            <a:r>
              <a:rPr lang="en-US" dirty="0" smtClean="0"/>
              <a:t>The </a:t>
            </a:r>
            <a:r>
              <a:rPr lang="en-US" dirty="0"/>
              <a:t>essential characteristic of a batch processing system is that there is some delay between an event and the eventual processing of the related transaction to update the organization’s records.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391066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Transaction Processing Methods </a:t>
            </a:r>
            <a:r>
              <a:rPr lang="en-US" b="1" dirty="0" smtClean="0"/>
              <a:t>V.S </a:t>
            </a:r>
            <a:r>
              <a:rPr lang="en-ZA" b="1" dirty="0"/>
              <a:t>o</a:t>
            </a:r>
            <a:r>
              <a:rPr lang="en-ZA" b="1" dirty="0" smtClean="0"/>
              <a:t>nline </a:t>
            </a:r>
            <a:r>
              <a:rPr lang="en-ZA" b="1" dirty="0"/>
              <a:t>transaction processing (OLTP), </a:t>
            </a:r>
            <a:r>
              <a:rPr lang="en-US" b="1"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pic>
        <p:nvPicPr>
          <p:cNvPr id="5" name="Picture 4"/>
          <p:cNvPicPr>
            <a:picLocks noChangeAspect="1"/>
          </p:cNvPicPr>
          <p:nvPr/>
        </p:nvPicPr>
        <p:blipFill>
          <a:blip r:embed="rId2"/>
          <a:stretch>
            <a:fillRect/>
          </a:stretch>
        </p:blipFill>
        <p:spPr>
          <a:xfrm>
            <a:off x="3836674" y="1741715"/>
            <a:ext cx="5104126" cy="4858172"/>
          </a:xfrm>
          <a:prstGeom prst="rect">
            <a:avLst/>
          </a:prstGeom>
        </p:spPr>
      </p:pic>
    </p:spTree>
    <p:extLst>
      <p:ext uri="{BB962C8B-B14F-4D97-AF65-F5344CB8AC3E}">
        <p14:creationId xmlns:p14="http://schemas.microsoft.com/office/powerpoint/2010/main" val="304598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Transaction Processing Methods </a:t>
            </a:r>
            <a:r>
              <a:rPr lang="en-US" b="1" dirty="0" smtClean="0"/>
              <a:t>V.S </a:t>
            </a:r>
            <a:r>
              <a:rPr lang="en-ZA" b="1" dirty="0"/>
              <a:t>o</a:t>
            </a:r>
            <a:r>
              <a:rPr lang="en-ZA" b="1" dirty="0" smtClean="0"/>
              <a:t>nline </a:t>
            </a:r>
            <a:r>
              <a:rPr lang="en-ZA" b="1" dirty="0"/>
              <a:t>transaction processing (OLTP), </a:t>
            </a:r>
            <a:r>
              <a:rPr lang="en-US" b="1"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
        <p:nvSpPr>
          <p:cNvPr id="3" name="TextBox 2"/>
          <p:cNvSpPr txBox="1"/>
          <p:nvPr/>
        </p:nvSpPr>
        <p:spPr>
          <a:xfrm>
            <a:off x="2902857" y="2220686"/>
            <a:ext cx="8215085" cy="1754326"/>
          </a:xfrm>
          <a:prstGeom prst="rect">
            <a:avLst/>
          </a:prstGeom>
          <a:noFill/>
        </p:spPr>
        <p:txBody>
          <a:bodyPr wrap="square" rtlCol="0">
            <a:spAutoFit/>
          </a:bodyPr>
          <a:lstStyle/>
          <a:p>
            <a:r>
              <a:rPr lang="en-US" dirty="0"/>
              <a:t>With o</a:t>
            </a:r>
            <a:r>
              <a:rPr lang="en-US" b="1" dirty="0"/>
              <a:t>nline transaction processing (OLTP), </a:t>
            </a:r>
            <a:r>
              <a:rPr lang="en-US" dirty="0"/>
              <a:t>each transaction is processed immediately, without the delay of accumulating transactions into a </a:t>
            </a:r>
            <a:r>
              <a:rPr lang="en-US"/>
              <a:t>batch </a:t>
            </a:r>
            <a:r>
              <a:rPr lang="en-US" smtClean="0"/>
              <a:t> </a:t>
            </a:r>
            <a:r>
              <a:rPr lang="en-US" dirty="0"/>
              <a:t>Consequently, at any time, the data in an </a:t>
            </a:r>
            <a:r>
              <a:rPr lang="en-US"/>
              <a:t>online </a:t>
            </a:r>
            <a:r>
              <a:rPr lang="en-US" smtClean="0"/>
              <a:t>system </a:t>
            </a:r>
            <a:r>
              <a:rPr lang="en-US" dirty="0"/>
              <a:t>reflects the current status. This type of processing is essential for businesses that require access to current data such as airlines, ticket agencies and stock investment firms. </a:t>
            </a:r>
            <a:endParaRPr lang="en-ZA" dirty="0"/>
          </a:p>
        </p:txBody>
      </p:sp>
    </p:spTree>
    <p:extLst>
      <p:ext uri="{BB962C8B-B14F-4D97-AF65-F5344CB8AC3E}">
        <p14:creationId xmlns:p14="http://schemas.microsoft.com/office/powerpoint/2010/main" val="1915244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marL="0" indent="0">
              <a:buNone/>
            </a:pPr>
            <a:r>
              <a:rPr lang="en-US" dirty="0" smtClean="0"/>
              <a:t>TPS </a:t>
            </a:r>
            <a:r>
              <a:rPr lang="en-US" dirty="0"/>
              <a:t>capture and process data of fundamental business transactions. This data is used to update databases and to produce a variety of reports people both within and outside the enterprise use. The business data goes through a </a:t>
            </a:r>
            <a:r>
              <a:rPr lang="en-US" b="1" dirty="0"/>
              <a:t>transaction processing cycle </a:t>
            </a:r>
            <a:r>
              <a:rPr lang="en-US" dirty="0"/>
              <a:t>that includes data collection, data editing, data correction, data manipulation, data storage and document production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3786236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pic>
        <p:nvPicPr>
          <p:cNvPr id="5" name="Picture 4"/>
          <p:cNvPicPr>
            <a:picLocks noChangeAspect="1"/>
          </p:cNvPicPr>
          <p:nvPr/>
        </p:nvPicPr>
        <p:blipFill>
          <a:blip r:embed="rId2"/>
          <a:stretch>
            <a:fillRect/>
          </a:stretch>
        </p:blipFill>
        <p:spPr>
          <a:xfrm>
            <a:off x="3207657" y="1467755"/>
            <a:ext cx="5804211" cy="5165709"/>
          </a:xfrm>
          <a:prstGeom prst="rect">
            <a:avLst/>
          </a:prstGeom>
        </p:spPr>
      </p:pic>
    </p:spTree>
    <p:extLst>
      <p:ext uri="{BB962C8B-B14F-4D97-AF65-F5344CB8AC3E}">
        <p14:creationId xmlns:p14="http://schemas.microsoft.com/office/powerpoint/2010/main" val="570715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a:buAutoNum type="arabicPeriod"/>
            </a:pPr>
            <a:r>
              <a:rPr lang="en-ZA" b="1" dirty="0" smtClean="0"/>
              <a:t>Data </a:t>
            </a:r>
            <a:r>
              <a:rPr lang="en-ZA" b="1" dirty="0"/>
              <a:t>Collection </a:t>
            </a:r>
            <a:endParaRPr lang="en-ZA" dirty="0"/>
          </a:p>
          <a:p>
            <a:pPr marL="0" indent="0">
              <a:buNone/>
            </a:pPr>
            <a:r>
              <a:rPr lang="en-US" dirty="0" smtClean="0"/>
              <a:t>Capturing </a:t>
            </a:r>
            <a:r>
              <a:rPr lang="en-US" dirty="0"/>
              <a:t>and gathering all data necessary to complete the processing of trans- actions is called </a:t>
            </a:r>
            <a:r>
              <a:rPr lang="en-US" b="1" dirty="0"/>
              <a:t>data collection</a:t>
            </a:r>
            <a:r>
              <a:rPr lang="en-US" dirty="0"/>
              <a:t>. In some cases, it can be done manually, such as by collecting handwritten sales orders or a customer typing in their credit card details on a web page. </a:t>
            </a:r>
            <a:endParaRPr lang="en-US" dirty="0" smtClean="0"/>
          </a:p>
          <a:p>
            <a:pPr>
              <a:buAutoNum type="arabicPeriod" startAt="2"/>
            </a:pPr>
            <a:r>
              <a:rPr lang="en-ZA" b="1" dirty="0" smtClean="0"/>
              <a:t>Data </a:t>
            </a:r>
            <a:r>
              <a:rPr lang="en-ZA" b="1" dirty="0"/>
              <a:t>Editing and Correction </a:t>
            </a:r>
            <a:endParaRPr lang="en-ZA" dirty="0"/>
          </a:p>
          <a:p>
            <a:pPr marL="0" indent="0">
              <a:buNone/>
            </a:pPr>
            <a:r>
              <a:rPr lang="en-US" dirty="0" smtClean="0"/>
              <a:t>An </a:t>
            </a:r>
            <a:r>
              <a:rPr lang="en-US" dirty="0"/>
              <a:t>important step in processing transaction data is to perform </a:t>
            </a:r>
            <a:r>
              <a:rPr lang="en-US" b="1" dirty="0"/>
              <a:t>data editing </a:t>
            </a:r>
            <a:r>
              <a:rPr lang="en-US" dirty="0"/>
              <a:t>for validity and completeness to detect any problems. For example, quantity and cost data must be numeric and names must be alphabetic, otherwise the data is not valid. </a:t>
            </a:r>
            <a:r>
              <a:rPr lang="en-US"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348031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a:bodyPr>
          <a:lstStyle/>
          <a:p>
            <a:pPr marL="0" indent="0">
              <a:buNone/>
            </a:pPr>
            <a:endParaRPr lang="en-ZA" dirty="0"/>
          </a:p>
          <a:p>
            <a:r>
              <a:rPr lang="en-US" dirty="0"/>
              <a:t>Identify the basic activities and business objectives common to all transaction processing systems. </a:t>
            </a:r>
          </a:p>
          <a:p>
            <a:r>
              <a:rPr lang="en-US" dirty="0"/>
              <a:t>Identify key control and management issues associated with transaction processing systems. </a:t>
            </a:r>
          </a:p>
          <a:p>
            <a:r>
              <a:rPr lang="en-US" dirty="0" smtClean="0"/>
              <a:t>Describe </a:t>
            </a:r>
            <a:r>
              <a:rPr lang="en-US" dirty="0"/>
              <a:t>the inputs, processing and outputs for the transaction processing systems associated with the order processing, purchasing and accounting business functions. </a:t>
            </a:r>
          </a:p>
          <a:p>
            <a:r>
              <a:rPr lang="en-US" dirty="0" smtClean="0"/>
              <a:t>Define </a:t>
            </a:r>
            <a:r>
              <a:rPr lang="en-US" dirty="0"/>
              <a:t>e- and m-commerce and describe various forms of e- commerce. </a:t>
            </a:r>
          </a:p>
          <a:p>
            <a:r>
              <a:rPr lang="en-US" dirty="0" smtClean="0"/>
              <a:t>Identify </a:t>
            </a:r>
            <a:r>
              <a:rPr lang="en-US" dirty="0"/>
              <a:t>the challenges multinational corporations must face in planning, building and operating their transaction processing systems. </a:t>
            </a:r>
          </a:p>
          <a:p>
            <a:r>
              <a:rPr lang="en-US" dirty="0" smtClean="0"/>
              <a:t>Discuss </a:t>
            </a:r>
            <a:r>
              <a:rPr lang="en-US" dirty="0"/>
              <a:t>the advantages and disadvantages associated with the implementation of an enterprise resource planning system </a:t>
            </a:r>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a:buAutoNum type="arabicPeriod" startAt="3"/>
            </a:pPr>
            <a:r>
              <a:rPr lang="en-ZA" b="1" dirty="0" smtClean="0"/>
              <a:t>Data </a:t>
            </a:r>
            <a:r>
              <a:rPr lang="en-ZA" b="1" dirty="0"/>
              <a:t>Manipulation </a:t>
            </a:r>
            <a:endParaRPr lang="en-ZA" dirty="0"/>
          </a:p>
          <a:p>
            <a:pPr marL="0" indent="0">
              <a:buNone/>
            </a:pPr>
            <a:r>
              <a:rPr lang="en-US" dirty="0" smtClean="0"/>
              <a:t>Another </a:t>
            </a:r>
            <a:r>
              <a:rPr lang="en-US" dirty="0"/>
              <a:t>major activity of a TPS is </a:t>
            </a:r>
            <a:r>
              <a:rPr lang="en-US" b="1" dirty="0"/>
              <a:t>data manipulation</a:t>
            </a:r>
            <a:r>
              <a:rPr lang="en-US" dirty="0"/>
              <a:t>, the process of performing calculations and other data transformations related to business transactions. Data manipulation can include classifying data, sorting data into categories, performing calculations, summarizing results and storing data in the organization’s database for further processing. </a:t>
            </a:r>
            <a:endParaRPr lang="en-US" dirty="0" smtClean="0"/>
          </a:p>
          <a:p>
            <a:pPr>
              <a:buAutoNum type="arabicPeriod" startAt="4"/>
            </a:pPr>
            <a:r>
              <a:rPr lang="en-US" b="1" dirty="0" smtClean="0"/>
              <a:t>Data storage</a:t>
            </a:r>
          </a:p>
          <a:p>
            <a:pPr marL="0" indent="0">
              <a:buNone/>
            </a:pPr>
            <a:r>
              <a:rPr lang="en-US" b="1" dirty="0" smtClean="0"/>
              <a:t> </a:t>
            </a:r>
            <a:r>
              <a:rPr lang="en-US" dirty="0"/>
              <a:t>involves updating one or more databases with new transactions. </a:t>
            </a:r>
            <a:endParaRPr lang="en-US" dirty="0" smtClean="0"/>
          </a:p>
          <a:p>
            <a:pPr>
              <a:buAutoNum type="arabicPeriod" startAt="5"/>
            </a:pPr>
            <a:r>
              <a:rPr lang="en-US" b="1" dirty="0" smtClean="0"/>
              <a:t>Document </a:t>
            </a:r>
            <a:r>
              <a:rPr lang="en-US" b="1" dirty="0"/>
              <a:t>production </a:t>
            </a:r>
            <a:endParaRPr lang="en-US" b="1" dirty="0" smtClean="0"/>
          </a:p>
          <a:p>
            <a:pPr marL="0" indent="0">
              <a:buNone/>
            </a:pPr>
            <a:r>
              <a:rPr lang="en-US" dirty="0" smtClean="0"/>
              <a:t>involves </a:t>
            </a:r>
            <a:r>
              <a:rPr lang="en-US" dirty="0"/>
              <a:t>generating output records, documents and reports. These can be hard-copy paper reports or displays on computer screens </a:t>
            </a:r>
            <a:endParaRPr lang="en-US" dirty="0" smtClean="0"/>
          </a:p>
          <a:p>
            <a:pPr>
              <a:buAutoNum type="arabicPeriod" startAt="4"/>
            </a:pP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Tree>
    <p:extLst>
      <p:ext uri="{BB962C8B-B14F-4D97-AF65-F5344CB8AC3E}">
        <p14:creationId xmlns:p14="http://schemas.microsoft.com/office/powerpoint/2010/main" val="3894431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1.4 Traditional </a:t>
            </a:r>
            <a:r>
              <a:rPr lang="en-ZA" b="1" dirty="0"/>
              <a:t>Transaction Processing Applications </a:t>
            </a:r>
            <a:endParaRPr lang="en-ZA" dirty="0"/>
          </a:p>
        </p:txBody>
      </p:sp>
      <p:sp>
        <p:nvSpPr>
          <p:cNvPr id="3" name="Content Placeholder 2"/>
          <p:cNvSpPr>
            <a:spLocks noGrp="1"/>
          </p:cNvSpPr>
          <p:nvPr>
            <p:ph idx="1"/>
          </p:nvPr>
        </p:nvSpPr>
        <p:spPr/>
        <p:txBody>
          <a:bodyPr/>
          <a:lstStyle/>
          <a:p>
            <a:pPr marL="0" indent="0">
              <a:buNone/>
            </a:pPr>
            <a:r>
              <a:rPr lang="en-US" dirty="0"/>
              <a:t>This section presents an overview of several common transaction processing systems that support the order processing, purchasing and accounting business functions </a:t>
            </a:r>
            <a:endParaRPr lang="en-US" dirty="0" smtClean="0"/>
          </a:p>
          <a:p>
            <a:pPr marL="0" indent="0">
              <a:buNone/>
            </a:pPr>
            <a:r>
              <a:rPr lang="en-US" dirty="0"/>
              <a:t>The traditional TPS for order processing include order entry, sales configuration, shipment planning, shipment execution, inventory control and accounts receivable. Running these systems efficiently and reliably is critical to an enterprise. Figure 1.4 is a system-level flowchart that shows the various systems and the information that flows among them. </a:t>
            </a:r>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933230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Traditional Transaction Processing Applications </a:t>
            </a:r>
            <a:endParaRPr lang="en-ZA" dirty="0"/>
          </a:p>
        </p:txBody>
      </p:sp>
      <p:pic>
        <p:nvPicPr>
          <p:cNvPr id="5" name="Content Placeholder 4"/>
          <p:cNvPicPr>
            <a:picLocks noGrp="1" noChangeAspect="1"/>
          </p:cNvPicPr>
          <p:nvPr>
            <p:ph idx="1"/>
          </p:nvPr>
        </p:nvPicPr>
        <p:blipFill>
          <a:blip r:embed="rId2"/>
          <a:stretch>
            <a:fillRect/>
          </a:stretch>
        </p:blipFill>
        <p:spPr>
          <a:xfrm>
            <a:off x="3353600" y="1905000"/>
            <a:ext cx="6733029" cy="4102412"/>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
        <p:nvSpPr>
          <p:cNvPr id="6" name="Rectangle 5"/>
          <p:cNvSpPr/>
          <p:nvPr/>
        </p:nvSpPr>
        <p:spPr>
          <a:xfrm>
            <a:off x="2264229" y="5962367"/>
            <a:ext cx="8563429" cy="369332"/>
          </a:xfrm>
          <a:prstGeom prst="rect">
            <a:avLst/>
          </a:prstGeom>
        </p:spPr>
        <p:txBody>
          <a:bodyPr wrap="square">
            <a:spAutoFit/>
          </a:bodyPr>
          <a:lstStyle/>
          <a:p>
            <a:r>
              <a:rPr lang="en-US" dirty="0">
                <a:solidFill>
                  <a:srgbClr val="000000"/>
                </a:solidFill>
                <a:latin typeface="Times New Roman" panose="02020603050405020304" pitchFamily="18" charset="0"/>
              </a:rPr>
              <a:t>Figure 1.4 Traditional TPS Systems that Support the Order Processing Business Function </a:t>
            </a:r>
            <a:endParaRPr lang="en-ZA" dirty="0"/>
          </a:p>
        </p:txBody>
      </p:sp>
    </p:spTree>
    <p:extLst>
      <p:ext uri="{BB962C8B-B14F-4D97-AF65-F5344CB8AC3E}">
        <p14:creationId xmlns:p14="http://schemas.microsoft.com/office/powerpoint/2010/main" val="28083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3" y="624110"/>
            <a:ext cx="9124269" cy="528797"/>
          </a:xfrm>
        </p:spPr>
        <p:txBody>
          <a:bodyPr>
            <a:normAutofit/>
          </a:bodyPr>
          <a:lstStyle/>
          <a:p>
            <a:r>
              <a:rPr lang="en-ZA" sz="2800" b="1" dirty="0"/>
              <a:t>Traditional Transaction Processing Applications </a:t>
            </a:r>
            <a:endParaRPr lang="en-ZA" sz="2800" dirty="0"/>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pic>
        <p:nvPicPr>
          <p:cNvPr id="7" name="Picture 6"/>
          <p:cNvPicPr>
            <a:picLocks noChangeAspect="1"/>
          </p:cNvPicPr>
          <p:nvPr/>
        </p:nvPicPr>
        <p:blipFill>
          <a:blip r:embed="rId2"/>
          <a:stretch>
            <a:fillRect/>
          </a:stretch>
        </p:blipFill>
        <p:spPr>
          <a:xfrm>
            <a:off x="3092088" y="1152907"/>
            <a:ext cx="6472827" cy="4870299"/>
          </a:xfrm>
          <a:prstGeom prst="rect">
            <a:avLst/>
          </a:prstGeom>
        </p:spPr>
      </p:pic>
      <p:sp>
        <p:nvSpPr>
          <p:cNvPr id="8" name="Rectangle 7"/>
          <p:cNvSpPr/>
          <p:nvPr/>
        </p:nvSpPr>
        <p:spPr>
          <a:xfrm>
            <a:off x="2598057" y="6023206"/>
            <a:ext cx="6966857" cy="369332"/>
          </a:xfrm>
          <a:prstGeom prst="rect">
            <a:avLst/>
          </a:prstGeom>
        </p:spPr>
        <p:txBody>
          <a:bodyPr wrap="square">
            <a:spAutoFit/>
          </a:bodyPr>
          <a:lstStyle/>
          <a:p>
            <a:r>
              <a:rPr lang="en-US" dirty="0">
                <a:solidFill>
                  <a:srgbClr val="000000"/>
                </a:solidFill>
                <a:latin typeface="Times New Roman" panose="02020603050405020304" pitchFamily="18" charset="0"/>
              </a:rPr>
              <a:t>Table 1.5 IPO for the Traditional TPS Systems that Support Purchasing </a:t>
            </a:r>
            <a:endParaRPr lang="en-ZA" dirty="0"/>
          </a:p>
        </p:txBody>
      </p:sp>
    </p:spTree>
    <p:extLst>
      <p:ext uri="{BB962C8B-B14F-4D97-AF65-F5344CB8AC3E}">
        <p14:creationId xmlns:p14="http://schemas.microsoft.com/office/powerpoint/2010/main" val="328084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3" y="624110"/>
            <a:ext cx="9124269" cy="528797"/>
          </a:xfrm>
        </p:spPr>
        <p:txBody>
          <a:bodyPr>
            <a:normAutofit/>
          </a:bodyPr>
          <a:lstStyle/>
          <a:p>
            <a:r>
              <a:rPr lang="en-ZA" sz="2800" b="1" dirty="0"/>
              <a:t>Traditional Transaction Processing Applications </a:t>
            </a:r>
            <a:endParaRPr lang="en-ZA" sz="2800" dirty="0"/>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pic>
        <p:nvPicPr>
          <p:cNvPr id="3" name="Picture 2"/>
          <p:cNvPicPr>
            <a:picLocks noChangeAspect="1"/>
          </p:cNvPicPr>
          <p:nvPr/>
        </p:nvPicPr>
        <p:blipFill>
          <a:blip r:embed="rId2"/>
          <a:stretch>
            <a:fillRect/>
          </a:stretch>
        </p:blipFill>
        <p:spPr>
          <a:xfrm>
            <a:off x="1311579" y="2615922"/>
            <a:ext cx="10014931" cy="2115736"/>
          </a:xfrm>
          <a:prstGeom prst="rect">
            <a:avLst/>
          </a:prstGeom>
        </p:spPr>
      </p:pic>
    </p:spTree>
    <p:extLst>
      <p:ext uri="{BB962C8B-B14F-4D97-AF65-F5344CB8AC3E}">
        <p14:creationId xmlns:p14="http://schemas.microsoft.com/office/powerpoint/2010/main" val="1364612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1.5 </a:t>
            </a:r>
            <a:r>
              <a:rPr lang="en-ZA" b="1" dirty="0"/>
              <a:t>Electronic and Mobile Commerce </a:t>
            </a:r>
            <a:endParaRPr lang="en-ZA" dirty="0"/>
          </a:p>
        </p:txBody>
      </p:sp>
      <p:sp>
        <p:nvSpPr>
          <p:cNvPr id="3" name="Content Placeholder 2"/>
          <p:cNvSpPr>
            <a:spLocks noGrp="1"/>
          </p:cNvSpPr>
          <p:nvPr>
            <p:ph idx="1"/>
          </p:nvPr>
        </p:nvSpPr>
        <p:spPr/>
        <p:txBody>
          <a:bodyPr/>
          <a:lstStyle/>
          <a:p>
            <a:pPr marL="0" indent="0">
              <a:buNone/>
            </a:pPr>
            <a:r>
              <a:rPr lang="en-US" dirty="0"/>
              <a:t>Electronic commerce is conducting a business transaction (e.g. distribution, buying, selling and servicing) electronically over computer net- works, primarily the Internet but also extranets and corporate networks. An e-commerce system is a type of transaction processing system. Business activities that are strong candidates for conversion to e-commerce are paper.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spTree>
    <p:extLst>
      <p:ext uri="{BB962C8B-B14F-4D97-AF65-F5344CB8AC3E}">
        <p14:creationId xmlns:p14="http://schemas.microsoft.com/office/powerpoint/2010/main" val="162440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t>
            </a:r>
            <a:r>
              <a:rPr lang="en-ZA" b="1" dirty="0"/>
              <a:t>Electronic and Mobile Commerce </a:t>
            </a:r>
            <a:endParaRPr lang="en-ZA" dirty="0"/>
          </a:p>
        </p:txBody>
      </p:sp>
      <p:sp>
        <p:nvSpPr>
          <p:cNvPr id="3" name="Content Placeholder 2"/>
          <p:cNvSpPr>
            <a:spLocks noGrp="1"/>
          </p:cNvSpPr>
          <p:nvPr>
            <p:ph idx="1"/>
          </p:nvPr>
        </p:nvSpPr>
        <p:spPr>
          <a:xfrm>
            <a:off x="2438400" y="1712685"/>
            <a:ext cx="9066212" cy="4557485"/>
          </a:xfrm>
        </p:spPr>
        <p:txBody>
          <a:bodyPr>
            <a:normAutofit/>
          </a:bodyPr>
          <a:lstStyle/>
          <a:p>
            <a:pPr marL="0" indent="0">
              <a:buNone/>
            </a:pPr>
            <a:r>
              <a:rPr lang="en-ZA" b="1" dirty="0"/>
              <a:t>Business-to-consumer (B2C) e-commerce </a:t>
            </a:r>
            <a:endParaRPr lang="en-ZA" dirty="0"/>
          </a:p>
          <a:p>
            <a:r>
              <a:rPr lang="en-US" dirty="0"/>
              <a:t>A form of e-commerce in which customers deal directly with an organization and avoid intermediaries. </a:t>
            </a:r>
          </a:p>
          <a:p>
            <a:pPr marL="0" indent="0">
              <a:buNone/>
            </a:pPr>
            <a:r>
              <a:rPr lang="en-ZA" b="1" dirty="0"/>
              <a:t>B2Me e-commerce. </a:t>
            </a:r>
            <a:endParaRPr lang="en-ZA" dirty="0"/>
          </a:p>
          <a:p>
            <a:r>
              <a:rPr lang="en-US" dirty="0"/>
              <a:t>A form of e-commerce where the business treats each customer as a separate market segment. Typical B2Me features include customizing a website for each customer, perhaps based on their previous purchases and personalized (electronic) marketing literature. </a:t>
            </a:r>
          </a:p>
          <a:p>
            <a:pPr marL="0" indent="0">
              <a:buNone/>
            </a:pPr>
            <a:r>
              <a:rPr lang="en-ZA" b="1" dirty="0"/>
              <a:t>Business-to-business (B2B) e-commerce </a:t>
            </a:r>
            <a:endParaRPr lang="en-ZA" dirty="0"/>
          </a:p>
          <a:p>
            <a:r>
              <a:rPr lang="en-US" dirty="0"/>
              <a:t>Business-to-business (B2B) e-commerce is a subset of e-commerce where all the participants are organizations. B2B e-commerce is a useful tool for connecting business partners in a virtual supply chain to cut re-supply times and reduce costs.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27613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t>
            </a:r>
            <a:r>
              <a:rPr lang="en-ZA" b="1" dirty="0"/>
              <a:t>Electronic and Mobile Commerce </a:t>
            </a:r>
            <a:endParaRPr lang="en-ZA" dirty="0"/>
          </a:p>
        </p:txBody>
      </p:sp>
      <p:sp>
        <p:nvSpPr>
          <p:cNvPr id="3" name="Content Placeholder 2"/>
          <p:cNvSpPr>
            <a:spLocks noGrp="1"/>
          </p:cNvSpPr>
          <p:nvPr>
            <p:ph idx="1"/>
          </p:nvPr>
        </p:nvSpPr>
        <p:spPr>
          <a:xfrm>
            <a:off x="2452915" y="1904999"/>
            <a:ext cx="9051698" cy="4423229"/>
          </a:xfrm>
        </p:spPr>
        <p:txBody>
          <a:bodyPr>
            <a:normAutofit fontScale="92500" lnSpcReduction="20000"/>
          </a:bodyPr>
          <a:lstStyle/>
          <a:p>
            <a:pPr marL="0" indent="0">
              <a:buNone/>
            </a:pPr>
            <a:r>
              <a:rPr lang="en-ZA" b="1" dirty="0"/>
              <a:t>Consumer-to-consumer (C2C) </a:t>
            </a:r>
            <a:endParaRPr lang="en-ZA" dirty="0"/>
          </a:p>
          <a:p>
            <a:r>
              <a:rPr lang="en-US" dirty="0"/>
              <a:t>E-commerce is another subset of e-commerce that involves consumers selling directly to other consumers. EBay is an example of a C2C e-commerce site; customers buy and sell items directly with each other through the site. </a:t>
            </a:r>
          </a:p>
          <a:p>
            <a:pPr marL="0" indent="0">
              <a:buNone/>
            </a:pPr>
            <a:r>
              <a:rPr lang="en-ZA" b="1" dirty="0"/>
              <a:t>E-government </a:t>
            </a:r>
            <a:endParaRPr lang="en-ZA" dirty="0"/>
          </a:p>
          <a:p>
            <a:r>
              <a:rPr lang="en-US" dirty="0"/>
              <a:t>E-government is the use of information and communications technology to simplify the sharing of information, speed up formerly paper-based processes and improve the relationship between citizen and government. Government-to-consumer (G2C), government-to-business (G2B) and government-to-government (G2G) are all forms of e-government </a:t>
            </a:r>
          </a:p>
          <a:p>
            <a:pPr marL="0" indent="0">
              <a:buNone/>
            </a:pPr>
            <a:r>
              <a:rPr lang="en-ZA" b="1" dirty="0"/>
              <a:t>Mobile Commerce </a:t>
            </a:r>
            <a:endParaRPr lang="en-ZA" dirty="0"/>
          </a:p>
          <a:p>
            <a:r>
              <a:rPr lang="en-US" dirty="0"/>
              <a:t>Mobile commerce (m-commerce) relies on the use of wireless devices, such as personal digital assistants, mobile phones and smartphones, to transact. Handset manufacturers such as HTC, Samsung and Sony Ericsson are working with communications carriers such as Vodafone to develop wireless devices, related technology and services.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27</a:t>
            </a:fld>
            <a:endParaRPr lang="en-GB"/>
          </a:p>
        </p:txBody>
      </p:sp>
    </p:spTree>
    <p:extLst>
      <p:ext uri="{BB962C8B-B14F-4D97-AF65-F5344CB8AC3E}">
        <p14:creationId xmlns:p14="http://schemas.microsoft.com/office/powerpoint/2010/main" val="158349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1.6 Production and Supply Chain Management </a:t>
            </a:r>
            <a:endParaRPr lang="en-GB" sz="2800" dirty="0"/>
          </a:p>
        </p:txBody>
      </p:sp>
      <p:sp>
        <p:nvSpPr>
          <p:cNvPr id="3" name="Content Placeholder 2"/>
          <p:cNvSpPr>
            <a:spLocks noGrp="1"/>
          </p:cNvSpPr>
          <p:nvPr>
            <p:ph idx="1"/>
          </p:nvPr>
        </p:nvSpPr>
        <p:spPr/>
        <p:txBody>
          <a:bodyPr/>
          <a:lstStyle/>
          <a:p>
            <a:pPr marL="0" indent="0">
              <a:buNone/>
            </a:pPr>
            <a:r>
              <a:rPr lang="en-GB" dirty="0"/>
              <a:t>Production and supply chain management systems follow a systematic process for developing a production plan that draws on the information available in the system database. The process starts with sales forecasting to develop an estimate of future customer demand. This initial forecast is at a fairly high level with estimates made by product group rather than by each individual product item. </a:t>
            </a:r>
            <a:endParaRPr lang="en-GB" dirty="0" smtClean="0"/>
          </a:p>
          <a:p>
            <a:pPr marL="0" indent="0">
              <a:buNone/>
            </a:pPr>
            <a:r>
              <a:rPr lang="en-GB" dirty="0" smtClean="0"/>
              <a:t>The </a:t>
            </a:r>
            <a:r>
              <a:rPr lang="en-GB" dirty="0"/>
              <a:t>sales forecast extends for months into the future. The sales forecast will be produced using specialized software and techniques. Many organizations are moving to a collaborative process with major customers to plan future inventory levels and production rather than relying on an internally generated sales forecast.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28</a:t>
            </a:fld>
            <a:endParaRPr lang="en-GB"/>
          </a:p>
        </p:txBody>
      </p:sp>
    </p:spTree>
    <p:extLst>
      <p:ext uri="{BB962C8B-B14F-4D97-AF65-F5344CB8AC3E}">
        <p14:creationId xmlns:p14="http://schemas.microsoft.com/office/powerpoint/2010/main" val="2524946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1.6 Production and Supply Chain Management </a:t>
            </a:r>
            <a:endParaRPr lang="en-GB" sz="2800" dirty="0"/>
          </a:p>
        </p:txBody>
      </p:sp>
      <p:sp>
        <p:nvSpPr>
          <p:cNvPr id="3" name="Content Placeholder 2"/>
          <p:cNvSpPr>
            <a:spLocks noGrp="1"/>
          </p:cNvSpPr>
          <p:nvPr>
            <p:ph idx="1"/>
          </p:nvPr>
        </p:nvSpPr>
        <p:spPr/>
        <p:txBody>
          <a:bodyPr/>
          <a:lstStyle/>
          <a:p>
            <a:pPr marL="0" indent="0">
              <a:buNone/>
            </a:pPr>
            <a:r>
              <a:rPr lang="en-GB" dirty="0" smtClean="0">
                <a:solidFill>
                  <a:schemeClr val="tx1"/>
                </a:solidFill>
              </a:rPr>
              <a:t>What is Sales </a:t>
            </a:r>
            <a:r>
              <a:rPr lang="en-GB" dirty="0">
                <a:solidFill>
                  <a:schemeClr val="tx1"/>
                </a:solidFill>
              </a:rPr>
              <a:t>forecasting </a:t>
            </a:r>
            <a:r>
              <a:rPr lang="en-GB" dirty="0" smtClean="0">
                <a:solidFill>
                  <a:schemeClr val="tx1"/>
                </a:solidFill>
              </a:rPr>
              <a:t>?</a:t>
            </a:r>
          </a:p>
          <a:p>
            <a:pPr marL="0" indent="0">
              <a:buNone/>
            </a:pPr>
            <a:r>
              <a:rPr lang="en-GB" dirty="0" smtClean="0">
                <a:solidFill>
                  <a:schemeClr val="tx1"/>
                </a:solidFill>
              </a:rPr>
              <a:t>It is </a:t>
            </a:r>
            <a:r>
              <a:rPr lang="en-GB" dirty="0">
                <a:solidFill>
                  <a:schemeClr val="tx1"/>
                </a:solidFill>
              </a:rPr>
              <a:t>the process of estimating future sales. Accurate sales forecasts enable companies to make informed business decisions and predict short-term and long-term performance. Companies can base their forecasts on past sales data, industry-wide comparisons, and economic trends.</a:t>
            </a:r>
          </a:p>
          <a:p>
            <a:pPr marL="0" indent="0">
              <a:buNone/>
            </a:pPr>
            <a:r>
              <a:rPr lang="en-GB" dirty="0">
                <a:solidFill>
                  <a:schemeClr val="tx1"/>
                </a:solidFill>
              </a:rPr>
              <a:t>It is easier for established companies to predict future sales based on years of past business data. Newly founded companies have to base their forecasts on less-verified information, such as market research and competitive </a:t>
            </a:r>
            <a:r>
              <a:rPr lang="en-GB" dirty="0" smtClean="0">
                <a:solidFill>
                  <a:schemeClr val="tx1"/>
                </a:solidFill>
              </a:rPr>
              <a:t>intelligence to </a:t>
            </a:r>
            <a:r>
              <a:rPr lang="en-GB" dirty="0">
                <a:solidFill>
                  <a:schemeClr val="tx1"/>
                </a:solidFill>
              </a:rPr>
              <a:t>forecast their future business</a:t>
            </a:r>
          </a:p>
        </p:txBody>
      </p:sp>
      <p:sp>
        <p:nvSpPr>
          <p:cNvPr id="4" name="Slide Number Placeholder 3"/>
          <p:cNvSpPr>
            <a:spLocks noGrp="1"/>
          </p:cNvSpPr>
          <p:nvPr>
            <p:ph type="sldNum" sz="quarter" idx="12"/>
          </p:nvPr>
        </p:nvSpPr>
        <p:spPr/>
        <p:txBody>
          <a:bodyPr/>
          <a:lstStyle/>
          <a:p>
            <a:fld id="{E0912816-C430-4136-9554-B45F9367BD57}" type="slidenum">
              <a:rPr lang="en-GB" smtClean="0"/>
              <a:t>29</a:t>
            </a:fld>
            <a:endParaRPr lang="en-GB"/>
          </a:p>
        </p:txBody>
      </p:sp>
    </p:spTree>
    <p:extLst>
      <p:ext uri="{BB962C8B-B14F-4D97-AF65-F5344CB8AC3E}">
        <p14:creationId xmlns:p14="http://schemas.microsoft.com/office/powerpoint/2010/main" val="77427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2133599"/>
            <a:ext cx="8915400" cy="4223657"/>
          </a:xfrm>
        </p:spPr>
        <p:txBody>
          <a:bodyPr/>
          <a:lstStyle/>
          <a:p>
            <a:pPr marL="0" indent="0">
              <a:buNone/>
            </a:pPr>
            <a:r>
              <a:rPr lang="en-US" b="1" dirty="0"/>
              <a:t>This chapter looks at those systems that manage the day-to-day running of the firm. Without them an organization couldn’t operate. They include systems that sell products and services to customers (transaction processing systems), systems that buy materials from suppliers (supply chain management systems), systems that help manage the after-sales service (customer relationship management systems) and systems that maintain tax records (accounting systems). </a:t>
            </a:r>
          </a:p>
          <a:p>
            <a:pPr marL="0" indent="0">
              <a:buNone/>
            </a:pPr>
            <a:r>
              <a:rPr lang="en-US" b="1" dirty="0"/>
              <a:t>Often, especially with the systems described in this chapter and the next, the output from one of the systems is the input to another of the systems. An alternative approach to having separate systems to do all of the jobs that are discussed is to have one enterprise-wide system that does all of them. This is the ERP approach, which is described at the start of this chapter. </a:t>
            </a:r>
            <a:endParaRPr lang="en-GB" b="1"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223" y="624110"/>
            <a:ext cx="9380390" cy="1280890"/>
          </a:xfrm>
        </p:spPr>
        <p:txBody>
          <a:bodyPr>
            <a:normAutofit/>
          </a:bodyPr>
          <a:lstStyle/>
          <a:p>
            <a:r>
              <a:rPr lang="en-GB" sz="2400" b="1" dirty="0"/>
              <a:t>1.7 Customer Relationship Management and Sales Ordering</a:t>
            </a:r>
            <a:endParaRPr lang="en-GB" sz="2400" dirty="0"/>
          </a:p>
        </p:txBody>
      </p:sp>
      <p:sp>
        <p:nvSpPr>
          <p:cNvPr id="3" name="Content Placeholder 2"/>
          <p:cNvSpPr>
            <a:spLocks noGrp="1"/>
          </p:cNvSpPr>
          <p:nvPr>
            <p:ph idx="1"/>
          </p:nvPr>
        </p:nvSpPr>
        <p:spPr/>
        <p:txBody>
          <a:bodyPr/>
          <a:lstStyle/>
          <a:p>
            <a:pPr marL="0" indent="0">
              <a:buNone/>
            </a:pPr>
            <a:r>
              <a:rPr lang="en-GB" dirty="0"/>
              <a:t>A </a:t>
            </a:r>
            <a:r>
              <a:rPr lang="en-GB" b="1" dirty="0"/>
              <a:t>customer relationship management (CRM) system </a:t>
            </a:r>
            <a:r>
              <a:rPr lang="en-GB" dirty="0"/>
              <a:t>helps a company manage all aspects of customer encounters, including marketing and advertising, sales, customer service after the sale and programmes to keep and retain loyal customers (see Figure 1.8). The goal of CRM is to understand and anticipate the needs of current and potential customers to increase customer retention and loyalty while optimizing the way that products and services are sold.</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30</a:t>
            </a:fld>
            <a:endParaRPr lang="en-GB"/>
          </a:p>
        </p:txBody>
      </p:sp>
    </p:spTree>
    <p:extLst>
      <p:ext uri="{BB962C8B-B14F-4D97-AF65-F5344CB8AC3E}">
        <p14:creationId xmlns:p14="http://schemas.microsoft.com/office/powerpoint/2010/main" val="672677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223" y="624110"/>
            <a:ext cx="9380390" cy="1280890"/>
          </a:xfrm>
        </p:spPr>
        <p:txBody>
          <a:bodyPr>
            <a:normAutofit/>
          </a:bodyPr>
          <a:lstStyle/>
          <a:p>
            <a:r>
              <a:rPr lang="en-GB" sz="2400" b="1" dirty="0"/>
              <a:t>1.7 Customer Relationship Management and Sales Ordering</a:t>
            </a:r>
            <a:endParaRPr lang="en-GB" sz="2400" dirty="0"/>
          </a:p>
        </p:txBody>
      </p:sp>
      <p:sp>
        <p:nvSpPr>
          <p:cNvPr id="4" name="Slide Number Placeholder 3"/>
          <p:cNvSpPr>
            <a:spLocks noGrp="1"/>
          </p:cNvSpPr>
          <p:nvPr>
            <p:ph type="sldNum" sz="quarter" idx="12"/>
          </p:nvPr>
        </p:nvSpPr>
        <p:spPr/>
        <p:txBody>
          <a:bodyPr/>
          <a:lstStyle/>
          <a:p>
            <a:fld id="{E0912816-C430-4136-9554-B45F9367BD57}" type="slidenum">
              <a:rPr lang="en-GB" smtClean="0"/>
              <a:t>31</a:t>
            </a:fld>
            <a:endParaRPr lang="en-GB"/>
          </a:p>
        </p:txBody>
      </p:sp>
      <p:pic>
        <p:nvPicPr>
          <p:cNvPr id="6" name="Picture 5"/>
          <p:cNvPicPr>
            <a:picLocks noChangeAspect="1"/>
          </p:cNvPicPr>
          <p:nvPr/>
        </p:nvPicPr>
        <p:blipFill>
          <a:blip r:embed="rId2"/>
          <a:stretch>
            <a:fillRect/>
          </a:stretch>
        </p:blipFill>
        <p:spPr>
          <a:xfrm>
            <a:off x="2882642" y="1526265"/>
            <a:ext cx="6625252" cy="4649452"/>
          </a:xfrm>
          <a:prstGeom prst="rect">
            <a:avLst/>
          </a:prstGeom>
        </p:spPr>
      </p:pic>
      <p:sp>
        <p:nvSpPr>
          <p:cNvPr id="7" name="Rectangle 6"/>
          <p:cNvSpPr/>
          <p:nvPr/>
        </p:nvSpPr>
        <p:spPr>
          <a:xfrm>
            <a:off x="3691362" y="6175717"/>
            <a:ext cx="5371983" cy="369332"/>
          </a:xfrm>
          <a:prstGeom prst="rect">
            <a:avLst/>
          </a:prstGeom>
        </p:spPr>
        <p:txBody>
          <a:bodyPr wrap="none">
            <a:spAutoFit/>
          </a:bodyPr>
          <a:lstStyle/>
          <a:p>
            <a:r>
              <a:rPr lang="en-GB" dirty="0">
                <a:solidFill>
                  <a:srgbClr val="000000"/>
                </a:solidFill>
                <a:latin typeface="Times New Roman" panose="02020603050405020304" pitchFamily="18" charset="0"/>
              </a:rPr>
              <a:t>Figure 1.8 Customer Relationship Management System </a:t>
            </a:r>
            <a:endParaRPr lang="en-GB" dirty="0"/>
          </a:p>
        </p:txBody>
      </p:sp>
    </p:spTree>
    <p:extLst>
      <p:ext uri="{BB962C8B-B14F-4D97-AF65-F5344CB8AC3E}">
        <p14:creationId xmlns:p14="http://schemas.microsoft.com/office/powerpoint/2010/main" val="271174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223" y="624110"/>
            <a:ext cx="9380390" cy="1280890"/>
          </a:xfrm>
        </p:spPr>
        <p:txBody>
          <a:bodyPr>
            <a:normAutofit/>
          </a:bodyPr>
          <a:lstStyle/>
          <a:p>
            <a:r>
              <a:rPr lang="en-GB" sz="2400" b="1" dirty="0"/>
              <a:t>1.7 Customer Relationship Management and Sales Ordering</a:t>
            </a:r>
            <a:endParaRPr lang="en-GB" sz="2400" dirty="0"/>
          </a:p>
        </p:txBody>
      </p:sp>
      <p:sp>
        <p:nvSpPr>
          <p:cNvPr id="3" name="Content Placeholder 2"/>
          <p:cNvSpPr>
            <a:spLocks noGrp="1"/>
          </p:cNvSpPr>
          <p:nvPr>
            <p:ph idx="1"/>
          </p:nvPr>
        </p:nvSpPr>
        <p:spPr>
          <a:xfrm>
            <a:off x="2532185" y="2133599"/>
            <a:ext cx="8972427" cy="4323471"/>
          </a:xfrm>
        </p:spPr>
        <p:txBody>
          <a:bodyPr>
            <a:normAutofit lnSpcReduction="10000"/>
          </a:bodyPr>
          <a:lstStyle/>
          <a:p>
            <a:pPr marL="0" indent="0">
              <a:buNone/>
            </a:pPr>
            <a:r>
              <a:rPr lang="en-GB" sz="2000" b="1" dirty="0">
                <a:solidFill>
                  <a:schemeClr val="tx1"/>
                </a:solidFill>
              </a:rPr>
              <a:t>Sales </a:t>
            </a:r>
            <a:r>
              <a:rPr lang="en-GB" sz="2000" b="1" dirty="0" smtClean="0">
                <a:solidFill>
                  <a:schemeClr val="tx1"/>
                </a:solidFill>
              </a:rPr>
              <a:t>Ordering:</a:t>
            </a:r>
          </a:p>
          <a:p>
            <a:pPr marL="0" indent="0">
              <a:buNone/>
            </a:pPr>
            <a:r>
              <a:rPr lang="en-GB" dirty="0">
                <a:solidFill>
                  <a:schemeClr val="tx1"/>
                </a:solidFill>
              </a:rPr>
              <a:t>What is a sales order?</a:t>
            </a:r>
          </a:p>
          <a:p>
            <a:r>
              <a:rPr lang="en-GB" dirty="0">
                <a:solidFill>
                  <a:schemeClr val="tx1"/>
                </a:solidFill>
              </a:rPr>
              <a:t>A sales order is a document generated by the seller upon receiving a purchase order from a buyer specifying the details about the product or service along with price, quantity, buyer details like the shipping address, billing address, mode of payment and terms and conditions.</a:t>
            </a:r>
          </a:p>
          <a:p>
            <a:pPr marL="0" indent="0">
              <a:buNone/>
            </a:pPr>
            <a:r>
              <a:rPr lang="en-GB" b="1" dirty="0">
                <a:solidFill>
                  <a:schemeClr val="tx1"/>
                </a:solidFill>
              </a:rPr>
              <a:t>In general practice, businesses follow the steps below.</a:t>
            </a:r>
            <a:endParaRPr lang="en-GB" dirty="0">
              <a:solidFill>
                <a:schemeClr val="tx1"/>
              </a:solidFill>
            </a:endParaRPr>
          </a:p>
          <a:p>
            <a:pPr lvl="1"/>
            <a:r>
              <a:rPr lang="en-GB" dirty="0">
                <a:solidFill>
                  <a:schemeClr val="tx1"/>
                </a:solidFill>
              </a:rPr>
              <a:t>The seller sends a quote to the customer.</a:t>
            </a:r>
          </a:p>
          <a:p>
            <a:pPr lvl="1"/>
            <a:r>
              <a:rPr lang="en-GB" dirty="0">
                <a:solidFill>
                  <a:schemeClr val="tx1"/>
                </a:solidFill>
              </a:rPr>
              <a:t>If accepted, the customer sends the seller a purchase order.</a:t>
            </a:r>
          </a:p>
          <a:p>
            <a:pPr lvl="1"/>
            <a:r>
              <a:rPr lang="en-GB" dirty="0">
                <a:solidFill>
                  <a:schemeClr val="tx1"/>
                </a:solidFill>
              </a:rPr>
              <a:t>The seller creates a sales order based on the purchase order.</a:t>
            </a:r>
          </a:p>
          <a:p>
            <a:pPr lvl="1"/>
            <a:r>
              <a:rPr lang="en-GB" dirty="0">
                <a:solidFill>
                  <a:schemeClr val="tx1"/>
                </a:solidFill>
              </a:rPr>
              <a:t>The customer may request a sales order to view the exact details of the products, price, terms and delivery dates. Most businesses usually skip this test.</a:t>
            </a:r>
          </a:p>
          <a:p>
            <a:pPr lvl="1"/>
            <a:r>
              <a:rPr lang="en-GB" dirty="0">
                <a:solidFill>
                  <a:schemeClr val="tx1"/>
                </a:solidFill>
              </a:rPr>
              <a:t>After the seller ships the products, they create an invoice from the sales order.</a:t>
            </a:r>
          </a:p>
        </p:txBody>
      </p:sp>
      <p:sp>
        <p:nvSpPr>
          <p:cNvPr id="4" name="Slide Number Placeholder 3"/>
          <p:cNvSpPr>
            <a:spLocks noGrp="1"/>
          </p:cNvSpPr>
          <p:nvPr>
            <p:ph type="sldNum" sz="quarter" idx="12"/>
          </p:nvPr>
        </p:nvSpPr>
        <p:spPr/>
        <p:txBody>
          <a:bodyPr/>
          <a:lstStyle/>
          <a:p>
            <a:fld id="{E0912816-C430-4136-9554-B45F9367BD57}" type="slidenum">
              <a:rPr lang="en-GB" smtClean="0"/>
              <a:t>32</a:t>
            </a:fld>
            <a:endParaRPr lang="en-GB"/>
          </a:p>
        </p:txBody>
      </p:sp>
    </p:spTree>
    <p:extLst>
      <p:ext uri="{BB962C8B-B14F-4D97-AF65-F5344CB8AC3E}">
        <p14:creationId xmlns:p14="http://schemas.microsoft.com/office/powerpoint/2010/main" val="252299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1.8 Financial and Managerial Accounting</a:t>
            </a:r>
            <a:endParaRPr lang="en-GB" sz="3200" dirty="0"/>
          </a:p>
        </p:txBody>
      </p:sp>
      <p:sp>
        <p:nvSpPr>
          <p:cNvPr id="3" name="Content Placeholder 2"/>
          <p:cNvSpPr>
            <a:spLocks noGrp="1"/>
          </p:cNvSpPr>
          <p:nvPr>
            <p:ph idx="1"/>
          </p:nvPr>
        </p:nvSpPr>
        <p:spPr/>
        <p:txBody>
          <a:bodyPr/>
          <a:lstStyle/>
          <a:p>
            <a:pPr marL="0" indent="0">
              <a:buNone/>
            </a:pPr>
            <a:r>
              <a:rPr lang="en-GB" dirty="0"/>
              <a:t>Financial accounting and managerial accounting offer different purposes to a business.</a:t>
            </a:r>
          </a:p>
          <a:p>
            <a:pPr marL="0" indent="0">
              <a:buNone/>
            </a:pPr>
            <a:r>
              <a:rPr lang="en-GB" dirty="0"/>
              <a:t>Financial accounting is the collection of accounting data to create financial statements. While managerial accounting is the internal processing used to account for business transactions.</a:t>
            </a:r>
          </a:p>
          <a:p>
            <a:pPr marL="0" indent="0">
              <a:buNone/>
            </a:pPr>
            <a:r>
              <a:rPr lang="en-GB" dirty="0"/>
              <a:t>The certification for each of these types of accounting is different as well. People who have been trained in financial accounting have a Certified Public Accountant designation, while those with a Certified Management Accountant designation are trained in managerial accounting.</a:t>
            </a:r>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33</a:t>
            </a:fld>
            <a:endParaRPr lang="en-GB"/>
          </a:p>
        </p:txBody>
      </p:sp>
    </p:spTree>
    <p:extLst>
      <p:ext uri="{BB962C8B-B14F-4D97-AF65-F5344CB8AC3E}">
        <p14:creationId xmlns:p14="http://schemas.microsoft.com/office/powerpoint/2010/main" val="528103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1.8 Financial and Managerial Accounting</a:t>
            </a:r>
            <a:endParaRPr lang="en-GB" sz="3200" dirty="0"/>
          </a:p>
        </p:txBody>
      </p:sp>
      <p:sp>
        <p:nvSpPr>
          <p:cNvPr id="3" name="Content Placeholder 2"/>
          <p:cNvSpPr>
            <a:spLocks noGrp="1"/>
          </p:cNvSpPr>
          <p:nvPr>
            <p:ph idx="1"/>
          </p:nvPr>
        </p:nvSpPr>
        <p:spPr>
          <a:xfrm>
            <a:off x="2419643" y="1505243"/>
            <a:ext cx="9084969" cy="4909625"/>
          </a:xfrm>
        </p:spPr>
        <p:txBody>
          <a:bodyPr>
            <a:normAutofit fontScale="85000" lnSpcReduction="10000"/>
          </a:bodyPr>
          <a:lstStyle/>
          <a:p>
            <a:pPr marL="0" indent="0">
              <a:buNone/>
            </a:pPr>
            <a:r>
              <a:rPr lang="en-GB" dirty="0" smtClean="0"/>
              <a:t>The </a:t>
            </a:r>
            <a:r>
              <a:rPr lang="en-GB" dirty="0"/>
              <a:t>following categories also show the differences between financial and managerial accounting.</a:t>
            </a:r>
          </a:p>
          <a:p>
            <a:pPr marL="0" indent="0">
              <a:buNone/>
            </a:pPr>
            <a:r>
              <a:rPr lang="en-GB" b="1" cap="all" dirty="0"/>
              <a:t>SYSTEMS</a:t>
            </a:r>
          </a:p>
          <a:p>
            <a:r>
              <a:rPr lang="en-GB" dirty="0"/>
              <a:t>Financial accounting only cares about generating a profit and not the overall system of how the company works. Conversely, managerial accounting looks for bottleneck operations and examines various ways to enhance profits by eliminating bottleneck issues.</a:t>
            </a:r>
          </a:p>
          <a:p>
            <a:pPr marL="0" indent="0">
              <a:buNone/>
            </a:pPr>
            <a:r>
              <a:rPr lang="en-GB" b="1" cap="all" dirty="0"/>
              <a:t>REPORTING FOCUS</a:t>
            </a:r>
          </a:p>
          <a:p>
            <a:r>
              <a:rPr lang="en-GB" dirty="0"/>
              <a:t>Financial accounting is focused on creating financial statements to be shared internal and external stakeholders and the public. Managerial accounting focuses on operational reporting to be shared within a company.</a:t>
            </a:r>
          </a:p>
          <a:p>
            <a:pPr marL="0" indent="0">
              <a:buNone/>
            </a:pPr>
            <a:r>
              <a:rPr lang="en-GB" b="1" cap="all" dirty="0"/>
              <a:t>AGGREGATION</a:t>
            </a:r>
          </a:p>
          <a:p>
            <a:r>
              <a:rPr lang="en-GB" dirty="0"/>
              <a:t>Financial accounting looks at the entire business while managerial accounting reports at a more detailed level. Managerial accounting focuses on detailed reports like profits by product, product line, customer and geographic region.</a:t>
            </a:r>
          </a:p>
          <a:p>
            <a:pPr marL="0" indent="0">
              <a:buNone/>
            </a:pPr>
            <a:r>
              <a:rPr lang="en-GB" b="1" cap="all" dirty="0"/>
              <a:t>EFFICIENCY</a:t>
            </a:r>
          </a:p>
          <a:p>
            <a:r>
              <a:rPr lang="en-GB" dirty="0"/>
              <a:t>A business’ profitability and efficiency are reported through financial accounting. Managerial accounting reports on what is causing a problem and how to fix that problem.</a:t>
            </a:r>
          </a:p>
        </p:txBody>
      </p:sp>
      <p:sp>
        <p:nvSpPr>
          <p:cNvPr id="4" name="Slide Number Placeholder 3"/>
          <p:cNvSpPr>
            <a:spLocks noGrp="1"/>
          </p:cNvSpPr>
          <p:nvPr>
            <p:ph type="sldNum" sz="quarter" idx="12"/>
          </p:nvPr>
        </p:nvSpPr>
        <p:spPr/>
        <p:txBody>
          <a:bodyPr/>
          <a:lstStyle/>
          <a:p>
            <a:fld id="{E0912816-C430-4136-9554-B45F9367BD57}" type="slidenum">
              <a:rPr lang="en-GB" smtClean="0"/>
              <a:t>34</a:t>
            </a:fld>
            <a:endParaRPr lang="en-GB"/>
          </a:p>
        </p:txBody>
      </p:sp>
    </p:spTree>
    <p:extLst>
      <p:ext uri="{BB962C8B-B14F-4D97-AF65-F5344CB8AC3E}">
        <p14:creationId xmlns:p14="http://schemas.microsoft.com/office/powerpoint/2010/main" val="4165806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1.9 International Issues Associated with Operational Systems</a:t>
            </a:r>
            <a:endParaRPr lang="en-GB" sz="2800" dirty="0"/>
          </a:p>
        </p:txBody>
      </p:sp>
      <p:sp>
        <p:nvSpPr>
          <p:cNvPr id="3" name="Content Placeholder 2"/>
          <p:cNvSpPr>
            <a:spLocks noGrp="1"/>
          </p:cNvSpPr>
          <p:nvPr>
            <p:ph idx="1"/>
          </p:nvPr>
        </p:nvSpPr>
        <p:spPr/>
        <p:txBody>
          <a:bodyPr/>
          <a:lstStyle/>
          <a:p>
            <a:pPr marL="0" indent="0">
              <a:buNone/>
            </a:pPr>
            <a:r>
              <a:rPr lang="en-GB" dirty="0"/>
              <a:t>Operational systems must support businesses that transact with customers, suppliers, business partners, shareholders and government agencies in multiple countries. Different languages and cultures, disparities in IS infrastructure, varying laws and customs rules, and multiple </a:t>
            </a:r>
            <a:r>
              <a:rPr lang="en-GB" dirty="0" smtClean="0"/>
              <a:t>currencies</a:t>
            </a:r>
          </a:p>
          <a:p>
            <a:pPr marL="0" indent="0">
              <a:buNone/>
            </a:pPr>
            <a:r>
              <a:rPr lang="en-GB" b="1" dirty="0"/>
              <a:t>Different Languages and </a:t>
            </a:r>
            <a:r>
              <a:rPr lang="en-GB" b="1" dirty="0" smtClean="0"/>
              <a:t>Cultures</a:t>
            </a:r>
            <a:endParaRPr lang="en-GB" b="1" dirty="0"/>
          </a:p>
          <a:p>
            <a:r>
              <a:rPr lang="en-GB" dirty="0"/>
              <a:t>Teams composed of people from several countries speaking different languages and familiar with different cultures might not agree on a single work process. In some cultures, people do not routinely work in teams in a networked environment. Despite these complications, many multinational companies can establish close connections with their business partners and roll out standard IS applications for all to use.</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35</a:t>
            </a:fld>
            <a:endParaRPr lang="en-GB"/>
          </a:p>
        </p:txBody>
      </p:sp>
    </p:spTree>
    <p:extLst>
      <p:ext uri="{BB962C8B-B14F-4D97-AF65-F5344CB8AC3E}">
        <p14:creationId xmlns:p14="http://schemas.microsoft.com/office/powerpoint/2010/main" val="882253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1.9 International Issues Associated with Operational Systems</a:t>
            </a:r>
            <a:endParaRPr lang="en-GB" sz="2800" dirty="0"/>
          </a:p>
        </p:txBody>
      </p:sp>
      <p:sp>
        <p:nvSpPr>
          <p:cNvPr id="3" name="Content Placeholder 2"/>
          <p:cNvSpPr>
            <a:spLocks noGrp="1"/>
          </p:cNvSpPr>
          <p:nvPr>
            <p:ph idx="1"/>
          </p:nvPr>
        </p:nvSpPr>
        <p:spPr/>
        <p:txBody>
          <a:bodyPr/>
          <a:lstStyle/>
          <a:p>
            <a:pPr marL="0" indent="0">
              <a:buNone/>
            </a:pPr>
            <a:r>
              <a:rPr lang="en-GB" b="1" dirty="0"/>
              <a:t>Varying Laws and Customs Rules </a:t>
            </a:r>
          </a:p>
          <a:p>
            <a:r>
              <a:rPr lang="en-GB" dirty="0"/>
              <a:t>Numerous laws can affect the collection and dissemination of data. For example, labour laws in some countries prohibit the recording of worker performance data</a:t>
            </a:r>
            <a:r>
              <a:rPr lang="en-GB" dirty="0" smtClean="0"/>
              <a:t>.</a:t>
            </a:r>
          </a:p>
          <a:p>
            <a:pPr marL="0" indent="0">
              <a:buNone/>
            </a:pPr>
            <a:r>
              <a:rPr lang="en-GB" b="1" dirty="0"/>
              <a:t>Multiple Currencies </a:t>
            </a:r>
          </a:p>
          <a:p>
            <a:r>
              <a:rPr lang="en-GB" dirty="0"/>
              <a:t>The enterprise system of multinational companies must conduct transactions in multiple currencies. To do so, a set of exchange rates is defined, and the information systems apply these rates to translate from one currency to another.</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36</a:t>
            </a:fld>
            <a:endParaRPr lang="en-GB"/>
          </a:p>
        </p:txBody>
      </p:sp>
    </p:spTree>
    <p:extLst>
      <p:ext uri="{BB962C8B-B14F-4D97-AF65-F5344CB8AC3E}">
        <p14:creationId xmlns:p14="http://schemas.microsoft.com/office/powerpoint/2010/main" val="2310850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b="1" dirty="0" smtClean="0"/>
          </a:p>
          <a:p>
            <a:pPr marL="0" indent="0" algn="ctr">
              <a:buNone/>
            </a:pPr>
            <a:r>
              <a:rPr lang="en-US" sz="7200" b="1" smtClean="0"/>
              <a:t>The End!!!</a:t>
            </a:r>
            <a:endParaRPr lang="en-US" sz="7200" b="1"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37</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1.2 Enterprise </a:t>
            </a:r>
            <a:r>
              <a:rPr lang="en-ZA" b="1" dirty="0"/>
              <a:t>Resource Planning </a:t>
            </a:r>
            <a:r>
              <a:rPr lang="en-ZA" b="1" dirty="0" smtClean="0"/>
              <a:t>(ERP)</a:t>
            </a:r>
            <a:endParaRPr lang="en-GB" dirty="0"/>
          </a:p>
        </p:txBody>
      </p:sp>
      <p:sp>
        <p:nvSpPr>
          <p:cNvPr id="3" name="Content Placeholder 2"/>
          <p:cNvSpPr>
            <a:spLocks noGrp="1"/>
          </p:cNvSpPr>
          <p:nvPr>
            <p:ph idx="1"/>
          </p:nvPr>
        </p:nvSpPr>
        <p:spPr>
          <a:xfrm>
            <a:off x="2467429" y="1785257"/>
            <a:ext cx="9037183" cy="3004457"/>
          </a:xfrm>
        </p:spPr>
        <p:txBody>
          <a:bodyPr>
            <a:normAutofit/>
          </a:bodyPr>
          <a:lstStyle/>
          <a:p>
            <a:pPr marL="0" indent="0">
              <a:buNone/>
            </a:pPr>
            <a:r>
              <a:rPr lang="en-US" dirty="0">
                <a:solidFill>
                  <a:schemeClr val="tx1"/>
                </a:solidFill>
              </a:rPr>
              <a:t>Enterprise resource </a:t>
            </a:r>
            <a:r>
              <a:rPr lang="en-US" dirty="0" smtClean="0">
                <a:solidFill>
                  <a:schemeClr val="tx1"/>
                </a:solidFill>
              </a:rPr>
              <a:t>planning (ERP) </a:t>
            </a:r>
            <a:r>
              <a:rPr lang="en-US" dirty="0">
                <a:solidFill>
                  <a:schemeClr val="tx1"/>
                </a:solidFill>
              </a:rPr>
              <a:t>is a process used by companies to manage and integrate the important parts of their businesses. </a:t>
            </a:r>
            <a:endParaRPr lang="en-US" dirty="0" smtClean="0">
              <a:solidFill>
                <a:schemeClr val="tx1"/>
              </a:solidFill>
            </a:endParaRPr>
          </a:p>
          <a:p>
            <a:pPr marL="0" indent="0">
              <a:buNone/>
            </a:pPr>
            <a:r>
              <a:rPr lang="en-US" dirty="0" smtClean="0">
                <a:solidFill>
                  <a:schemeClr val="tx1"/>
                </a:solidFill>
              </a:rPr>
              <a:t>Many </a:t>
            </a:r>
            <a:r>
              <a:rPr lang="en-US" dirty="0">
                <a:solidFill>
                  <a:schemeClr val="tx1"/>
                </a:solidFill>
              </a:rPr>
              <a:t>ERP software applications exist to help companies implement resource planning by integrating all of the processes it needs to run a company with a single system</a:t>
            </a:r>
            <a:r>
              <a:rPr lang="en-US" dirty="0" smtClean="0">
                <a:solidFill>
                  <a:schemeClr val="tx1"/>
                </a:solidFill>
              </a:rPr>
              <a:t>.</a:t>
            </a:r>
          </a:p>
          <a:p>
            <a:pPr marL="0" indent="0">
              <a:buNone/>
            </a:pPr>
            <a:r>
              <a:rPr lang="en-US" dirty="0" smtClean="0">
                <a:solidFill>
                  <a:schemeClr val="tx1"/>
                </a:solidFill>
              </a:rPr>
              <a:t>An </a:t>
            </a:r>
            <a:r>
              <a:rPr lang="en-US" dirty="0">
                <a:solidFill>
                  <a:schemeClr val="tx1"/>
                </a:solidFill>
              </a:rPr>
              <a:t>ERP software system can integrate planning, purchasing inventory, sales, marketing, finance, human </a:t>
            </a:r>
            <a:r>
              <a:rPr lang="en-US" dirty="0" smtClean="0">
                <a:solidFill>
                  <a:schemeClr val="tx1"/>
                </a:solidFill>
              </a:rPr>
              <a:t>resources, and more. </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0174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Advantages of ERP Systems </a:t>
            </a:r>
            <a:endParaRPr lang="en-ZA" dirty="0"/>
          </a:p>
        </p:txBody>
      </p:sp>
      <p:sp>
        <p:nvSpPr>
          <p:cNvPr id="3" name="Content Placeholder 2"/>
          <p:cNvSpPr>
            <a:spLocks noGrp="1"/>
          </p:cNvSpPr>
          <p:nvPr>
            <p:ph idx="1"/>
          </p:nvPr>
        </p:nvSpPr>
        <p:spPr>
          <a:xfrm>
            <a:off x="2423886" y="2133599"/>
            <a:ext cx="9080726" cy="4107543"/>
          </a:xfrm>
        </p:spPr>
        <p:txBody>
          <a:bodyPr>
            <a:normAutofit/>
          </a:bodyPr>
          <a:lstStyle/>
          <a:p>
            <a:pPr>
              <a:buFont typeface="+mj-lt"/>
              <a:buAutoNum type="arabicPeriod"/>
            </a:pPr>
            <a:r>
              <a:rPr lang="en-US" b="1" dirty="0"/>
              <a:t>Improved Access to Data for Operational Decision Making </a:t>
            </a:r>
            <a:r>
              <a:rPr lang="en-US" b="1" dirty="0" smtClean="0"/>
              <a:t>:</a:t>
            </a:r>
          </a:p>
          <a:p>
            <a:pPr marL="0" indent="0">
              <a:buNone/>
            </a:pPr>
            <a:r>
              <a:rPr lang="en-US" dirty="0"/>
              <a:t>ERP systems operate via an integrated database, using one set of data to support all business functions. The systems can support decisions on optimal sourcing or cost accounting, for in- stance, for the entire enterprise or for business units, rather than gathering data from multiple business functions and then trying to coordinate that information manually or reconciling it with another application. </a:t>
            </a:r>
            <a:endParaRPr lang="en-US" dirty="0" smtClean="0"/>
          </a:p>
          <a:p>
            <a:pPr>
              <a:buAutoNum type="arabicPeriod" startAt="2"/>
            </a:pPr>
            <a:r>
              <a:rPr lang="en-US" b="1" dirty="0"/>
              <a:t>Elimination of Costly, Inflexible Legacy Systems </a:t>
            </a:r>
            <a:endParaRPr lang="en-US" b="1" dirty="0" smtClean="0"/>
          </a:p>
          <a:p>
            <a:pPr marL="0" indent="0">
              <a:buNone/>
            </a:pPr>
            <a:r>
              <a:rPr lang="en-US" dirty="0" smtClean="0"/>
              <a:t> Adoption of </a:t>
            </a:r>
            <a:r>
              <a:rPr lang="en-US" dirty="0"/>
              <a:t>an ERP system enables an organization to eliminate dozens or even hundreds of separate systems and replace them with a single, integrated set of applications for the entire enterprise. In many cases, these systems are decades old, the original developers are long gone and the systems are poorly documented. </a:t>
            </a:r>
            <a:endParaRPr lang="en-US" dirty="0" smtClean="0"/>
          </a:p>
          <a:p>
            <a:pPr>
              <a:buAutoNum type="arabicPeriod" startAt="2"/>
            </a:pPr>
            <a:endParaRPr lang="en-US" b="1" dirty="0"/>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51326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Advantages of ERP Systems </a:t>
            </a:r>
            <a:endParaRPr lang="en-ZA" dirty="0"/>
          </a:p>
        </p:txBody>
      </p:sp>
      <p:sp>
        <p:nvSpPr>
          <p:cNvPr id="3" name="Content Placeholder 2"/>
          <p:cNvSpPr>
            <a:spLocks noGrp="1"/>
          </p:cNvSpPr>
          <p:nvPr>
            <p:ph idx="1"/>
          </p:nvPr>
        </p:nvSpPr>
        <p:spPr>
          <a:xfrm>
            <a:off x="2423886" y="2075542"/>
            <a:ext cx="9080726" cy="4107543"/>
          </a:xfrm>
        </p:spPr>
        <p:txBody>
          <a:bodyPr>
            <a:normAutofit/>
          </a:bodyPr>
          <a:lstStyle/>
          <a:p>
            <a:pPr>
              <a:buAutoNum type="arabicPeriod" startAt="3"/>
            </a:pPr>
            <a:r>
              <a:rPr lang="en-ZA" b="1" dirty="0" smtClean="0"/>
              <a:t>Improvement </a:t>
            </a:r>
            <a:r>
              <a:rPr lang="en-ZA" b="1" dirty="0"/>
              <a:t>of Work Processes </a:t>
            </a:r>
            <a:endParaRPr lang="en-ZA" dirty="0"/>
          </a:p>
          <a:p>
            <a:pPr marL="0" indent="0">
              <a:buNone/>
            </a:pPr>
            <a:r>
              <a:rPr lang="en-US" dirty="0"/>
              <a:t>Competition requires companies to structure their business processes to be as effective and customer oriented as possible. ERP vendors do considerable research to define the best business processes. They gather the requirements of leading companies within an industry and combine them with findings from research institutions and consultants. </a:t>
            </a:r>
            <a:endParaRPr lang="en-US"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226793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p:txBody>
          <a:bodyPr>
            <a:normAutofit/>
          </a:bodyPr>
          <a:lstStyle/>
          <a:p>
            <a:pPr>
              <a:buAutoNum type="arabicPeriod"/>
            </a:pPr>
            <a:r>
              <a:rPr lang="en-US" b="1" dirty="0" smtClean="0"/>
              <a:t>Expense </a:t>
            </a:r>
            <a:r>
              <a:rPr lang="en-US" b="1" dirty="0"/>
              <a:t>and Time in Implementation </a:t>
            </a:r>
            <a:endParaRPr lang="en-US" b="1" dirty="0" smtClean="0"/>
          </a:p>
          <a:p>
            <a:pPr marL="0" indent="0">
              <a:buNone/>
            </a:pPr>
            <a:r>
              <a:rPr lang="en-US" dirty="0" smtClean="0"/>
              <a:t>Getting </a:t>
            </a:r>
            <a:r>
              <a:rPr lang="en-US" dirty="0"/>
              <a:t>the full benefits of ERP takes time and money. Although ERP offers many strategic </a:t>
            </a:r>
            <a:r>
              <a:rPr lang="en-US" dirty="0" smtClean="0"/>
              <a:t>advantages </a:t>
            </a:r>
            <a:r>
              <a:rPr lang="en-US" dirty="0"/>
              <a:t>by streamlining a company’s TPS, large firms typically need three to five years and spend tens of millions of euros to implement a successful ERP system. </a:t>
            </a:r>
            <a:endParaRPr lang="en-US" dirty="0" smtClean="0"/>
          </a:p>
          <a:p>
            <a:pPr>
              <a:buAutoNum type="arabicPeriod" startAt="2"/>
            </a:pPr>
            <a:r>
              <a:rPr lang="en-ZA" b="1" dirty="0" smtClean="0"/>
              <a:t>Difficulty </a:t>
            </a:r>
            <a:r>
              <a:rPr lang="en-ZA" b="1" dirty="0"/>
              <a:t>Implementing Change </a:t>
            </a:r>
            <a:endParaRPr lang="en-ZA" dirty="0"/>
          </a:p>
          <a:p>
            <a:pPr marL="0" indent="0">
              <a:buNone/>
            </a:pPr>
            <a:r>
              <a:rPr lang="en-US" dirty="0"/>
              <a:t>In some cases, a company has to radically change how it operates to conform to the ERP’s work processes – its best practices. These changes can be so drastic to long-time employees that they retire or quit rather than go through the change. This exodus can leave a firm short of experienced workers. Sometimes, the best practices simply are not appropriate for the firm and cause great work disruptions.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450579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a:xfrm>
            <a:off x="2589212" y="2133600"/>
            <a:ext cx="8915400" cy="4064000"/>
          </a:xfrm>
        </p:spPr>
        <p:txBody>
          <a:bodyPr>
            <a:normAutofit lnSpcReduction="10000"/>
          </a:bodyPr>
          <a:lstStyle/>
          <a:p>
            <a:pPr>
              <a:buAutoNum type="arabicPeriod" startAt="3"/>
            </a:pPr>
            <a:r>
              <a:rPr lang="en-US" b="1" dirty="0" smtClean="0"/>
              <a:t>Difficulty </a:t>
            </a:r>
            <a:r>
              <a:rPr lang="en-US" b="1" dirty="0"/>
              <a:t>Integrating with Other Systems </a:t>
            </a:r>
            <a:endParaRPr lang="en-US" dirty="0"/>
          </a:p>
          <a:p>
            <a:pPr marL="0" indent="0">
              <a:buNone/>
            </a:pPr>
            <a:r>
              <a:rPr lang="en-US" dirty="0"/>
              <a:t>Most companies have other systems that must be integrated with the ERP system, such as financial analysis programs, e-commerce operations and other applications. Many companies have experienced difficulties making these other systems operate with their ERP system. Other companies need additional software to create these links. </a:t>
            </a:r>
            <a:r>
              <a:rPr lang="en-US" dirty="0" smtClean="0"/>
              <a:t>. </a:t>
            </a:r>
          </a:p>
          <a:p>
            <a:pPr>
              <a:buAutoNum type="arabicPeriod" startAt="4"/>
            </a:pPr>
            <a:r>
              <a:rPr lang="en-US" b="1" dirty="0" smtClean="0"/>
              <a:t>Difficulty </a:t>
            </a:r>
            <a:r>
              <a:rPr lang="en-US" b="1" dirty="0"/>
              <a:t>in Loading Data into New ERP System </a:t>
            </a:r>
            <a:endParaRPr lang="en-US" dirty="0"/>
          </a:p>
          <a:p>
            <a:pPr marL="0" indent="0">
              <a:buNone/>
            </a:pPr>
            <a:r>
              <a:rPr lang="en-US" dirty="0"/>
              <a:t>A major amount of work is required to load existing data from various sources into the new ERP database. The new ERP system may have the capability to store hundreds or even thousands of data items (e.g. customer name, bill to address, product description, etc.). The data items that will be required depend on the scope of ERP implementation. If certain processes or transactions are not included within the scope of implementation, there will be less data to load.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97348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a:xfrm>
            <a:off x="2589212" y="2133600"/>
            <a:ext cx="8915400" cy="4064000"/>
          </a:xfrm>
        </p:spPr>
        <p:txBody>
          <a:bodyPr>
            <a:normAutofit/>
          </a:bodyPr>
          <a:lstStyle/>
          <a:p>
            <a:pPr>
              <a:buAutoNum type="arabicPeriod" startAt="5"/>
            </a:pPr>
            <a:r>
              <a:rPr lang="en-US" b="1" dirty="0" smtClean="0"/>
              <a:t>Risks </a:t>
            </a:r>
            <a:r>
              <a:rPr lang="en-US" b="1" dirty="0"/>
              <a:t>in Using One Vendor </a:t>
            </a:r>
            <a:endParaRPr lang="en-US" dirty="0"/>
          </a:p>
          <a:p>
            <a:pPr marL="0" indent="0">
              <a:buNone/>
            </a:pPr>
            <a:r>
              <a:rPr lang="en-US" dirty="0"/>
              <a:t>The high cost to switch to another vendor’s ERP system makes it extremely unlikely that a firm will do so. After a company has adopted an ERP system, the vendor has less incentive to listen and respond to customer concerns. The high cost to switch also comes with the risk that the ERP vendor allows its product to become outdated or goes out of business. </a:t>
            </a:r>
          </a:p>
          <a:p>
            <a:pPr marL="0" indent="0">
              <a:buNone/>
            </a:pPr>
            <a:r>
              <a:rPr lang="en-US" dirty="0"/>
              <a:t>Selecting an ERP system involves not only choosing the best software product but also the right long-term business partner. It was unsettling for many companies that had implemented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57822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4182</TotalTime>
  <Words>3174</Words>
  <Application>Microsoft Office PowerPoint</Application>
  <PresentationFormat>Widescreen</PresentationFormat>
  <Paragraphs>193</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Agency FB</vt:lpstr>
      <vt:lpstr>Arial</vt:lpstr>
      <vt:lpstr>Calibri</vt:lpstr>
      <vt:lpstr>Century Gothic</vt:lpstr>
      <vt:lpstr>Times New Roman</vt:lpstr>
      <vt:lpstr>Wingdings 3</vt:lpstr>
      <vt:lpstr>Wisp</vt:lpstr>
      <vt:lpstr> Operating Systems  </vt:lpstr>
      <vt:lpstr>Learning Objectives </vt:lpstr>
      <vt:lpstr>1.1 Introduction</vt:lpstr>
      <vt:lpstr>1.2 Enterprise Resource Planning (ERP)</vt:lpstr>
      <vt:lpstr>Advantages of ERP Systems </vt:lpstr>
      <vt:lpstr>Advantages of ERP Systems </vt:lpstr>
      <vt:lpstr>Disadvantages of ERP Systems </vt:lpstr>
      <vt:lpstr>Disadvantages of ERP Systems </vt:lpstr>
      <vt:lpstr>Disadvantages of ERP Systems </vt:lpstr>
      <vt:lpstr>ERP Systems for large firms</vt:lpstr>
      <vt:lpstr>ERP for Small- and Medium-Sized Enterprises (SMEs) </vt:lpstr>
      <vt:lpstr>1.3 Transaction Processing Systems </vt:lpstr>
      <vt:lpstr>Transaction Processing Systems </vt:lpstr>
      <vt:lpstr>Traditional Transaction Processing Methods and Objectives </vt:lpstr>
      <vt:lpstr>Traditional Transaction Processing Methods V.S online transaction processing (OLTP),  </vt:lpstr>
      <vt:lpstr>Traditional Transaction Processing Methods V.S online transaction processing (OLTP),  </vt:lpstr>
      <vt:lpstr>Transaction Processing Activities </vt:lpstr>
      <vt:lpstr>Transaction Processing Activities </vt:lpstr>
      <vt:lpstr>Transaction Processing Activities </vt:lpstr>
      <vt:lpstr>Transaction Processing Activities </vt:lpstr>
      <vt:lpstr>1.4 Traditional Transaction Processing Applications </vt:lpstr>
      <vt:lpstr>Traditional Transaction Processing Applications </vt:lpstr>
      <vt:lpstr>Traditional Transaction Processing Applications </vt:lpstr>
      <vt:lpstr>Traditional Transaction Processing Applications </vt:lpstr>
      <vt:lpstr>1.5 Electronic and Mobile Commerce </vt:lpstr>
      <vt:lpstr> Electronic and Mobile Commerce </vt:lpstr>
      <vt:lpstr> Electronic and Mobile Commerce </vt:lpstr>
      <vt:lpstr>1.6 Production and Supply Chain Management </vt:lpstr>
      <vt:lpstr>1.6 Production and Supply Chain Management </vt:lpstr>
      <vt:lpstr>1.7 Customer Relationship Management and Sales Ordering</vt:lpstr>
      <vt:lpstr>1.7 Customer Relationship Management and Sales Ordering</vt:lpstr>
      <vt:lpstr>1.7 Customer Relationship Management and Sales Ordering</vt:lpstr>
      <vt:lpstr>1.8 Financial and Managerial Accounting</vt:lpstr>
      <vt:lpstr>1.8 Financial and Managerial Accounting</vt:lpstr>
      <vt:lpstr>1.9 International Issues Associated with Operational Systems</vt:lpstr>
      <vt:lpstr>1.9 International Issues Associated with Operational Systems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NQUBEKOH</cp:lastModifiedBy>
  <cp:revision>134</cp:revision>
  <dcterms:created xsi:type="dcterms:W3CDTF">2019-03-13T08:07:13Z</dcterms:created>
  <dcterms:modified xsi:type="dcterms:W3CDTF">2019-08-19T07:32:22Z</dcterms:modified>
</cp:coreProperties>
</file>