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0"/>
  </p:notesMasterIdLst>
  <p:sldIdLst>
    <p:sldId id="256" r:id="rId2"/>
    <p:sldId id="257" r:id="rId3"/>
    <p:sldId id="297" r:id="rId4"/>
    <p:sldId id="298" r:id="rId5"/>
    <p:sldId id="300" r:id="rId6"/>
    <p:sldId id="301" r:id="rId7"/>
    <p:sldId id="299" r:id="rId8"/>
    <p:sldId id="302" r:id="rId9"/>
    <p:sldId id="303" r:id="rId10"/>
    <p:sldId id="304" r:id="rId11"/>
    <p:sldId id="305" r:id="rId12"/>
    <p:sldId id="306" r:id="rId13"/>
    <p:sldId id="307" r:id="rId14"/>
    <p:sldId id="308" r:id="rId15"/>
    <p:sldId id="309" r:id="rId16"/>
    <p:sldId id="310" r:id="rId17"/>
    <p:sldId id="311" r:id="rId18"/>
    <p:sldId id="313" r:id="rId19"/>
    <p:sldId id="312" r:id="rId20"/>
    <p:sldId id="314" r:id="rId21"/>
    <p:sldId id="315" r:id="rId22"/>
    <p:sldId id="316" r:id="rId23"/>
    <p:sldId id="317" r:id="rId24"/>
    <p:sldId id="318" r:id="rId25"/>
    <p:sldId id="319" r:id="rId26"/>
    <p:sldId id="320" r:id="rId27"/>
    <p:sldId id="321"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7" autoAdjust="0"/>
    <p:restoredTop sz="89933" autoAdjust="0"/>
  </p:normalViewPr>
  <p:slideViewPr>
    <p:cSldViewPr snapToGrid="0">
      <p:cViewPr varScale="1">
        <p:scale>
          <a:sx n="68" d="100"/>
          <a:sy n="68"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16/08/2019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tock_market" TargetMode="External"/><Relationship Id="rId3" Type="http://schemas.openxmlformats.org/officeDocument/2006/relationships/hyperlink" Target="https://en.wikipedia.org/wiki/Revenue" TargetMode="External"/><Relationship Id="rId7" Type="http://schemas.openxmlformats.org/officeDocument/2006/relationships/hyperlink" Target="https://en.wikipedia.org/wiki/Public_compan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Incorporation_(business)" TargetMode="External"/><Relationship Id="rId5" Type="http://schemas.openxmlformats.org/officeDocument/2006/relationships/hyperlink" Target="https://en.wikipedia.org/wiki/Fortune_(magazine)" TargetMode="External"/><Relationship Id="rId4" Type="http://schemas.openxmlformats.org/officeDocument/2006/relationships/hyperlink" Target="https://en.wikipedia.org/wiki/Magazine" TargetMode="External"/><Relationship Id="rId9" Type="http://schemas.openxmlformats.org/officeDocument/2006/relationships/hyperlink" Target="https://en.wikipedia.org/wiki/Fortune_50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a:t>
            </a:r>
            <a:r>
              <a:rPr lang="en-ZA" b="1" dirty="0" smtClean="0"/>
              <a:t>Fortune 1000</a:t>
            </a:r>
            <a:r>
              <a:rPr lang="en-ZA" dirty="0" smtClean="0"/>
              <a:t> are the 1,000 largest American companies, ranked by </a:t>
            </a:r>
            <a:r>
              <a:rPr lang="en-ZA" dirty="0" smtClean="0">
                <a:hlinkClick r:id="rId3" tooltip="Revenue"/>
              </a:rPr>
              <a:t>revenues</a:t>
            </a:r>
            <a:r>
              <a:rPr lang="en-ZA" dirty="0" smtClean="0"/>
              <a:t>, as compiled by the American business </a:t>
            </a:r>
            <a:r>
              <a:rPr lang="en-ZA" dirty="0" smtClean="0">
                <a:hlinkClick r:id="rId4" tooltip="Magazine"/>
              </a:rPr>
              <a:t>magazine</a:t>
            </a:r>
            <a:r>
              <a:rPr lang="en-ZA" dirty="0" smtClean="0"/>
              <a:t> </a:t>
            </a:r>
            <a:r>
              <a:rPr lang="en-ZA" i="1" dirty="0" smtClean="0">
                <a:hlinkClick r:id="rId5" tooltip="Fortune (magazine)"/>
              </a:rPr>
              <a:t>Fortune</a:t>
            </a:r>
            <a:r>
              <a:rPr lang="en-ZA" dirty="0" smtClean="0"/>
              <a:t>. It only includes companies which are </a:t>
            </a:r>
            <a:r>
              <a:rPr lang="en-ZA" dirty="0" smtClean="0">
                <a:hlinkClick r:id="rId6" tooltip="Incorporation (business)"/>
              </a:rPr>
              <a:t>incorporated</a:t>
            </a:r>
            <a:r>
              <a:rPr lang="en-ZA" dirty="0" smtClean="0"/>
              <a:t> or authorized to do business in the United States, and for which revenues are publicly available (regardless of whether they are </a:t>
            </a:r>
            <a:r>
              <a:rPr lang="en-ZA" dirty="0" smtClean="0">
                <a:hlinkClick r:id="rId7" tooltip="Public company"/>
              </a:rPr>
              <a:t>public companies</a:t>
            </a:r>
            <a:r>
              <a:rPr lang="en-ZA" dirty="0" smtClean="0"/>
              <a:t> listed on a </a:t>
            </a:r>
            <a:r>
              <a:rPr lang="en-ZA" dirty="0" smtClean="0">
                <a:hlinkClick r:id="rId8" tooltip="Stock market"/>
              </a:rPr>
              <a:t>stock market</a:t>
            </a:r>
            <a:r>
              <a:rPr lang="en-ZA" dirty="0" smtClean="0"/>
              <a:t>"). The </a:t>
            </a:r>
            <a:r>
              <a:rPr lang="en-ZA" dirty="0" smtClean="0">
                <a:hlinkClick r:id="rId9" tooltip="Fortune 500"/>
              </a:rPr>
              <a:t>Fortune 500</a:t>
            </a:r>
            <a:r>
              <a:rPr lang="en-ZA" dirty="0" smtClean="0"/>
              <a:t> is the subset of the list that is its 500 largest companies</a:t>
            </a:r>
            <a:endParaRPr lang="en-ZA" dirty="0"/>
          </a:p>
        </p:txBody>
      </p:sp>
      <p:sp>
        <p:nvSpPr>
          <p:cNvPr id="4" name="Slide Number Placeholder 3"/>
          <p:cNvSpPr>
            <a:spLocks noGrp="1"/>
          </p:cNvSpPr>
          <p:nvPr>
            <p:ph type="sldNum" sz="quarter" idx="10"/>
          </p:nvPr>
        </p:nvSpPr>
        <p:spPr/>
        <p:txBody>
          <a:bodyPr/>
          <a:lstStyle/>
          <a:p>
            <a:fld id="{7B3F1895-4F96-4310-874E-A9524CB180E4}" type="slidenum">
              <a:rPr lang="en-GB" smtClean="0"/>
              <a:t>4</a:t>
            </a:fld>
            <a:endParaRPr lang="en-GB"/>
          </a:p>
        </p:txBody>
      </p:sp>
    </p:spTree>
    <p:extLst>
      <p:ext uri="{BB962C8B-B14F-4D97-AF65-F5344CB8AC3E}">
        <p14:creationId xmlns:p14="http://schemas.microsoft.com/office/powerpoint/2010/main" val="394027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u="none" strike="noStrike" kern="1200" baseline="0" dirty="0" smtClean="0">
                <a:solidFill>
                  <a:schemeClr val="tx1"/>
                </a:solidFill>
                <a:latin typeface="+mn-lt"/>
                <a:ea typeface="+mn-ea"/>
                <a:cs typeface="+mn-cs"/>
              </a:rPr>
              <a:t>1. Employee self </a:t>
            </a:r>
            <a:r>
              <a:rPr lang="en-ZA" sz="1200" b="1" i="0" u="none" strike="noStrike" kern="1200" baseline="0" dirty="0" err="1" smtClean="0">
                <a:solidFill>
                  <a:schemeClr val="tx1"/>
                </a:solidFill>
                <a:latin typeface="+mn-lt"/>
                <a:ea typeface="+mn-ea"/>
                <a:cs typeface="+mn-cs"/>
              </a:rPr>
              <a:t>servive</a:t>
            </a:r>
            <a:r>
              <a:rPr lang="en-ZA" sz="1200" b="1" i="0" u="none" strike="noStrike" kern="1200" baseline="0" dirty="0" smtClean="0">
                <a:solidFill>
                  <a:schemeClr val="tx1"/>
                </a:solidFill>
                <a:latin typeface="+mn-lt"/>
                <a:ea typeface="+mn-ea"/>
                <a:cs typeface="+mn-cs"/>
              </a:rPr>
              <a:t>, </a:t>
            </a:r>
          </a:p>
          <a:p>
            <a:r>
              <a:rPr lang="en-US" b="1" dirty="0" smtClean="0"/>
              <a:t>2.</a:t>
            </a:r>
            <a:r>
              <a:rPr lang="en-US" b="1" baseline="0" dirty="0" smtClean="0"/>
              <a:t> </a:t>
            </a:r>
            <a:r>
              <a:rPr lang="en-US" b="1" dirty="0" smtClean="0"/>
              <a:t>A management information system (MIS</a:t>
            </a:r>
            <a:r>
              <a:rPr lang="en-US" dirty="0" smtClean="0"/>
              <a:t>) is a computerized database of financial information organized and programmed in such a way that it produces regular reports on operations for every level of management in a company</a:t>
            </a:r>
            <a:endParaRPr lang="en-ZA" dirty="0"/>
          </a:p>
        </p:txBody>
      </p:sp>
      <p:sp>
        <p:nvSpPr>
          <p:cNvPr id="4" name="Slide Number Placeholder 3"/>
          <p:cNvSpPr>
            <a:spLocks noGrp="1"/>
          </p:cNvSpPr>
          <p:nvPr>
            <p:ph type="sldNum" sz="quarter" idx="10"/>
          </p:nvPr>
        </p:nvSpPr>
        <p:spPr/>
        <p:txBody>
          <a:bodyPr/>
          <a:lstStyle/>
          <a:p>
            <a:fld id="{7B3F1895-4F96-4310-874E-A9524CB180E4}" type="slidenum">
              <a:rPr lang="en-GB" smtClean="0"/>
              <a:t>13</a:t>
            </a:fld>
            <a:endParaRPr lang="en-GB"/>
          </a:p>
        </p:txBody>
      </p:sp>
    </p:spTree>
    <p:extLst>
      <p:ext uri="{BB962C8B-B14F-4D97-AF65-F5344CB8AC3E}">
        <p14:creationId xmlns:p14="http://schemas.microsoft.com/office/powerpoint/2010/main" val="351912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16/08/2019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16/08/2019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16/08/2019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16/08/2019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16/08/2019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16/08/2019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16/08/2019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16/08/2019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16/08/2019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16/08/2019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16/08/2019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GB" sz="3100" b="1" dirty="0" smtClean="0"/>
              <a:t>Operating Systems</a:t>
            </a:r>
            <a:r>
              <a:rPr lang="en-GB" b="1" dirty="0" smtClean="0"/>
              <a:t> </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IS622, chapter 1</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291286" cy="523220"/>
          </a:xfrm>
          <a:prstGeom prst="rect">
            <a:avLst/>
          </a:prstGeom>
          <a:noFill/>
        </p:spPr>
        <p:txBody>
          <a:bodyPr wrap="none" rtlCol="0">
            <a:spAutoFit/>
          </a:bodyPr>
          <a:lstStyle/>
          <a:p>
            <a:r>
              <a:rPr lang="en-US" sz="2800" b="1" i="1" dirty="0" smtClean="0">
                <a:latin typeface="Agency FB" panose="020B0503020202020204" pitchFamily="34" charset="0"/>
              </a:rPr>
              <a:t>Information Systems 622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ERP </a:t>
            </a:r>
            <a:r>
              <a:rPr lang="en-ZA" b="1" dirty="0"/>
              <a:t>Systems </a:t>
            </a:r>
            <a:r>
              <a:rPr lang="en-ZA" b="1" dirty="0" smtClean="0"/>
              <a:t>for large firms</a:t>
            </a:r>
            <a:endParaRPr lang="en-ZA" dirty="0"/>
          </a:p>
        </p:txBody>
      </p:sp>
      <p:sp>
        <p:nvSpPr>
          <p:cNvPr id="3" name="Content Placeholder 2"/>
          <p:cNvSpPr>
            <a:spLocks noGrp="1"/>
          </p:cNvSpPr>
          <p:nvPr>
            <p:ph idx="1"/>
          </p:nvPr>
        </p:nvSpPr>
        <p:spPr>
          <a:xfrm>
            <a:off x="2592925" y="1669143"/>
            <a:ext cx="8911686" cy="4659085"/>
          </a:xfrm>
        </p:spPr>
        <p:txBody>
          <a:bodyPr>
            <a:normAutofit lnSpcReduction="10000"/>
          </a:bodyPr>
          <a:lstStyle/>
          <a:p>
            <a:pPr marL="0" indent="0">
              <a:buNone/>
            </a:pPr>
            <a:r>
              <a:rPr lang="en-US" dirty="0"/>
              <a:t>The following list provides tips for avoiding many common causes for failed ERP implementations: </a:t>
            </a:r>
          </a:p>
          <a:p>
            <a:r>
              <a:rPr lang="en-US" dirty="0" smtClean="0"/>
              <a:t>Assign </a:t>
            </a:r>
            <a:r>
              <a:rPr lang="en-US" dirty="0"/>
              <a:t>a full-time executive to manage the project. </a:t>
            </a:r>
          </a:p>
          <a:p>
            <a:r>
              <a:rPr lang="en-US" dirty="0" smtClean="0"/>
              <a:t>Appoint </a:t>
            </a:r>
            <a:r>
              <a:rPr lang="en-US" dirty="0"/>
              <a:t>an experienced, independent resource to provide project oversight and to verify and validate system performance. </a:t>
            </a:r>
          </a:p>
          <a:p>
            <a:r>
              <a:rPr lang="en-US" dirty="0" smtClean="0"/>
              <a:t>Allow </a:t>
            </a:r>
            <a:r>
              <a:rPr lang="en-US" dirty="0"/>
              <a:t>sufficient time for transition from the old way of doing things to the new system and new processes. </a:t>
            </a:r>
          </a:p>
          <a:p>
            <a:r>
              <a:rPr lang="en-US" dirty="0" smtClean="0"/>
              <a:t>Plan </a:t>
            </a:r>
            <a:r>
              <a:rPr lang="en-US" dirty="0"/>
              <a:t>to spend a lot of time and money training people. </a:t>
            </a:r>
          </a:p>
          <a:p>
            <a:r>
              <a:rPr lang="en-US" dirty="0" smtClean="0"/>
              <a:t>Define </a:t>
            </a:r>
            <a:r>
              <a:rPr lang="en-US" dirty="0"/>
              <a:t>metrics to assess project progress and to identify project-related risks. </a:t>
            </a:r>
          </a:p>
          <a:p>
            <a:r>
              <a:rPr lang="en-US" dirty="0" smtClean="0"/>
              <a:t>Keep </a:t>
            </a:r>
            <a:r>
              <a:rPr lang="en-US" dirty="0"/>
              <a:t>the scope of the project well defined and contained to essential business processes. </a:t>
            </a:r>
          </a:p>
          <a:p>
            <a:r>
              <a:rPr lang="en-US" dirty="0" smtClean="0"/>
              <a:t>Be </a:t>
            </a:r>
            <a:r>
              <a:rPr lang="en-US" dirty="0"/>
              <a:t>wary of modifying the ERP software to conform to your firm’s business practices </a:t>
            </a: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3135447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0" y="721489"/>
            <a:ext cx="9196840" cy="817025"/>
          </a:xfrm>
        </p:spPr>
        <p:txBody>
          <a:bodyPr>
            <a:normAutofit/>
          </a:bodyPr>
          <a:lstStyle/>
          <a:p>
            <a:r>
              <a:rPr lang="en-US" sz="2800" b="1" dirty="0"/>
              <a:t>ERP for Small- and Medium-Sized Enterprises (SMEs) </a:t>
            </a:r>
            <a:endParaRPr lang="en-US" sz="2800" dirty="0"/>
          </a:p>
        </p:txBody>
      </p:sp>
      <p:sp>
        <p:nvSpPr>
          <p:cNvPr id="3" name="Content Placeholder 2"/>
          <p:cNvSpPr>
            <a:spLocks noGrp="1"/>
          </p:cNvSpPr>
          <p:nvPr>
            <p:ph idx="1"/>
          </p:nvPr>
        </p:nvSpPr>
        <p:spPr>
          <a:xfrm>
            <a:off x="2191657" y="1538514"/>
            <a:ext cx="8964613" cy="5036457"/>
          </a:xfrm>
        </p:spPr>
        <p:txBody>
          <a:bodyPr>
            <a:normAutofit/>
          </a:bodyPr>
          <a:lstStyle/>
          <a:p>
            <a:pPr marL="0" indent="0">
              <a:buNone/>
            </a:pPr>
            <a:r>
              <a:rPr lang="en-US" dirty="0" smtClean="0"/>
              <a:t>It </a:t>
            </a:r>
            <a:r>
              <a:rPr lang="en-US" dirty="0"/>
              <a:t>is not only large Fortune 100 companies that are successful in implementing ERP. SMEs (both for-profit and not-for-profit) can achieve real business benefits from their ERP efforts. Many of the SMEs elected to implement open-source ERP systems. With open-source soft- ware, anyone can see and modify the source code to customize it to meet their </a:t>
            </a:r>
            <a:r>
              <a:rPr lang="en-US" dirty="0" smtClean="0"/>
              <a:t>needs. </a:t>
            </a:r>
            <a:endParaRPr lang="en-US" dirty="0"/>
          </a:p>
          <a:p>
            <a:pPr marL="0" indent="0">
              <a:buNone/>
            </a:pPr>
            <a:r>
              <a:rPr lang="en-US" dirty="0" smtClean="0"/>
              <a:t>The table </a:t>
            </a:r>
            <a:r>
              <a:rPr lang="en-US" dirty="0"/>
              <a:t>lists some of the open-source ERP systems geared for SMEs. </a:t>
            </a:r>
            <a:r>
              <a:rPr lang="en-US" dirty="0" smtClean="0"/>
              <a:t>The </a:t>
            </a:r>
            <a:r>
              <a:rPr lang="en-US" dirty="0"/>
              <a:t>following sections outline systems that can be considered as sub-systems of an ERP, or as information systems in their own right. </a:t>
            </a: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pic>
        <p:nvPicPr>
          <p:cNvPr id="5" name="Picture 4"/>
          <p:cNvPicPr>
            <a:picLocks noChangeAspect="1"/>
          </p:cNvPicPr>
          <p:nvPr/>
        </p:nvPicPr>
        <p:blipFill>
          <a:blip r:embed="rId2"/>
          <a:stretch>
            <a:fillRect/>
          </a:stretch>
        </p:blipFill>
        <p:spPr>
          <a:xfrm>
            <a:off x="2756047" y="4056742"/>
            <a:ext cx="8206694" cy="2648858"/>
          </a:xfrm>
          <a:prstGeom prst="rect">
            <a:avLst/>
          </a:prstGeom>
        </p:spPr>
      </p:pic>
    </p:spTree>
    <p:extLst>
      <p:ext uri="{BB962C8B-B14F-4D97-AF65-F5344CB8AC3E}">
        <p14:creationId xmlns:p14="http://schemas.microsoft.com/office/powerpoint/2010/main" val="2718254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1.3 Transaction </a:t>
            </a:r>
            <a:r>
              <a:rPr lang="en-ZA" b="1" dirty="0"/>
              <a:t>Processing Systems </a:t>
            </a:r>
            <a:endParaRPr lang="en-ZA" dirty="0"/>
          </a:p>
        </p:txBody>
      </p:sp>
      <p:sp>
        <p:nvSpPr>
          <p:cNvPr id="3" name="Content Placeholder 2"/>
          <p:cNvSpPr>
            <a:spLocks noGrp="1"/>
          </p:cNvSpPr>
          <p:nvPr>
            <p:ph idx="1"/>
          </p:nvPr>
        </p:nvSpPr>
        <p:spPr/>
        <p:txBody>
          <a:bodyPr/>
          <a:lstStyle/>
          <a:p>
            <a:pPr marL="0" indent="0">
              <a:buNone/>
            </a:pPr>
            <a:r>
              <a:rPr lang="en-US" dirty="0"/>
              <a:t>Every organization has many transaction processing systems (TPS). These systems include order processing, inventory control, payroll, accounts payable, accounts receivable and the general ledger, to name just a few. The input to these systems includes basic business transactions, such as a customer placing an order, an employee purchasing supplies, a customer payment and an employee signing on and off at the start and end of a day. The processing activities include data collection, data editing, data correction, data manipulation, data storage and document production.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3571980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Systems </a:t>
            </a:r>
            <a:endParaRPr lang="en-ZA" dirty="0"/>
          </a:p>
        </p:txBody>
      </p:sp>
      <p:sp>
        <p:nvSpPr>
          <p:cNvPr id="3" name="Content Placeholder 2"/>
          <p:cNvSpPr>
            <a:spLocks noGrp="1"/>
          </p:cNvSpPr>
          <p:nvPr>
            <p:ph idx="1"/>
          </p:nvPr>
        </p:nvSpPr>
        <p:spPr>
          <a:xfrm>
            <a:off x="2452914" y="1770743"/>
            <a:ext cx="8921070" cy="4760686"/>
          </a:xfrm>
        </p:spPr>
        <p:txBody>
          <a:bodyPr/>
          <a:lstStyle/>
          <a:p>
            <a:pPr marL="0" indent="0">
              <a:buNone/>
            </a:pPr>
            <a:r>
              <a:rPr lang="en-US" dirty="0"/>
              <a:t>A TPS also has a second important function – it collects data which is input to other essential information systems – management information systems, decision support systems and other special-purpose information systems (all discussed in the following chapters).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pic>
        <p:nvPicPr>
          <p:cNvPr id="5" name="Picture 4"/>
          <p:cNvPicPr>
            <a:picLocks noChangeAspect="1"/>
          </p:cNvPicPr>
          <p:nvPr/>
        </p:nvPicPr>
        <p:blipFill>
          <a:blip r:embed="rId3"/>
          <a:stretch>
            <a:fillRect/>
          </a:stretch>
        </p:blipFill>
        <p:spPr>
          <a:xfrm>
            <a:off x="3250677" y="3352800"/>
            <a:ext cx="7114190" cy="3178629"/>
          </a:xfrm>
          <a:prstGeom prst="rect">
            <a:avLst/>
          </a:prstGeom>
        </p:spPr>
      </p:pic>
    </p:spTree>
    <p:extLst>
      <p:ext uri="{BB962C8B-B14F-4D97-AF65-F5344CB8AC3E}">
        <p14:creationId xmlns:p14="http://schemas.microsoft.com/office/powerpoint/2010/main" val="363466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Transaction Processing Methods and Objectives </a:t>
            </a:r>
            <a:endParaRPr lang="en-ZA" dirty="0"/>
          </a:p>
        </p:txBody>
      </p:sp>
      <p:sp>
        <p:nvSpPr>
          <p:cNvPr id="3" name="Content Placeholder 2"/>
          <p:cNvSpPr>
            <a:spLocks noGrp="1"/>
          </p:cNvSpPr>
          <p:nvPr>
            <p:ph idx="1"/>
          </p:nvPr>
        </p:nvSpPr>
        <p:spPr/>
        <p:txBody>
          <a:bodyPr/>
          <a:lstStyle/>
          <a:p>
            <a:pPr marL="0" indent="0">
              <a:buNone/>
            </a:pPr>
            <a:r>
              <a:rPr lang="en-US" dirty="0"/>
              <a:t>With batch processing systems, business transactions are accumulated over a period of time and prepared for processing as a single unit or batch </a:t>
            </a:r>
            <a:r>
              <a:rPr lang="en-US" dirty="0" smtClean="0"/>
              <a:t>. </a:t>
            </a:r>
            <a:r>
              <a:rPr lang="en-US" dirty="0"/>
              <a:t>Transactions are accumulated for the appropriate length of time needed to meet the needs of the users of that system. </a:t>
            </a:r>
            <a:endParaRPr lang="en-US" dirty="0" smtClean="0"/>
          </a:p>
          <a:p>
            <a:pPr marL="0" indent="0">
              <a:buNone/>
            </a:pPr>
            <a:r>
              <a:rPr lang="en-US" dirty="0" smtClean="0"/>
              <a:t>For </a:t>
            </a:r>
            <a:r>
              <a:rPr lang="en-US" dirty="0"/>
              <a:t>example, it might be important to process invoices and customer payments for the </a:t>
            </a:r>
            <a:r>
              <a:rPr lang="en-US" dirty="0" smtClean="0"/>
              <a:t>accounts </a:t>
            </a:r>
            <a:r>
              <a:rPr lang="en-US" dirty="0"/>
              <a:t>receivable system daily. On the other hand, the payroll system might receive process data weekly to create </a:t>
            </a:r>
            <a:r>
              <a:rPr lang="en-US" dirty="0" err="1"/>
              <a:t>cheques</a:t>
            </a:r>
            <a:r>
              <a:rPr lang="en-US" dirty="0"/>
              <a:t>, update employee earnings records and distribute </a:t>
            </a:r>
            <a:r>
              <a:rPr lang="en-US" dirty="0" err="1"/>
              <a:t>labour</a:t>
            </a:r>
            <a:r>
              <a:rPr lang="en-US" dirty="0"/>
              <a:t> costs. </a:t>
            </a:r>
            <a:endParaRPr lang="en-US" dirty="0" smtClean="0"/>
          </a:p>
          <a:p>
            <a:pPr marL="0" indent="0">
              <a:buNone/>
            </a:pPr>
            <a:r>
              <a:rPr lang="en-US" dirty="0" smtClean="0"/>
              <a:t>The </a:t>
            </a:r>
            <a:r>
              <a:rPr lang="en-US" dirty="0"/>
              <a:t>essential characteristic of a batch processing system is that there is some delay between an event and the eventual processing of the related transaction to update the organization’s records.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1391066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Transaction Processing Methods </a:t>
            </a:r>
            <a:r>
              <a:rPr lang="en-US" b="1" dirty="0" smtClean="0"/>
              <a:t>V.S </a:t>
            </a:r>
            <a:r>
              <a:rPr lang="en-ZA" b="1" dirty="0"/>
              <a:t>o</a:t>
            </a:r>
            <a:r>
              <a:rPr lang="en-ZA" b="1" dirty="0" smtClean="0"/>
              <a:t>nline </a:t>
            </a:r>
            <a:r>
              <a:rPr lang="en-ZA" b="1" dirty="0"/>
              <a:t>transaction processing (OLTP), </a:t>
            </a:r>
            <a:r>
              <a:rPr lang="en-US" b="1" dirty="0" smtClean="0"/>
              <a:t>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pic>
        <p:nvPicPr>
          <p:cNvPr id="5" name="Picture 4"/>
          <p:cNvPicPr>
            <a:picLocks noChangeAspect="1"/>
          </p:cNvPicPr>
          <p:nvPr/>
        </p:nvPicPr>
        <p:blipFill>
          <a:blip r:embed="rId2"/>
          <a:stretch>
            <a:fillRect/>
          </a:stretch>
        </p:blipFill>
        <p:spPr>
          <a:xfrm>
            <a:off x="3836674" y="1741715"/>
            <a:ext cx="5104126" cy="4858172"/>
          </a:xfrm>
          <a:prstGeom prst="rect">
            <a:avLst/>
          </a:prstGeom>
        </p:spPr>
      </p:pic>
    </p:spTree>
    <p:extLst>
      <p:ext uri="{BB962C8B-B14F-4D97-AF65-F5344CB8AC3E}">
        <p14:creationId xmlns:p14="http://schemas.microsoft.com/office/powerpoint/2010/main" val="304598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Transaction Processing Methods </a:t>
            </a:r>
            <a:r>
              <a:rPr lang="en-US" b="1" dirty="0" smtClean="0"/>
              <a:t>V.S </a:t>
            </a:r>
            <a:r>
              <a:rPr lang="en-ZA" b="1" dirty="0"/>
              <a:t>o</a:t>
            </a:r>
            <a:r>
              <a:rPr lang="en-ZA" b="1" dirty="0" smtClean="0"/>
              <a:t>nline </a:t>
            </a:r>
            <a:r>
              <a:rPr lang="en-ZA" b="1" dirty="0"/>
              <a:t>transaction processing (OLTP), </a:t>
            </a:r>
            <a:r>
              <a:rPr lang="en-US" b="1" dirty="0" smtClean="0"/>
              <a:t>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
        <p:nvSpPr>
          <p:cNvPr id="3" name="TextBox 2"/>
          <p:cNvSpPr txBox="1"/>
          <p:nvPr/>
        </p:nvSpPr>
        <p:spPr>
          <a:xfrm>
            <a:off x="2902857" y="2220686"/>
            <a:ext cx="8215085" cy="1754326"/>
          </a:xfrm>
          <a:prstGeom prst="rect">
            <a:avLst/>
          </a:prstGeom>
          <a:noFill/>
        </p:spPr>
        <p:txBody>
          <a:bodyPr wrap="square" rtlCol="0">
            <a:spAutoFit/>
          </a:bodyPr>
          <a:lstStyle/>
          <a:p>
            <a:r>
              <a:rPr lang="en-US" dirty="0"/>
              <a:t>With o</a:t>
            </a:r>
            <a:r>
              <a:rPr lang="en-US" b="1" dirty="0"/>
              <a:t>nline transaction processing (OLTP), </a:t>
            </a:r>
            <a:r>
              <a:rPr lang="en-US" dirty="0"/>
              <a:t>each transaction is processed immediately, without the delay of accumulating transactions into a </a:t>
            </a:r>
            <a:r>
              <a:rPr lang="en-US"/>
              <a:t>batch </a:t>
            </a:r>
            <a:r>
              <a:rPr lang="en-US" smtClean="0"/>
              <a:t> </a:t>
            </a:r>
            <a:r>
              <a:rPr lang="en-US" dirty="0"/>
              <a:t>Consequently, at any time, the data in an </a:t>
            </a:r>
            <a:r>
              <a:rPr lang="en-US"/>
              <a:t>online </a:t>
            </a:r>
            <a:r>
              <a:rPr lang="en-US" smtClean="0"/>
              <a:t>system </a:t>
            </a:r>
            <a:r>
              <a:rPr lang="en-US" dirty="0"/>
              <a:t>reflects the current status. This type of processing is essential for businesses that require access to current data such as airlines, ticket agencies and stock investment firms. </a:t>
            </a:r>
            <a:endParaRPr lang="en-ZA" dirty="0"/>
          </a:p>
        </p:txBody>
      </p:sp>
    </p:spTree>
    <p:extLst>
      <p:ext uri="{BB962C8B-B14F-4D97-AF65-F5344CB8AC3E}">
        <p14:creationId xmlns:p14="http://schemas.microsoft.com/office/powerpoint/2010/main" val="1915244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3" name="Content Placeholder 2"/>
          <p:cNvSpPr>
            <a:spLocks noGrp="1"/>
          </p:cNvSpPr>
          <p:nvPr>
            <p:ph idx="1"/>
          </p:nvPr>
        </p:nvSpPr>
        <p:spPr/>
        <p:txBody>
          <a:bodyPr/>
          <a:lstStyle/>
          <a:p>
            <a:pPr marL="0" indent="0">
              <a:buNone/>
            </a:pPr>
            <a:r>
              <a:rPr lang="en-US" dirty="0" smtClean="0"/>
              <a:t>TPS </a:t>
            </a:r>
            <a:r>
              <a:rPr lang="en-US" dirty="0"/>
              <a:t>capture and process data of fundamental business transactions. This data is used to update databases and to produce a variety of reports people both within and outside the enterprise use. The business data goes through a </a:t>
            </a:r>
            <a:r>
              <a:rPr lang="en-US" b="1" dirty="0"/>
              <a:t>transaction processing cycle </a:t>
            </a:r>
            <a:r>
              <a:rPr lang="en-US" dirty="0"/>
              <a:t>that includes data collection, data editing, data correction, data manipulation, data storage and document production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3786236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pic>
        <p:nvPicPr>
          <p:cNvPr id="5" name="Picture 4"/>
          <p:cNvPicPr>
            <a:picLocks noChangeAspect="1"/>
          </p:cNvPicPr>
          <p:nvPr/>
        </p:nvPicPr>
        <p:blipFill>
          <a:blip r:embed="rId2"/>
          <a:stretch>
            <a:fillRect/>
          </a:stretch>
        </p:blipFill>
        <p:spPr>
          <a:xfrm>
            <a:off x="3207657" y="1467755"/>
            <a:ext cx="5804211" cy="5165709"/>
          </a:xfrm>
          <a:prstGeom prst="rect">
            <a:avLst/>
          </a:prstGeom>
        </p:spPr>
      </p:pic>
    </p:spTree>
    <p:extLst>
      <p:ext uri="{BB962C8B-B14F-4D97-AF65-F5344CB8AC3E}">
        <p14:creationId xmlns:p14="http://schemas.microsoft.com/office/powerpoint/2010/main" val="570715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3" name="Content Placeholder 2"/>
          <p:cNvSpPr>
            <a:spLocks noGrp="1"/>
          </p:cNvSpPr>
          <p:nvPr>
            <p:ph idx="1"/>
          </p:nvPr>
        </p:nvSpPr>
        <p:spPr/>
        <p:txBody>
          <a:bodyPr/>
          <a:lstStyle/>
          <a:p>
            <a:pPr>
              <a:buAutoNum type="arabicPeriod"/>
            </a:pPr>
            <a:r>
              <a:rPr lang="en-ZA" b="1" dirty="0" smtClean="0"/>
              <a:t>Data </a:t>
            </a:r>
            <a:r>
              <a:rPr lang="en-ZA" b="1" dirty="0"/>
              <a:t>Collection </a:t>
            </a:r>
            <a:endParaRPr lang="en-ZA" dirty="0"/>
          </a:p>
          <a:p>
            <a:pPr marL="0" indent="0">
              <a:buNone/>
            </a:pPr>
            <a:r>
              <a:rPr lang="en-US" dirty="0" smtClean="0"/>
              <a:t>Capturing </a:t>
            </a:r>
            <a:r>
              <a:rPr lang="en-US" dirty="0"/>
              <a:t>and gathering all data necessary to complete the processing of trans- actions is called </a:t>
            </a:r>
            <a:r>
              <a:rPr lang="en-US" b="1" dirty="0"/>
              <a:t>data collection</a:t>
            </a:r>
            <a:r>
              <a:rPr lang="en-US" dirty="0"/>
              <a:t>. In some cases, it can be done manually, such as by collecting handwritten sales orders or a customer typing in their credit card details on a web page. </a:t>
            </a:r>
            <a:endParaRPr lang="en-US" dirty="0" smtClean="0"/>
          </a:p>
          <a:p>
            <a:pPr>
              <a:buAutoNum type="arabicPeriod" startAt="2"/>
            </a:pPr>
            <a:r>
              <a:rPr lang="en-ZA" b="1" dirty="0" smtClean="0"/>
              <a:t>Data </a:t>
            </a:r>
            <a:r>
              <a:rPr lang="en-ZA" b="1" dirty="0"/>
              <a:t>Editing and Correction </a:t>
            </a:r>
            <a:endParaRPr lang="en-ZA" dirty="0"/>
          </a:p>
          <a:p>
            <a:pPr marL="0" indent="0">
              <a:buNone/>
            </a:pPr>
            <a:r>
              <a:rPr lang="en-US" dirty="0" smtClean="0"/>
              <a:t>An </a:t>
            </a:r>
            <a:r>
              <a:rPr lang="en-US" dirty="0"/>
              <a:t>important step in processing transaction data is to perform </a:t>
            </a:r>
            <a:r>
              <a:rPr lang="en-US" b="1" dirty="0"/>
              <a:t>data editing </a:t>
            </a:r>
            <a:r>
              <a:rPr lang="en-US" dirty="0"/>
              <a:t>for validity and completeness to detect any problems. For example, quantity and cost data must be numeric and names must be alphabetic, otherwise the data is not valid. </a:t>
            </a:r>
            <a:r>
              <a:rPr lang="en-US" dirty="0" smtClean="0"/>
              <a:t>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348031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a:bodyPr>
          <a:lstStyle/>
          <a:p>
            <a:pPr marL="0" indent="0">
              <a:buNone/>
            </a:pPr>
            <a:endParaRPr lang="en-ZA" dirty="0"/>
          </a:p>
          <a:p>
            <a:r>
              <a:rPr lang="en-US" dirty="0"/>
              <a:t>Identify the basic activities and business objectives common to all transaction processing systems. </a:t>
            </a:r>
          </a:p>
          <a:p>
            <a:r>
              <a:rPr lang="en-US" dirty="0"/>
              <a:t>Identify key control and management issues associated with transaction processing systems. </a:t>
            </a:r>
          </a:p>
          <a:p>
            <a:r>
              <a:rPr lang="en-US" dirty="0" smtClean="0"/>
              <a:t>Describe </a:t>
            </a:r>
            <a:r>
              <a:rPr lang="en-US" dirty="0"/>
              <a:t>the inputs, processing and outputs for the transaction processing systems associated with the order processing, purchasing and accounting business functions. </a:t>
            </a:r>
          </a:p>
          <a:p>
            <a:r>
              <a:rPr lang="en-US" dirty="0" smtClean="0"/>
              <a:t>Define </a:t>
            </a:r>
            <a:r>
              <a:rPr lang="en-US" dirty="0"/>
              <a:t>e- and m-commerce and describe various forms of e- commerce. </a:t>
            </a:r>
          </a:p>
          <a:p>
            <a:r>
              <a:rPr lang="en-US" dirty="0" smtClean="0"/>
              <a:t>Identify </a:t>
            </a:r>
            <a:r>
              <a:rPr lang="en-US" dirty="0"/>
              <a:t>the challenges multinational corporations must face in planning, building and operating their transaction processing systems. </a:t>
            </a:r>
          </a:p>
          <a:p>
            <a:r>
              <a:rPr lang="en-US" dirty="0" smtClean="0"/>
              <a:t>Discuss </a:t>
            </a:r>
            <a:r>
              <a:rPr lang="en-US" dirty="0"/>
              <a:t>the advantages and disadvantages associated with the implementation of an enterprise resource planning system </a:t>
            </a:r>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Transaction Processing Activities </a:t>
            </a:r>
            <a:endParaRPr lang="en-ZA" dirty="0"/>
          </a:p>
        </p:txBody>
      </p:sp>
      <p:sp>
        <p:nvSpPr>
          <p:cNvPr id="3" name="Content Placeholder 2"/>
          <p:cNvSpPr>
            <a:spLocks noGrp="1"/>
          </p:cNvSpPr>
          <p:nvPr>
            <p:ph idx="1"/>
          </p:nvPr>
        </p:nvSpPr>
        <p:spPr/>
        <p:txBody>
          <a:bodyPr/>
          <a:lstStyle/>
          <a:p>
            <a:pPr>
              <a:buAutoNum type="arabicPeriod" startAt="3"/>
            </a:pPr>
            <a:r>
              <a:rPr lang="en-ZA" b="1" dirty="0" smtClean="0"/>
              <a:t>Data </a:t>
            </a:r>
            <a:r>
              <a:rPr lang="en-ZA" b="1" dirty="0"/>
              <a:t>Manipulation </a:t>
            </a:r>
            <a:endParaRPr lang="en-ZA" dirty="0"/>
          </a:p>
          <a:p>
            <a:pPr marL="0" indent="0">
              <a:buNone/>
            </a:pPr>
            <a:r>
              <a:rPr lang="en-US" dirty="0" smtClean="0"/>
              <a:t>Another </a:t>
            </a:r>
            <a:r>
              <a:rPr lang="en-US" dirty="0"/>
              <a:t>major activity of a TPS is </a:t>
            </a:r>
            <a:r>
              <a:rPr lang="en-US" b="1" dirty="0"/>
              <a:t>data manipulation</a:t>
            </a:r>
            <a:r>
              <a:rPr lang="en-US" dirty="0"/>
              <a:t>, the process of performing calculations and other data transformations related to business transactions. Data manipulation can include classifying data, sorting data into categories, performing calculations, summarizing results and storing data in the organization’s database for further processing. </a:t>
            </a:r>
            <a:endParaRPr lang="en-US" dirty="0" smtClean="0"/>
          </a:p>
          <a:p>
            <a:pPr>
              <a:buAutoNum type="arabicPeriod" startAt="4"/>
            </a:pPr>
            <a:r>
              <a:rPr lang="en-US" b="1" dirty="0" smtClean="0"/>
              <a:t>Data storage</a:t>
            </a:r>
          </a:p>
          <a:p>
            <a:pPr marL="0" indent="0">
              <a:buNone/>
            </a:pPr>
            <a:r>
              <a:rPr lang="en-US" b="1" dirty="0" smtClean="0"/>
              <a:t> </a:t>
            </a:r>
            <a:r>
              <a:rPr lang="en-US" dirty="0"/>
              <a:t>involves updating one or more databases with new transactions. </a:t>
            </a:r>
            <a:endParaRPr lang="en-US" dirty="0" smtClean="0"/>
          </a:p>
          <a:p>
            <a:pPr>
              <a:buAutoNum type="arabicPeriod" startAt="5"/>
            </a:pPr>
            <a:r>
              <a:rPr lang="en-US" b="1" dirty="0" smtClean="0"/>
              <a:t>Document </a:t>
            </a:r>
            <a:r>
              <a:rPr lang="en-US" b="1" dirty="0"/>
              <a:t>production </a:t>
            </a:r>
            <a:endParaRPr lang="en-US" b="1" dirty="0" smtClean="0"/>
          </a:p>
          <a:p>
            <a:pPr marL="0" indent="0">
              <a:buNone/>
            </a:pPr>
            <a:r>
              <a:rPr lang="en-US" dirty="0" smtClean="0"/>
              <a:t>involves </a:t>
            </a:r>
            <a:r>
              <a:rPr lang="en-US" dirty="0"/>
              <a:t>generating output records, documents and reports. These can be hard-copy paper reports or displays on computer screens </a:t>
            </a:r>
            <a:endParaRPr lang="en-US" dirty="0" smtClean="0"/>
          </a:p>
          <a:p>
            <a:pPr>
              <a:buAutoNum type="arabicPeriod" startAt="4"/>
            </a:pP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Tree>
    <p:extLst>
      <p:ext uri="{BB962C8B-B14F-4D97-AF65-F5344CB8AC3E}">
        <p14:creationId xmlns:p14="http://schemas.microsoft.com/office/powerpoint/2010/main" val="3894431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1.4 Traditional </a:t>
            </a:r>
            <a:r>
              <a:rPr lang="en-ZA" b="1" dirty="0"/>
              <a:t>Transaction Processing Applications </a:t>
            </a:r>
            <a:endParaRPr lang="en-ZA" dirty="0"/>
          </a:p>
        </p:txBody>
      </p:sp>
      <p:sp>
        <p:nvSpPr>
          <p:cNvPr id="3" name="Content Placeholder 2"/>
          <p:cNvSpPr>
            <a:spLocks noGrp="1"/>
          </p:cNvSpPr>
          <p:nvPr>
            <p:ph idx="1"/>
          </p:nvPr>
        </p:nvSpPr>
        <p:spPr/>
        <p:txBody>
          <a:bodyPr/>
          <a:lstStyle/>
          <a:p>
            <a:pPr marL="0" indent="0">
              <a:buNone/>
            </a:pPr>
            <a:r>
              <a:rPr lang="en-US" dirty="0"/>
              <a:t>This section presents an overview of several common transaction processing systems that support the order processing, purchasing and accounting business functions </a:t>
            </a:r>
            <a:endParaRPr lang="en-US" dirty="0" smtClean="0"/>
          </a:p>
          <a:p>
            <a:pPr marL="0" indent="0">
              <a:buNone/>
            </a:pPr>
            <a:r>
              <a:rPr lang="en-US" dirty="0"/>
              <a:t>The traditional TPS for order processing include order entry, sales configuration, shipment planning, shipment execution, inventory control and accounts receivable. Running these systems efficiently and reliably is critical to an enterprise. Figure 1.4 is a system-level flowchart that shows the various systems and the information that flows among them. </a:t>
            </a:r>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Tree>
    <p:extLst>
      <p:ext uri="{BB962C8B-B14F-4D97-AF65-F5344CB8AC3E}">
        <p14:creationId xmlns:p14="http://schemas.microsoft.com/office/powerpoint/2010/main" val="933230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Traditional Transaction Processing Applications </a:t>
            </a:r>
            <a:endParaRPr lang="en-ZA" dirty="0"/>
          </a:p>
        </p:txBody>
      </p:sp>
      <p:pic>
        <p:nvPicPr>
          <p:cNvPr id="5" name="Content Placeholder 4"/>
          <p:cNvPicPr>
            <a:picLocks noGrp="1" noChangeAspect="1"/>
          </p:cNvPicPr>
          <p:nvPr>
            <p:ph idx="1"/>
          </p:nvPr>
        </p:nvPicPr>
        <p:blipFill>
          <a:blip r:embed="rId2"/>
          <a:stretch>
            <a:fillRect/>
          </a:stretch>
        </p:blipFill>
        <p:spPr>
          <a:xfrm>
            <a:off x="3353600" y="1905000"/>
            <a:ext cx="6733029" cy="4102412"/>
          </a:xfrm>
          <a:prstGeom prst="rect">
            <a:avLst/>
          </a:prstGeom>
        </p:spPr>
      </p:pic>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
        <p:nvSpPr>
          <p:cNvPr id="6" name="Rectangle 5"/>
          <p:cNvSpPr/>
          <p:nvPr/>
        </p:nvSpPr>
        <p:spPr>
          <a:xfrm>
            <a:off x="2264229" y="5962367"/>
            <a:ext cx="8563429" cy="369332"/>
          </a:xfrm>
          <a:prstGeom prst="rect">
            <a:avLst/>
          </a:prstGeom>
        </p:spPr>
        <p:txBody>
          <a:bodyPr wrap="square">
            <a:spAutoFit/>
          </a:bodyPr>
          <a:lstStyle/>
          <a:p>
            <a:r>
              <a:rPr lang="en-US" dirty="0">
                <a:solidFill>
                  <a:srgbClr val="000000"/>
                </a:solidFill>
                <a:latin typeface="Times New Roman" panose="02020603050405020304" pitchFamily="18" charset="0"/>
              </a:rPr>
              <a:t>Figure 1.4 Traditional TPS Systems that Support the Order Processing Business Function </a:t>
            </a:r>
            <a:endParaRPr lang="en-ZA" dirty="0"/>
          </a:p>
        </p:txBody>
      </p:sp>
    </p:spTree>
    <p:extLst>
      <p:ext uri="{BB962C8B-B14F-4D97-AF65-F5344CB8AC3E}">
        <p14:creationId xmlns:p14="http://schemas.microsoft.com/office/powerpoint/2010/main" val="28083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43" y="624110"/>
            <a:ext cx="9124269" cy="528797"/>
          </a:xfrm>
        </p:spPr>
        <p:txBody>
          <a:bodyPr>
            <a:normAutofit/>
          </a:bodyPr>
          <a:lstStyle/>
          <a:p>
            <a:r>
              <a:rPr lang="en-ZA" sz="2800" b="1" dirty="0"/>
              <a:t>Traditional Transaction Processing Applications </a:t>
            </a:r>
            <a:endParaRPr lang="en-ZA" sz="2800" dirty="0"/>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pic>
        <p:nvPicPr>
          <p:cNvPr id="7" name="Picture 6"/>
          <p:cNvPicPr>
            <a:picLocks noChangeAspect="1"/>
          </p:cNvPicPr>
          <p:nvPr/>
        </p:nvPicPr>
        <p:blipFill>
          <a:blip r:embed="rId2"/>
          <a:stretch>
            <a:fillRect/>
          </a:stretch>
        </p:blipFill>
        <p:spPr>
          <a:xfrm>
            <a:off x="3092088" y="1152907"/>
            <a:ext cx="6472827" cy="4870299"/>
          </a:xfrm>
          <a:prstGeom prst="rect">
            <a:avLst/>
          </a:prstGeom>
        </p:spPr>
      </p:pic>
      <p:sp>
        <p:nvSpPr>
          <p:cNvPr id="8" name="Rectangle 7"/>
          <p:cNvSpPr/>
          <p:nvPr/>
        </p:nvSpPr>
        <p:spPr>
          <a:xfrm>
            <a:off x="2598057" y="6023206"/>
            <a:ext cx="6966857" cy="369332"/>
          </a:xfrm>
          <a:prstGeom prst="rect">
            <a:avLst/>
          </a:prstGeom>
        </p:spPr>
        <p:txBody>
          <a:bodyPr wrap="square">
            <a:spAutoFit/>
          </a:bodyPr>
          <a:lstStyle/>
          <a:p>
            <a:r>
              <a:rPr lang="en-US" dirty="0">
                <a:solidFill>
                  <a:srgbClr val="000000"/>
                </a:solidFill>
                <a:latin typeface="Times New Roman" panose="02020603050405020304" pitchFamily="18" charset="0"/>
              </a:rPr>
              <a:t>Table 1.5 IPO for the Traditional TPS Systems that Support Purchasing </a:t>
            </a:r>
            <a:endParaRPr lang="en-ZA" dirty="0"/>
          </a:p>
        </p:txBody>
      </p:sp>
    </p:spTree>
    <p:extLst>
      <p:ext uri="{BB962C8B-B14F-4D97-AF65-F5344CB8AC3E}">
        <p14:creationId xmlns:p14="http://schemas.microsoft.com/office/powerpoint/2010/main" val="328084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43" y="624110"/>
            <a:ext cx="9124269" cy="528797"/>
          </a:xfrm>
        </p:spPr>
        <p:txBody>
          <a:bodyPr>
            <a:normAutofit/>
          </a:bodyPr>
          <a:lstStyle/>
          <a:p>
            <a:r>
              <a:rPr lang="en-ZA" sz="2800" b="1" dirty="0"/>
              <a:t>Traditional Transaction Processing Applications </a:t>
            </a:r>
            <a:endParaRPr lang="en-ZA" sz="2800" dirty="0"/>
          </a:p>
        </p:txBody>
      </p:sp>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pic>
        <p:nvPicPr>
          <p:cNvPr id="3" name="Picture 2"/>
          <p:cNvPicPr>
            <a:picLocks noChangeAspect="1"/>
          </p:cNvPicPr>
          <p:nvPr/>
        </p:nvPicPr>
        <p:blipFill>
          <a:blip r:embed="rId2"/>
          <a:stretch>
            <a:fillRect/>
          </a:stretch>
        </p:blipFill>
        <p:spPr>
          <a:xfrm>
            <a:off x="1311579" y="2615922"/>
            <a:ext cx="10014931" cy="2115736"/>
          </a:xfrm>
          <a:prstGeom prst="rect">
            <a:avLst/>
          </a:prstGeom>
        </p:spPr>
      </p:pic>
    </p:spTree>
    <p:extLst>
      <p:ext uri="{BB962C8B-B14F-4D97-AF65-F5344CB8AC3E}">
        <p14:creationId xmlns:p14="http://schemas.microsoft.com/office/powerpoint/2010/main" val="1364612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1.5 </a:t>
            </a:r>
            <a:r>
              <a:rPr lang="en-ZA" b="1" dirty="0"/>
              <a:t>Electronic and Mobile Commerce </a:t>
            </a:r>
            <a:endParaRPr lang="en-ZA" dirty="0"/>
          </a:p>
        </p:txBody>
      </p:sp>
      <p:sp>
        <p:nvSpPr>
          <p:cNvPr id="3" name="Content Placeholder 2"/>
          <p:cNvSpPr>
            <a:spLocks noGrp="1"/>
          </p:cNvSpPr>
          <p:nvPr>
            <p:ph idx="1"/>
          </p:nvPr>
        </p:nvSpPr>
        <p:spPr/>
        <p:txBody>
          <a:bodyPr/>
          <a:lstStyle/>
          <a:p>
            <a:pPr marL="0" indent="0">
              <a:buNone/>
            </a:pPr>
            <a:r>
              <a:rPr lang="en-US" dirty="0"/>
              <a:t>Electronic commerce is conducting a business transaction (e.g. distribution, buying, selling and servicing) electronically over computer net- works, primarily the Internet but also extranets and corporate networks. An e-commerce system is a type of transaction processing system. Business activities that are strong candidates for conversion to e-commerce are paper.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spTree>
    <p:extLst>
      <p:ext uri="{BB962C8B-B14F-4D97-AF65-F5344CB8AC3E}">
        <p14:creationId xmlns:p14="http://schemas.microsoft.com/office/powerpoint/2010/main" val="162440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 </a:t>
            </a:r>
            <a:r>
              <a:rPr lang="en-ZA" b="1" dirty="0"/>
              <a:t>Electronic and Mobile Commerce </a:t>
            </a:r>
            <a:endParaRPr lang="en-ZA" dirty="0"/>
          </a:p>
        </p:txBody>
      </p:sp>
      <p:sp>
        <p:nvSpPr>
          <p:cNvPr id="3" name="Content Placeholder 2"/>
          <p:cNvSpPr>
            <a:spLocks noGrp="1"/>
          </p:cNvSpPr>
          <p:nvPr>
            <p:ph idx="1"/>
          </p:nvPr>
        </p:nvSpPr>
        <p:spPr>
          <a:xfrm>
            <a:off x="2438400" y="1712685"/>
            <a:ext cx="9066212" cy="4557485"/>
          </a:xfrm>
        </p:spPr>
        <p:txBody>
          <a:bodyPr>
            <a:normAutofit/>
          </a:bodyPr>
          <a:lstStyle/>
          <a:p>
            <a:pPr marL="0" indent="0">
              <a:buNone/>
            </a:pPr>
            <a:r>
              <a:rPr lang="en-ZA" b="1" dirty="0"/>
              <a:t>Business-to-consumer (B2C) e-commerce </a:t>
            </a:r>
            <a:endParaRPr lang="en-ZA" dirty="0"/>
          </a:p>
          <a:p>
            <a:r>
              <a:rPr lang="en-US" dirty="0"/>
              <a:t>A form of e-commerce in which customers deal directly with an organization and avoid intermediaries. </a:t>
            </a:r>
          </a:p>
          <a:p>
            <a:pPr marL="0" indent="0">
              <a:buNone/>
            </a:pPr>
            <a:r>
              <a:rPr lang="en-ZA" b="1" dirty="0"/>
              <a:t>B2Me e-commerce. </a:t>
            </a:r>
            <a:endParaRPr lang="en-ZA" dirty="0"/>
          </a:p>
          <a:p>
            <a:r>
              <a:rPr lang="en-US" dirty="0"/>
              <a:t>A form of e-commerce where the business treats each customer as a separate market segment. Typical B2Me features include customizing a website for each customer, perhaps based on their previous purchases and personalized (electronic) marketing literature. </a:t>
            </a:r>
          </a:p>
          <a:p>
            <a:pPr marL="0" indent="0">
              <a:buNone/>
            </a:pPr>
            <a:r>
              <a:rPr lang="en-ZA" b="1" dirty="0"/>
              <a:t>Business-to-business (B2B) e-commerce </a:t>
            </a:r>
            <a:endParaRPr lang="en-ZA" dirty="0"/>
          </a:p>
          <a:p>
            <a:r>
              <a:rPr lang="en-US" dirty="0"/>
              <a:t>Business-to-business (B2B) e-commerce is a subset of e-commerce where all the participants are organizations. B2B e-commerce is a useful tool for connecting business partners in a virtual supply chain to cut re-supply times and reduce costs.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26</a:t>
            </a:fld>
            <a:endParaRPr lang="en-GB"/>
          </a:p>
        </p:txBody>
      </p:sp>
    </p:spTree>
    <p:extLst>
      <p:ext uri="{BB962C8B-B14F-4D97-AF65-F5344CB8AC3E}">
        <p14:creationId xmlns:p14="http://schemas.microsoft.com/office/powerpoint/2010/main" val="276135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 </a:t>
            </a:r>
            <a:r>
              <a:rPr lang="en-ZA" b="1" dirty="0"/>
              <a:t>Electronic and Mobile Commerce </a:t>
            </a:r>
            <a:endParaRPr lang="en-ZA" dirty="0"/>
          </a:p>
        </p:txBody>
      </p:sp>
      <p:sp>
        <p:nvSpPr>
          <p:cNvPr id="3" name="Content Placeholder 2"/>
          <p:cNvSpPr>
            <a:spLocks noGrp="1"/>
          </p:cNvSpPr>
          <p:nvPr>
            <p:ph idx="1"/>
          </p:nvPr>
        </p:nvSpPr>
        <p:spPr>
          <a:xfrm>
            <a:off x="2452915" y="1904999"/>
            <a:ext cx="9051698" cy="4423229"/>
          </a:xfrm>
        </p:spPr>
        <p:txBody>
          <a:bodyPr>
            <a:normAutofit fontScale="92500" lnSpcReduction="20000"/>
          </a:bodyPr>
          <a:lstStyle/>
          <a:p>
            <a:pPr marL="0" indent="0">
              <a:buNone/>
            </a:pPr>
            <a:r>
              <a:rPr lang="en-ZA" b="1" dirty="0"/>
              <a:t>Consumer-to-consumer (C2C) </a:t>
            </a:r>
            <a:endParaRPr lang="en-ZA" dirty="0"/>
          </a:p>
          <a:p>
            <a:r>
              <a:rPr lang="en-US" dirty="0"/>
              <a:t>E-commerce is another subset of e-commerce that involves consumers selling directly to other consumers. EBay is an example of a C2C e-commerce site; customers buy and sell items directly with each other through the site. </a:t>
            </a:r>
          </a:p>
          <a:p>
            <a:pPr marL="0" indent="0">
              <a:buNone/>
            </a:pPr>
            <a:r>
              <a:rPr lang="en-ZA" b="1" dirty="0"/>
              <a:t>E-government </a:t>
            </a:r>
            <a:endParaRPr lang="en-ZA" dirty="0"/>
          </a:p>
          <a:p>
            <a:r>
              <a:rPr lang="en-US" dirty="0"/>
              <a:t>E-government is the use of information and communications technology to simplify the sharing of information, speed up formerly paper-based processes and improve the relationship between citizen and government. Government-to-consumer (G2C), government-to-business (G2B) and government-to-government (G2G) are all forms of e-government </a:t>
            </a:r>
          </a:p>
          <a:p>
            <a:pPr marL="0" indent="0">
              <a:buNone/>
            </a:pPr>
            <a:r>
              <a:rPr lang="en-ZA" b="1" dirty="0"/>
              <a:t>Mobile Commerce </a:t>
            </a:r>
            <a:endParaRPr lang="en-ZA" dirty="0"/>
          </a:p>
          <a:p>
            <a:r>
              <a:rPr lang="en-US" dirty="0"/>
              <a:t>Mobile commerce (m-commerce) relies on the use of wireless devices, such as personal digital assistants, mobile phones and smartphones, to transact. Handset manufacturers such as HTC, Samsung and Sony Ericsson are working with communications carriers such as Vodafone to develop wireless devices, related technology and services.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27</a:t>
            </a:fld>
            <a:endParaRPr lang="en-GB"/>
          </a:p>
        </p:txBody>
      </p:sp>
    </p:spTree>
    <p:extLst>
      <p:ext uri="{BB962C8B-B14F-4D97-AF65-F5344CB8AC3E}">
        <p14:creationId xmlns:p14="http://schemas.microsoft.com/office/powerpoint/2010/main" val="158349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smtClean="0"/>
              <a:t>Continues in the next set of slides</a:t>
            </a:r>
          </a:p>
        </p:txBody>
      </p:sp>
      <p:sp>
        <p:nvSpPr>
          <p:cNvPr id="4" name="Slide Number Placeholder 3"/>
          <p:cNvSpPr>
            <a:spLocks noGrp="1"/>
          </p:cNvSpPr>
          <p:nvPr>
            <p:ph type="sldNum" sz="quarter" idx="12"/>
          </p:nvPr>
        </p:nvSpPr>
        <p:spPr/>
        <p:txBody>
          <a:bodyPr/>
          <a:lstStyle/>
          <a:p>
            <a:fld id="{E0912816-C430-4136-9554-B45F9367BD57}" type="slidenum">
              <a:rPr lang="en-GB" smtClean="0"/>
              <a:t>28</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GB" dirty="0"/>
          </a:p>
        </p:txBody>
      </p:sp>
      <p:sp>
        <p:nvSpPr>
          <p:cNvPr id="3" name="Content Placeholder 2"/>
          <p:cNvSpPr>
            <a:spLocks noGrp="1"/>
          </p:cNvSpPr>
          <p:nvPr>
            <p:ph idx="1"/>
          </p:nvPr>
        </p:nvSpPr>
        <p:spPr>
          <a:xfrm>
            <a:off x="2589212" y="2133599"/>
            <a:ext cx="8915400" cy="4223657"/>
          </a:xfrm>
        </p:spPr>
        <p:txBody>
          <a:bodyPr/>
          <a:lstStyle/>
          <a:p>
            <a:pPr marL="0" indent="0">
              <a:buNone/>
            </a:pPr>
            <a:r>
              <a:rPr lang="en-US" b="1" dirty="0"/>
              <a:t>This chapter looks at those systems that manage the day-to-day running of the firm. Without them an organization couldn’t operate. They include systems that sell products and services to customers (transaction processing systems), systems that buy materials from suppliers (supply chain management systems), systems that help manage the after-sales service (customer relationship management systems) and systems that maintain tax records (accounting systems). </a:t>
            </a:r>
          </a:p>
          <a:p>
            <a:pPr marL="0" indent="0">
              <a:buNone/>
            </a:pPr>
            <a:r>
              <a:rPr lang="en-US" b="1" dirty="0"/>
              <a:t>Often, especially with the systems described in this chapter and the next, the output from one of the systems is the input to another of the systems. An alternative approach to having separate systems to do all of the jobs that are discussed is to have one enterprise-wide system that does all of them. This is the ERP approach, which is described at the start of this chapter. </a:t>
            </a:r>
            <a:endParaRPr lang="en-GB" b="1" dirty="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1.2 Enterprise </a:t>
            </a:r>
            <a:r>
              <a:rPr lang="en-ZA" b="1" dirty="0"/>
              <a:t>Resource Planning </a:t>
            </a:r>
            <a:r>
              <a:rPr lang="en-ZA" b="1" dirty="0" smtClean="0"/>
              <a:t>(ERP)</a:t>
            </a:r>
            <a:endParaRPr lang="en-GB" dirty="0"/>
          </a:p>
        </p:txBody>
      </p:sp>
      <p:sp>
        <p:nvSpPr>
          <p:cNvPr id="3" name="Content Placeholder 2"/>
          <p:cNvSpPr>
            <a:spLocks noGrp="1"/>
          </p:cNvSpPr>
          <p:nvPr>
            <p:ph idx="1"/>
          </p:nvPr>
        </p:nvSpPr>
        <p:spPr>
          <a:xfrm>
            <a:off x="2467429" y="1785257"/>
            <a:ext cx="9037183" cy="3004457"/>
          </a:xfrm>
        </p:spPr>
        <p:txBody>
          <a:bodyPr>
            <a:normAutofit/>
          </a:bodyPr>
          <a:lstStyle/>
          <a:p>
            <a:pPr marL="0" indent="0">
              <a:buNone/>
            </a:pPr>
            <a:r>
              <a:rPr lang="en-US" dirty="0">
                <a:solidFill>
                  <a:schemeClr val="tx1"/>
                </a:solidFill>
              </a:rPr>
              <a:t>Enterprise resource </a:t>
            </a:r>
            <a:r>
              <a:rPr lang="en-US" dirty="0" smtClean="0">
                <a:solidFill>
                  <a:schemeClr val="tx1"/>
                </a:solidFill>
              </a:rPr>
              <a:t>planning (ERP) </a:t>
            </a:r>
            <a:r>
              <a:rPr lang="en-US" dirty="0">
                <a:solidFill>
                  <a:schemeClr val="tx1"/>
                </a:solidFill>
              </a:rPr>
              <a:t>is a process used by companies to manage and integrate the important parts of their businesses. </a:t>
            </a:r>
            <a:endParaRPr lang="en-US" dirty="0" smtClean="0">
              <a:solidFill>
                <a:schemeClr val="tx1"/>
              </a:solidFill>
            </a:endParaRPr>
          </a:p>
          <a:p>
            <a:pPr marL="0" indent="0">
              <a:buNone/>
            </a:pPr>
            <a:r>
              <a:rPr lang="en-US" dirty="0" smtClean="0">
                <a:solidFill>
                  <a:schemeClr val="tx1"/>
                </a:solidFill>
              </a:rPr>
              <a:t>Many </a:t>
            </a:r>
            <a:r>
              <a:rPr lang="en-US" dirty="0">
                <a:solidFill>
                  <a:schemeClr val="tx1"/>
                </a:solidFill>
              </a:rPr>
              <a:t>ERP software applications exist to help companies implement resource planning by integrating all of the processes it needs to run a company with a single system</a:t>
            </a:r>
            <a:r>
              <a:rPr lang="en-US" dirty="0" smtClean="0">
                <a:solidFill>
                  <a:schemeClr val="tx1"/>
                </a:solidFill>
              </a:rPr>
              <a:t>.</a:t>
            </a:r>
          </a:p>
          <a:p>
            <a:pPr marL="0" indent="0">
              <a:buNone/>
            </a:pPr>
            <a:r>
              <a:rPr lang="en-US" dirty="0" smtClean="0">
                <a:solidFill>
                  <a:schemeClr val="tx1"/>
                </a:solidFill>
              </a:rPr>
              <a:t>An </a:t>
            </a:r>
            <a:r>
              <a:rPr lang="en-US" dirty="0">
                <a:solidFill>
                  <a:schemeClr val="tx1"/>
                </a:solidFill>
              </a:rPr>
              <a:t>ERP software system can integrate planning, purchasing inventory, sales, marketing, finance, human </a:t>
            </a:r>
            <a:r>
              <a:rPr lang="en-US" dirty="0" smtClean="0">
                <a:solidFill>
                  <a:schemeClr val="tx1"/>
                </a:solidFill>
              </a:rPr>
              <a:t>resources, and more. </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01745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Advantages of ERP Systems </a:t>
            </a:r>
            <a:endParaRPr lang="en-ZA" dirty="0"/>
          </a:p>
        </p:txBody>
      </p:sp>
      <p:sp>
        <p:nvSpPr>
          <p:cNvPr id="3" name="Content Placeholder 2"/>
          <p:cNvSpPr>
            <a:spLocks noGrp="1"/>
          </p:cNvSpPr>
          <p:nvPr>
            <p:ph idx="1"/>
          </p:nvPr>
        </p:nvSpPr>
        <p:spPr>
          <a:xfrm>
            <a:off x="2423886" y="2133599"/>
            <a:ext cx="9080726" cy="4107543"/>
          </a:xfrm>
        </p:spPr>
        <p:txBody>
          <a:bodyPr>
            <a:normAutofit/>
          </a:bodyPr>
          <a:lstStyle/>
          <a:p>
            <a:pPr>
              <a:buFont typeface="+mj-lt"/>
              <a:buAutoNum type="arabicPeriod"/>
            </a:pPr>
            <a:r>
              <a:rPr lang="en-US" b="1" dirty="0"/>
              <a:t>Improved Access to Data for Operational Decision Making </a:t>
            </a:r>
            <a:r>
              <a:rPr lang="en-US" b="1" dirty="0" smtClean="0"/>
              <a:t>:</a:t>
            </a:r>
          </a:p>
          <a:p>
            <a:pPr marL="0" indent="0">
              <a:buNone/>
            </a:pPr>
            <a:r>
              <a:rPr lang="en-US" dirty="0"/>
              <a:t>ERP systems operate via an integrated database, using one set of data to support all business functions. The systems can support decisions on optimal sourcing or cost accounting, for in- stance, for the entire enterprise or for business units, rather than gathering data from multiple business functions and then trying to coordinate that information manually or reconciling it with another application. </a:t>
            </a:r>
            <a:endParaRPr lang="en-US" dirty="0" smtClean="0"/>
          </a:p>
          <a:p>
            <a:pPr>
              <a:buAutoNum type="arabicPeriod" startAt="2"/>
            </a:pPr>
            <a:r>
              <a:rPr lang="en-US" b="1" dirty="0"/>
              <a:t>Elimination of Costly, Inflexible Legacy Systems </a:t>
            </a:r>
            <a:endParaRPr lang="en-US" b="1" dirty="0" smtClean="0"/>
          </a:p>
          <a:p>
            <a:pPr marL="0" indent="0">
              <a:buNone/>
            </a:pPr>
            <a:r>
              <a:rPr lang="en-US" dirty="0" smtClean="0"/>
              <a:t> Adoption of </a:t>
            </a:r>
            <a:r>
              <a:rPr lang="en-US" dirty="0"/>
              <a:t>an ERP system enables an organization to eliminate dozens or even hundreds of separate systems and replace them with a single, integrated set of applications for the entire enterprise. In many cases, these systems are decades old, the original developers are long gone and the systems are poorly documented. </a:t>
            </a:r>
            <a:endParaRPr lang="en-US" dirty="0" smtClean="0"/>
          </a:p>
          <a:p>
            <a:pPr>
              <a:buAutoNum type="arabicPeriod" startAt="2"/>
            </a:pPr>
            <a:endParaRPr lang="en-US" b="1" dirty="0"/>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51326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Advantages of ERP Systems </a:t>
            </a:r>
            <a:endParaRPr lang="en-ZA" dirty="0"/>
          </a:p>
        </p:txBody>
      </p:sp>
      <p:sp>
        <p:nvSpPr>
          <p:cNvPr id="3" name="Content Placeholder 2"/>
          <p:cNvSpPr>
            <a:spLocks noGrp="1"/>
          </p:cNvSpPr>
          <p:nvPr>
            <p:ph idx="1"/>
          </p:nvPr>
        </p:nvSpPr>
        <p:spPr>
          <a:xfrm>
            <a:off x="2423886" y="2075542"/>
            <a:ext cx="9080726" cy="4107543"/>
          </a:xfrm>
        </p:spPr>
        <p:txBody>
          <a:bodyPr>
            <a:normAutofit/>
          </a:bodyPr>
          <a:lstStyle/>
          <a:p>
            <a:pPr>
              <a:buAutoNum type="arabicPeriod" startAt="3"/>
            </a:pPr>
            <a:r>
              <a:rPr lang="en-ZA" b="1" dirty="0" smtClean="0"/>
              <a:t>Improvement </a:t>
            </a:r>
            <a:r>
              <a:rPr lang="en-ZA" b="1" dirty="0"/>
              <a:t>of Work Processes </a:t>
            </a:r>
            <a:endParaRPr lang="en-ZA" dirty="0"/>
          </a:p>
          <a:p>
            <a:pPr marL="0" indent="0">
              <a:buNone/>
            </a:pPr>
            <a:r>
              <a:rPr lang="en-US" dirty="0"/>
              <a:t>Competition requires companies to structure their business processes to be as effective and customer oriented as possible. ERP vendors do considerable research to define the best business processes. They gather the requirements of leading companies within an industry and combine them with findings from research institutions and consultants. </a:t>
            </a:r>
            <a:endParaRPr lang="en-US"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226793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Disadvantages of ERP Systems </a:t>
            </a:r>
            <a:endParaRPr lang="en-ZA" dirty="0"/>
          </a:p>
        </p:txBody>
      </p:sp>
      <p:sp>
        <p:nvSpPr>
          <p:cNvPr id="3" name="Content Placeholder 2"/>
          <p:cNvSpPr>
            <a:spLocks noGrp="1"/>
          </p:cNvSpPr>
          <p:nvPr>
            <p:ph idx="1"/>
          </p:nvPr>
        </p:nvSpPr>
        <p:spPr/>
        <p:txBody>
          <a:bodyPr>
            <a:normAutofit/>
          </a:bodyPr>
          <a:lstStyle/>
          <a:p>
            <a:pPr>
              <a:buAutoNum type="arabicPeriod"/>
            </a:pPr>
            <a:r>
              <a:rPr lang="en-US" b="1" dirty="0" smtClean="0"/>
              <a:t>Expense </a:t>
            </a:r>
            <a:r>
              <a:rPr lang="en-US" b="1" dirty="0"/>
              <a:t>and Time in Implementation </a:t>
            </a:r>
            <a:endParaRPr lang="en-US" b="1" dirty="0" smtClean="0"/>
          </a:p>
          <a:p>
            <a:pPr marL="0" indent="0">
              <a:buNone/>
            </a:pPr>
            <a:r>
              <a:rPr lang="en-US" dirty="0" smtClean="0"/>
              <a:t>Getting </a:t>
            </a:r>
            <a:r>
              <a:rPr lang="en-US" dirty="0"/>
              <a:t>the full benefits of ERP takes time and money. Although ERP offers many strategic </a:t>
            </a:r>
            <a:r>
              <a:rPr lang="en-US" dirty="0" smtClean="0"/>
              <a:t>advantages </a:t>
            </a:r>
            <a:r>
              <a:rPr lang="en-US" dirty="0"/>
              <a:t>by streamlining a company’s TPS, large firms typically need three to five years and spend tens of millions of euros to implement a successful ERP system. </a:t>
            </a:r>
            <a:endParaRPr lang="en-US" dirty="0" smtClean="0"/>
          </a:p>
          <a:p>
            <a:pPr>
              <a:buAutoNum type="arabicPeriod" startAt="2"/>
            </a:pPr>
            <a:r>
              <a:rPr lang="en-ZA" b="1" dirty="0" smtClean="0"/>
              <a:t>Difficulty </a:t>
            </a:r>
            <a:r>
              <a:rPr lang="en-ZA" b="1" dirty="0"/>
              <a:t>Implementing Change </a:t>
            </a:r>
            <a:endParaRPr lang="en-ZA" dirty="0"/>
          </a:p>
          <a:p>
            <a:pPr marL="0" indent="0">
              <a:buNone/>
            </a:pPr>
            <a:r>
              <a:rPr lang="en-US" dirty="0"/>
              <a:t>In some cases, a company has to radically change how it operates to conform to the ERP’s work processes – its best practices. These changes can be so drastic to long-time employees that they retire or quit rather than go through the change. This exodus can leave a firm short of experienced workers. Sometimes, the best practices simply are not appropriate for the firm and cause great work disruptions.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2450579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Disadvantages of ERP Systems </a:t>
            </a:r>
            <a:endParaRPr lang="en-ZA" dirty="0"/>
          </a:p>
        </p:txBody>
      </p:sp>
      <p:sp>
        <p:nvSpPr>
          <p:cNvPr id="3" name="Content Placeholder 2"/>
          <p:cNvSpPr>
            <a:spLocks noGrp="1"/>
          </p:cNvSpPr>
          <p:nvPr>
            <p:ph idx="1"/>
          </p:nvPr>
        </p:nvSpPr>
        <p:spPr>
          <a:xfrm>
            <a:off x="2589212" y="2133600"/>
            <a:ext cx="8915400" cy="4064000"/>
          </a:xfrm>
        </p:spPr>
        <p:txBody>
          <a:bodyPr>
            <a:normAutofit lnSpcReduction="10000"/>
          </a:bodyPr>
          <a:lstStyle/>
          <a:p>
            <a:pPr>
              <a:buAutoNum type="arabicPeriod" startAt="3"/>
            </a:pPr>
            <a:r>
              <a:rPr lang="en-US" b="1" dirty="0" smtClean="0"/>
              <a:t>Difficulty </a:t>
            </a:r>
            <a:r>
              <a:rPr lang="en-US" b="1" dirty="0"/>
              <a:t>Integrating with Other Systems </a:t>
            </a:r>
            <a:endParaRPr lang="en-US" dirty="0"/>
          </a:p>
          <a:p>
            <a:pPr marL="0" indent="0">
              <a:buNone/>
            </a:pPr>
            <a:r>
              <a:rPr lang="en-US" dirty="0"/>
              <a:t>Most companies have other systems that must be integrated with the ERP system, such as financial analysis programs, e-commerce operations and other applications. Many companies have experienced difficulties making these other systems operate with their ERP system. Other companies need additional software to create these links. </a:t>
            </a:r>
            <a:r>
              <a:rPr lang="en-US" dirty="0" smtClean="0"/>
              <a:t>. </a:t>
            </a:r>
          </a:p>
          <a:p>
            <a:pPr>
              <a:buAutoNum type="arabicPeriod" startAt="4"/>
            </a:pPr>
            <a:r>
              <a:rPr lang="en-US" b="1" dirty="0" smtClean="0"/>
              <a:t>Difficulty </a:t>
            </a:r>
            <a:r>
              <a:rPr lang="en-US" b="1" dirty="0"/>
              <a:t>in Loading Data into New ERP System </a:t>
            </a:r>
            <a:endParaRPr lang="en-US" dirty="0"/>
          </a:p>
          <a:p>
            <a:pPr marL="0" indent="0">
              <a:buNone/>
            </a:pPr>
            <a:r>
              <a:rPr lang="en-US" dirty="0"/>
              <a:t>A major amount of work is required to load existing data from various sources into the new ERP database. The new ERP system may have the capability to store hundreds or even thousands of data items (e.g. customer name, bill to address, product description, etc.). The data items that will be required depend on the scope of ERP implementation. If certain processes or transactions are not included within the scope of implementation, there will be less data to load.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973488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Disadvantages of ERP Systems </a:t>
            </a:r>
            <a:endParaRPr lang="en-ZA" dirty="0"/>
          </a:p>
        </p:txBody>
      </p:sp>
      <p:sp>
        <p:nvSpPr>
          <p:cNvPr id="3" name="Content Placeholder 2"/>
          <p:cNvSpPr>
            <a:spLocks noGrp="1"/>
          </p:cNvSpPr>
          <p:nvPr>
            <p:ph idx="1"/>
          </p:nvPr>
        </p:nvSpPr>
        <p:spPr>
          <a:xfrm>
            <a:off x="2589212" y="2133600"/>
            <a:ext cx="8915400" cy="4064000"/>
          </a:xfrm>
        </p:spPr>
        <p:txBody>
          <a:bodyPr>
            <a:normAutofit/>
          </a:bodyPr>
          <a:lstStyle/>
          <a:p>
            <a:pPr>
              <a:buAutoNum type="arabicPeriod" startAt="5"/>
            </a:pPr>
            <a:r>
              <a:rPr lang="en-US" b="1" dirty="0" smtClean="0"/>
              <a:t>Risks </a:t>
            </a:r>
            <a:r>
              <a:rPr lang="en-US" b="1" dirty="0"/>
              <a:t>in Using One Vendor </a:t>
            </a:r>
            <a:endParaRPr lang="en-US" dirty="0"/>
          </a:p>
          <a:p>
            <a:pPr marL="0" indent="0">
              <a:buNone/>
            </a:pPr>
            <a:r>
              <a:rPr lang="en-US" dirty="0"/>
              <a:t>The high cost to switch to another vendor’s ERP system makes it extremely unlikely that a firm will do so. After a company has adopted an ERP system, the vendor has less incentive to listen and respond to customer concerns. The high cost to switch also comes with the risk that the ERP vendor allows its product to become outdated or goes out of business. </a:t>
            </a:r>
          </a:p>
          <a:p>
            <a:pPr marL="0" indent="0">
              <a:buNone/>
            </a:pPr>
            <a:r>
              <a:rPr lang="en-US" dirty="0"/>
              <a:t>Selecting an ERP system involves not only choosing the best software product but also the right long-term business partner. It was unsettling for many companies that had implemented </a:t>
            </a:r>
            <a:endParaRPr lang="en-ZA"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57822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3323</TotalTime>
  <Words>2404</Words>
  <Application>Microsoft Office PowerPoint</Application>
  <PresentationFormat>Widescreen</PresentationFormat>
  <Paragraphs>142</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Agency FB</vt:lpstr>
      <vt:lpstr>Arial</vt:lpstr>
      <vt:lpstr>Calibri</vt:lpstr>
      <vt:lpstr>Century Gothic</vt:lpstr>
      <vt:lpstr>Times New Roman</vt:lpstr>
      <vt:lpstr>Wingdings 3</vt:lpstr>
      <vt:lpstr>Wisp</vt:lpstr>
      <vt:lpstr> Operating Systems  </vt:lpstr>
      <vt:lpstr>Learning Objectives </vt:lpstr>
      <vt:lpstr>1.1 Introduction</vt:lpstr>
      <vt:lpstr>1.2 Enterprise Resource Planning (ERP)</vt:lpstr>
      <vt:lpstr>Advantages of ERP Systems </vt:lpstr>
      <vt:lpstr>Advantages of ERP Systems </vt:lpstr>
      <vt:lpstr>Disadvantages of ERP Systems </vt:lpstr>
      <vt:lpstr>Disadvantages of ERP Systems </vt:lpstr>
      <vt:lpstr>Disadvantages of ERP Systems </vt:lpstr>
      <vt:lpstr>ERP Systems for large firms</vt:lpstr>
      <vt:lpstr>ERP for Small- and Medium-Sized Enterprises (SMEs) </vt:lpstr>
      <vt:lpstr>1.3 Transaction Processing Systems </vt:lpstr>
      <vt:lpstr>Transaction Processing Systems </vt:lpstr>
      <vt:lpstr>Traditional Transaction Processing Methods and Objectives </vt:lpstr>
      <vt:lpstr>Traditional Transaction Processing Methods V.S online transaction processing (OLTP),  </vt:lpstr>
      <vt:lpstr>Traditional Transaction Processing Methods V.S online transaction processing (OLTP),  </vt:lpstr>
      <vt:lpstr>Transaction Processing Activities </vt:lpstr>
      <vt:lpstr>Transaction Processing Activities </vt:lpstr>
      <vt:lpstr>Transaction Processing Activities </vt:lpstr>
      <vt:lpstr>Transaction Processing Activities </vt:lpstr>
      <vt:lpstr>1.4 Traditional Transaction Processing Applications </vt:lpstr>
      <vt:lpstr>Traditional Transaction Processing Applications </vt:lpstr>
      <vt:lpstr>Traditional Transaction Processing Applications </vt:lpstr>
      <vt:lpstr>Traditional Transaction Processing Applications </vt:lpstr>
      <vt:lpstr>1.5 Electronic and Mobile Commerce </vt:lpstr>
      <vt:lpstr> Electronic and Mobile Commerce </vt:lpstr>
      <vt:lpstr> Electronic and Mobile Commerce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NQUBEKOH</cp:lastModifiedBy>
  <cp:revision>123</cp:revision>
  <dcterms:created xsi:type="dcterms:W3CDTF">2019-03-13T08:07:13Z</dcterms:created>
  <dcterms:modified xsi:type="dcterms:W3CDTF">2019-08-16T08:12:10Z</dcterms:modified>
</cp:coreProperties>
</file>