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sldIdLst>
    <p:sldId id="256" r:id="rId2"/>
    <p:sldId id="257" r:id="rId3"/>
    <p:sldId id="297" r:id="rId4"/>
    <p:sldId id="317" r:id="rId5"/>
    <p:sldId id="318" r:id="rId6"/>
    <p:sldId id="298" r:id="rId7"/>
    <p:sldId id="299" r:id="rId8"/>
    <p:sldId id="300" r:id="rId9"/>
    <p:sldId id="316"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9933" autoAdjust="0"/>
  </p:normalViewPr>
  <p:slideViewPr>
    <p:cSldViewPr snapToGrid="0">
      <p:cViewPr varScale="1">
        <p:scale>
          <a:sx n="66" d="100"/>
          <a:sy n="66" d="100"/>
        </p:scale>
        <p:origin x="83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16/09/2019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16/09/2019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16/09/2019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16/09/2019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16/09/2019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200" b="1" dirty="0"/>
              <a:t>Pervasive Computing </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IS622, </a:t>
            </a:r>
            <a:r>
              <a:rPr lang="en-US" b="1" smtClean="0">
                <a:solidFill>
                  <a:schemeClr val="tx1"/>
                </a:solidFill>
              </a:rPr>
              <a:t>chapter 4</a:t>
            </a:r>
            <a:endParaRPr lang="en-US" b="1" dirty="0" smtClean="0">
              <a:solidFill>
                <a:schemeClr val="tx1"/>
              </a:solidFill>
            </a:endParaRP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291286" cy="523220"/>
          </a:xfrm>
          <a:prstGeom prst="rect">
            <a:avLst/>
          </a:prstGeom>
          <a:noFill/>
        </p:spPr>
        <p:txBody>
          <a:bodyPr wrap="none" rtlCol="0">
            <a:spAutoFit/>
          </a:bodyPr>
          <a:lstStyle/>
          <a:p>
            <a:r>
              <a:rPr lang="en-US" sz="2800" b="1" i="1" dirty="0" smtClean="0">
                <a:latin typeface="Agency FB" panose="020B0503020202020204" pitchFamily="34" charset="0"/>
              </a:rPr>
              <a:t>Information Systems 622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E-Money </a:t>
            </a:r>
            <a:endParaRPr lang="en-GB" dirty="0"/>
          </a:p>
        </p:txBody>
      </p:sp>
      <p:sp>
        <p:nvSpPr>
          <p:cNvPr id="3" name="Content Placeholder 2"/>
          <p:cNvSpPr>
            <a:spLocks noGrp="1"/>
          </p:cNvSpPr>
          <p:nvPr>
            <p:ph idx="1"/>
          </p:nvPr>
        </p:nvSpPr>
        <p:spPr/>
        <p:txBody>
          <a:bodyPr/>
          <a:lstStyle/>
          <a:p>
            <a:pPr marL="0" indent="0">
              <a:buNone/>
            </a:pPr>
            <a:r>
              <a:rPr lang="en-GB" dirty="0"/>
              <a:t>E-money refers to the transfer of funds happening electronically rather than by handing over physical coins and notes. It can be implemented in a number of ways. The most common is paying for goods and services over the Internet; how- ever, it does take other forms. Mobile phones are now also being used to pay for goods and services. Contactless payment using near field communication, is becoming more common. </a:t>
            </a:r>
            <a:endParaRPr lang="en-GB" dirty="0" smtClean="0"/>
          </a:p>
          <a:p>
            <a:pPr marL="0" indent="0">
              <a:buNone/>
            </a:pPr>
            <a:endParaRPr lang="en-US" dirty="0"/>
          </a:p>
          <a:p>
            <a:pPr marL="0" indent="0">
              <a:buNone/>
            </a:pPr>
            <a:r>
              <a:rPr lang="en-GB" dirty="0"/>
              <a:t>Another form of e-money is virtual currency such as bitcoin. There is a debate whether virtual currencies are a form of money or more like valuable </a:t>
            </a:r>
            <a:r>
              <a:rPr lang="en-GB" dirty="0" smtClean="0"/>
              <a:t>collectibles</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2243192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Tangible Media </a:t>
            </a:r>
            <a:endParaRPr lang="en-GB" dirty="0"/>
          </a:p>
        </p:txBody>
      </p:sp>
      <p:sp>
        <p:nvSpPr>
          <p:cNvPr id="3" name="Content Placeholder 2"/>
          <p:cNvSpPr>
            <a:spLocks noGrp="1"/>
          </p:cNvSpPr>
          <p:nvPr>
            <p:ph idx="1"/>
          </p:nvPr>
        </p:nvSpPr>
        <p:spPr/>
        <p:txBody>
          <a:bodyPr/>
          <a:lstStyle/>
          <a:p>
            <a:pPr marL="0" indent="0">
              <a:buNone/>
            </a:pPr>
            <a:r>
              <a:rPr lang="en-GB" dirty="0"/>
              <a:t>A new and interesting way to represent information stored on a computer is through the use of physical objects. </a:t>
            </a: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418275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Personal Robotics </a:t>
            </a:r>
            <a:endParaRPr lang="en-GB" dirty="0"/>
          </a:p>
        </p:txBody>
      </p:sp>
      <p:sp>
        <p:nvSpPr>
          <p:cNvPr id="3" name="Content Placeholder 2"/>
          <p:cNvSpPr>
            <a:spLocks noGrp="1"/>
          </p:cNvSpPr>
          <p:nvPr>
            <p:ph idx="1"/>
          </p:nvPr>
        </p:nvSpPr>
        <p:spPr/>
        <p:txBody>
          <a:bodyPr/>
          <a:lstStyle/>
          <a:p>
            <a:r>
              <a:rPr lang="en-GB" dirty="0"/>
              <a:t>Robotics has been mentioned before in this text, mostly in the context of assembly plants, manufacturing and space exploration. In this section, we will look at some of the robots that are used, and could be used, in our everyday lives. </a:t>
            </a:r>
          </a:p>
          <a:p>
            <a:r>
              <a:rPr lang="en-GB" dirty="0"/>
              <a:t>The Roomba is a robotic vacuum cleaner costing around €250. It can be released into a home where it spends its time continuously cleaning. When it needs a battery recharge, it can go to a base station and recharge itself. </a:t>
            </a:r>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1913023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4.4 Computer Supported Cooperative Work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Computer </a:t>
            </a:r>
            <a:r>
              <a:rPr lang="en-GB" dirty="0"/>
              <a:t>supported cooperative work (CSCW) refers to technologies that allow groups to work together to achieve goals. Individuals in the groups can be co-located (in the same place) or geographically separated.</a:t>
            </a:r>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spTree>
    <p:extLst>
      <p:ext uri="{BB962C8B-B14F-4D97-AF65-F5344CB8AC3E}">
        <p14:creationId xmlns:p14="http://schemas.microsoft.com/office/powerpoint/2010/main" val="44415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Videoconferencing </a:t>
            </a:r>
            <a:endParaRPr lang="en-GB" dirty="0"/>
          </a:p>
        </p:txBody>
      </p:sp>
      <p:sp>
        <p:nvSpPr>
          <p:cNvPr id="3" name="Content Placeholder 2"/>
          <p:cNvSpPr>
            <a:spLocks noGrp="1"/>
          </p:cNvSpPr>
          <p:nvPr>
            <p:ph idx="1"/>
          </p:nvPr>
        </p:nvSpPr>
        <p:spPr/>
        <p:txBody>
          <a:bodyPr/>
          <a:lstStyle/>
          <a:p>
            <a:r>
              <a:rPr lang="en-GB" dirty="0"/>
              <a:t>For a long time in science fiction, the public has seen the future of the telephone call where both audio and video are transmitted. The technology now exists to achieve this easily and cheaply, yet while Skype video calls are popular they don’t seem to have replaced phone calls to any great extent, at least in the home environment. </a:t>
            </a:r>
          </a:p>
          <a:p>
            <a:r>
              <a:rPr lang="en-GB" dirty="0"/>
              <a:t>A videoconference is a simultaneous communication between two or more parties where they both see and hear each other. </a:t>
            </a: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1036919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Messaging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Messaging </a:t>
            </a:r>
            <a:r>
              <a:rPr lang="en-GB" dirty="0"/>
              <a:t>technology includes email, instant messaging and web chat rooms. Email has been discussed before. It is useful for asynchronous text-based communication. Instant messaging is used for synchronous communication – two (or more) people are communicating at the same time, usually typing short sentences to build up a conversation. </a:t>
            </a:r>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336780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Interactive Whiteboards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Essentially</a:t>
            </a:r>
            <a:r>
              <a:rPr lang="en-GB" dirty="0"/>
              <a:t>, an interactive whiteboard is a combination of a whiteboard and a PC. It can be used in a number of ways. Users can write on the white- board and then save what has been written as an image on their computer. This negates the need to take notes about what has been written after a meeting has finished. </a:t>
            </a:r>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3655377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Wikis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A </a:t>
            </a:r>
            <a:r>
              <a:rPr lang="en-GB" dirty="0"/>
              <a:t>wiki is a web page that can be edited by anyone with the proper authority. The most famous example is Wikipedia, which can be edited by any web user – very few restrictions are put in place. To see the usefulness of wikis, have a look at Wikipedia </a:t>
            </a:r>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3177485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Blogs and Podcasts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While </a:t>
            </a:r>
            <a:r>
              <a:rPr lang="en-GB" dirty="0"/>
              <a:t>not strictly a CSCW technology, blogs still allow for the sharing of in- formation from one to many people. A blog, short for ‘weblog’, is a website that people create and use to write about their observations, experiences and feelings on a wide range of topics </a:t>
            </a:r>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Tree>
    <p:extLst>
      <p:ext uri="{BB962C8B-B14F-4D97-AF65-F5344CB8AC3E}">
        <p14:creationId xmlns:p14="http://schemas.microsoft.com/office/powerpoint/2010/main" val="3091534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4.5 More Applications of Electronic and Mobile Commerce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Lastly </a:t>
            </a:r>
            <a:r>
              <a:rPr lang="en-GB" dirty="0"/>
              <a:t>in this chapter we will examine how e-commerce and m-commerce are being used in innovative and exciting ways. This section examines a few of the many B2B, B2C, C2C and m-commerce applications in the retail and wholesale, manufacturing, marketing, investment and finance, and auction arenas </a:t>
            </a:r>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504598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481943" y="1611086"/>
            <a:ext cx="8921069" cy="4775200"/>
          </a:xfrm>
        </p:spPr>
        <p:txBody>
          <a:bodyPr>
            <a:normAutofit/>
          </a:bodyPr>
          <a:lstStyle/>
          <a:p>
            <a:endParaRPr lang="en-GB" dirty="0" smtClean="0"/>
          </a:p>
          <a:p>
            <a:endParaRPr lang="en-GB" dirty="0"/>
          </a:p>
          <a:p>
            <a:endParaRPr lang="en-GB" dirty="0" smtClean="0"/>
          </a:p>
          <a:p>
            <a:r>
              <a:rPr lang="en-GB" dirty="0" smtClean="0"/>
              <a:t>Identify </a:t>
            </a:r>
            <a:r>
              <a:rPr lang="en-GB" dirty="0"/>
              <a:t>the range of devices that now incorporate computing </a:t>
            </a:r>
            <a:r>
              <a:rPr lang="en-GB" dirty="0" smtClean="0"/>
              <a:t>power</a:t>
            </a:r>
            <a:r>
              <a:rPr lang="en-GB" dirty="0"/>
              <a:t>. </a:t>
            </a:r>
          </a:p>
          <a:p>
            <a:r>
              <a:rPr lang="en-GB" dirty="0"/>
              <a:t>Describe the business benefits of mobile devices. </a:t>
            </a:r>
          </a:p>
          <a:p>
            <a:r>
              <a:rPr lang="en-GB" dirty="0"/>
              <a:t>Discuss and evaluate the technologies that </a:t>
            </a:r>
            <a:r>
              <a:rPr lang="en-GB" dirty="0" smtClean="0"/>
              <a:t>can </a:t>
            </a:r>
            <a:r>
              <a:rPr lang="en-GB" dirty="0"/>
              <a:t>be used to support </a:t>
            </a:r>
            <a:r>
              <a:rPr lang="en-GB" dirty="0" smtClean="0"/>
              <a:t>teamwork when team members are separated by time and/or space. </a:t>
            </a:r>
          </a:p>
          <a:p>
            <a:r>
              <a:rPr lang="en-GB" dirty="0" smtClean="0"/>
              <a:t>Describe </a:t>
            </a:r>
            <a:r>
              <a:rPr lang="en-GB" dirty="0"/>
              <a:t>how to select mobile systems to support business </a:t>
            </a:r>
            <a:r>
              <a:rPr lang="en-GB" dirty="0" smtClean="0"/>
              <a:t>objectives</a:t>
            </a:r>
            <a:r>
              <a:rPr lang="en-GB" dirty="0"/>
              <a:t>. </a:t>
            </a: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Retail and Wholesale </a:t>
            </a:r>
            <a:r>
              <a:rPr lang="en-GB" dirty="0"/>
              <a:t/>
            </a:r>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E-commerce </a:t>
            </a:r>
            <a:r>
              <a:rPr lang="en-GB" dirty="0"/>
              <a:t>is being used extensively in retailing and wholesaling</a:t>
            </a:r>
            <a:r>
              <a:rPr lang="en-GB" b="1" dirty="0"/>
              <a:t>. Electronic retailing, </a:t>
            </a:r>
            <a:r>
              <a:rPr lang="en-GB" dirty="0"/>
              <a:t>sometimes called e-tailing, is the direct sale of products or services by businesses to consumers through electronic shops, which are typically designed around the familiar electronic catalogue and shopping cart mode </a:t>
            </a:r>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spTree>
    <p:extLst>
      <p:ext uri="{BB962C8B-B14F-4D97-AF65-F5344CB8AC3E}">
        <p14:creationId xmlns:p14="http://schemas.microsoft.com/office/powerpoint/2010/main" val="2911734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Manufacturing</a:t>
            </a:r>
            <a:endParaRPr lang="en-GB" dirty="0"/>
          </a:p>
        </p:txBody>
      </p:sp>
      <p:sp>
        <p:nvSpPr>
          <p:cNvPr id="3" name="Content Placeholder 2"/>
          <p:cNvSpPr>
            <a:spLocks noGrp="1"/>
          </p:cNvSpPr>
          <p:nvPr>
            <p:ph idx="1"/>
          </p:nvPr>
        </p:nvSpPr>
        <p:spPr/>
        <p:txBody>
          <a:bodyPr/>
          <a:lstStyle/>
          <a:p>
            <a:pPr marL="0" indent="0">
              <a:buNone/>
            </a:pPr>
            <a:endParaRPr lang="en-GB" dirty="0"/>
          </a:p>
          <a:p>
            <a:r>
              <a:rPr lang="en-GB" dirty="0"/>
              <a:t>One approach taken by many manufacturers to raise profitability and improve customer service is to move their supply chain operations onto the Internet. Here they can form an electronic exchange to join with competitors and supplier’s alike, using computers and websites to buy and sell goods, </a:t>
            </a:r>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Tree>
    <p:extLst>
      <p:ext uri="{BB962C8B-B14F-4D97-AF65-F5344CB8AC3E}">
        <p14:creationId xmlns:p14="http://schemas.microsoft.com/office/powerpoint/2010/main" val="2081030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Marketing</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The </a:t>
            </a:r>
            <a:r>
              <a:rPr lang="en-GB" dirty="0"/>
              <a:t>nature of the web allows firms to gather much more information about customer behaviour and preferences than they could use other marketing approaches. Marketing organizations can measure many online activities as customers and potential customers gather information and make their purchase decisions. </a:t>
            </a:r>
          </a:p>
        </p:txBody>
      </p:sp>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Tree>
    <p:extLst>
      <p:ext uri="{BB962C8B-B14F-4D97-AF65-F5344CB8AC3E}">
        <p14:creationId xmlns:p14="http://schemas.microsoft.com/office/powerpoint/2010/main" val="2093192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Investment and Finance</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The </a:t>
            </a:r>
            <a:r>
              <a:rPr lang="en-GB" dirty="0"/>
              <a:t>business adapted to the Internet faster than any other arm of finance. The allure of online trading that enables investors to do quick, thorough research and then buy shares in any company in a few seconds and at a fraction of the cost of a full-commission firm has brought many investors to the web. </a:t>
            </a:r>
          </a:p>
        </p:txBody>
      </p:sp>
      <p:sp>
        <p:nvSpPr>
          <p:cNvPr id="4" name="Slide Number Placeholder 3"/>
          <p:cNvSpPr>
            <a:spLocks noGrp="1"/>
          </p:cNvSpPr>
          <p:nvPr>
            <p:ph type="sldNum" sz="quarter" idx="12"/>
          </p:nvPr>
        </p:nvSpPr>
        <p:spPr/>
        <p:txBody>
          <a:bodyPr/>
          <a:lstStyle/>
          <a:p>
            <a:fld id="{E0912816-C430-4136-9554-B45F9367BD57}" type="slidenum">
              <a:rPr lang="en-GB" smtClean="0"/>
              <a:t>23</a:t>
            </a:fld>
            <a:endParaRPr lang="en-GB"/>
          </a:p>
        </p:txBody>
      </p:sp>
    </p:spTree>
    <p:extLst>
      <p:ext uri="{BB962C8B-B14F-4D97-AF65-F5344CB8AC3E}">
        <p14:creationId xmlns:p14="http://schemas.microsoft.com/office/powerpoint/2010/main" val="2480554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Advantages of Electronic and Mobile Commerce </a:t>
            </a:r>
            <a:endParaRPr lang="en-GB" dirty="0"/>
          </a:p>
        </p:txBody>
      </p:sp>
      <p:sp>
        <p:nvSpPr>
          <p:cNvPr id="3" name="Content Placeholder 2"/>
          <p:cNvSpPr>
            <a:spLocks noGrp="1"/>
          </p:cNvSpPr>
          <p:nvPr>
            <p:ph idx="1"/>
          </p:nvPr>
        </p:nvSpPr>
        <p:spPr>
          <a:xfrm>
            <a:off x="2592925" y="2082018"/>
            <a:ext cx="8915400" cy="4448182"/>
          </a:xfrm>
        </p:spPr>
        <p:txBody>
          <a:bodyPr>
            <a:normAutofit/>
          </a:bodyPr>
          <a:lstStyle/>
          <a:p>
            <a:r>
              <a:rPr lang="en-GB" dirty="0" smtClean="0"/>
              <a:t>Global </a:t>
            </a:r>
            <a:r>
              <a:rPr lang="en-GB" dirty="0"/>
              <a:t>reach. E-commerce offers enormous opportunities. It allows manufacturers to buy at a low cost worldwide, and it offers enterprises the chance to sell to a global market right from the very start-up of their business. </a:t>
            </a:r>
          </a:p>
          <a:p>
            <a:r>
              <a:rPr lang="en-GB" dirty="0" smtClean="0"/>
              <a:t>Reduce </a:t>
            </a:r>
            <a:r>
              <a:rPr lang="en-GB" dirty="0"/>
              <a:t>costs. By eliminating or reducing time-consuming and labour-intensive steps throughout the order and delivery process, more sales can be completed in the same period and with increased accuracy. </a:t>
            </a:r>
          </a:p>
          <a:p>
            <a:r>
              <a:rPr lang="en-GB" dirty="0"/>
              <a:t>Speed the flow of goods and information </a:t>
            </a:r>
            <a:endParaRPr lang="en-GB" dirty="0" smtClean="0"/>
          </a:p>
          <a:p>
            <a:r>
              <a:rPr lang="en-GB" dirty="0" smtClean="0"/>
              <a:t>Increased </a:t>
            </a:r>
            <a:r>
              <a:rPr lang="en-GB" dirty="0"/>
              <a:t>accuracy. By enabling buyers to enter their own product specifications </a:t>
            </a:r>
          </a:p>
          <a:p>
            <a:r>
              <a:rPr lang="en-GB" dirty="0"/>
              <a:t>Improve customer service. Increased and more detailed information about delivery dates and current status can increase customer loyalty </a:t>
            </a:r>
          </a:p>
          <a:p>
            <a:endParaRPr lang="en-GB" dirty="0"/>
          </a:p>
          <a:p>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24</a:t>
            </a:fld>
            <a:endParaRPr lang="en-GB"/>
          </a:p>
        </p:txBody>
      </p:sp>
    </p:spTree>
    <p:extLst>
      <p:ext uri="{BB962C8B-B14F-4D97-AF65-F5344CB8AC3E}">
        <p14:creationId xmlns:p14="http://schemas.microsoft.com/office/powerpoint/2010/main" val="2689628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b="1" smtClean="0"/>
              <a:t>https://github.com/nqubekoh/IS622</a:t>
            </a:r>
            <a:endParaRPr lang="en-US" sz="7200" b="1" dirty="0" smtClean="0"/>
          </a:p>
          <a:p>
            <a:pPr marL="0" indent="0" algn="ctr">
              <a:buNone/>
            </a:pPr>
            <a:r>
              <a:rPr lang="en-US" sz="7200" b="1" dirty="0" smtClean="0"/>
              <a:t>The End!!!</a:t>
            </a:r>
          </a:p>
        </p:txBody>
      </p:sp>
      <p:sp>
        <p:nvSpPr>
          <p:cNvPr id="4" name="Slide Number Placeholder 3"/>
          <p:cNvSpPr>
            <a:spLocks noGrp="1"/>
          </p:cNvSpPr>
          <p:nvPr>
            <p:ph type="sldNum" sz="quarter" idx="12"/>
          </p:nvPr>
        </p:nvSpPr>
        <p:spPr/>
        <p:txBody>
          <a:bodyPr/>
          <a:lstStyle/>
          <a:p>
            <a:fld id="{E0912816-C430-4136-9554-B45F9367BD57}" type="slidenum">
              <a:rPr lang="en-GB" smtClean="0"/>
              <a:t>25</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GB" dirty="0"/>
          </a:p>
        </p:txBody>
      </p:sp>
      <p:sp>
        <p:nvSpPr>
          <p:cNvPr id="3" name="Content Placeholder 2"/>
          <p:cNvSpPr>
            <a:spLocks noGrp="1"/>
          </p:cNvSpPr>
          <p:nvPr>
            <p:ph idx="1"/>
          </p:nvPr>
        </p:nvSpPr>
        <p:spPr>
          <a:xfrm>
            <a:off x="2589212" y="1448973"/>
            <a:ext cx="8915400" cy="4908284"/>
          </a:xfrm>
        </p:spPr>
        <p:txBody>
          <a:bodyPr>
            <a:normAutofit/>
          </a:bodyPr>
          <a:lstStyle/>
          <a:p>
            <a:pPr marL="0" indent="0">
              <a:buNone/>
            </a:pPr>
            <a:endParaRPr lang="en-GB" sz="2400" dirty="0" smtClean="0"/>
          </a:p>
          <a:p>
            <a:pPr marL="0" indent="0">
              <a:buNone/>
            </a:pPr>
            <a:endParaRPr lang="en-GB" sz="2400" dirty="0"/>
          </a:p>
          <a:p>
            <a:pPr marL="0" indent="0">
              <a:buNone/>
            </a:pPr>
            <a:r>
              <a:rPr lang="en-GB" sz="2400" dirty="0" smtClean="0"/>
              <a:t>Information </a:t>
            </a:r>
            <a:r>
              <a:rPr lang="en-GB" sz="2400" dirty="0"/>
              <a:t>systems are no longer tied to a desk in an office. As we saw in the chapter on hardware, mobile devices are allowing computing power to be taken on the move. </a:t>
            </a:r>
            <a:r>
              <a:rPr lang="en-GB" sz="2400" dirty="0" smtClean="0"/>
              <a:t>This </a:t>
            </a:r>
            <a:r>
              <a:rPr lang="en-GB" sz="2400" dirty="0"/>
              <a:t>change is moving in two directions</a:t>
            </a:r>
            <a:r>
              <a:rPr lang="en-GB" sz="2400" dirty="0" smtClean="0"/>
              <a:t>.</a:t>
            </a:r>
          </a:p>
          <a:p>
            <a:pPr marL="0" indent="0">
              <a:buNone/>
            </a:pPr>
            <a:endParaRPr lang="en-GB" sz="2400" dirty="0"/>
          </a:p>
          <a:p>
            <a:pPr marL="0" indent="0">
              <a:buNone/>
            </a:pPr>
            <a:r>
              <a:rPr lang="en-GB" sz="2400" dirty="0" smtClean="0"/>
              <a:t>New </a:t>
            </a:r>
            <a:r>
              <a:rPr lang="en-GB" sz="2400" dirty="0"/>
              <a:t>devices are being developed that people are happy to carry with them </a:t>
            </a:r>
            <a:r>
              <a:rPr lang="en-GB" sz="2400" dirty="0" smtClean="0"/>
              <a:t>tiny </a:t>
            </a:r>
            <a:r>
              <a:rPr lang="en-GB" sz="2400" dirty="0"/>
              <a:t>devices such as the iPod or a smart-phone. </a:t>
            </a:r>
            <a:endParaRPr lang="en-GB" sz="2400"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GB" dirty="0"/>
          </a:p>
        </p:txBody>
      </p:sp>
      <p:sp>
        <p:nvSpPr>
          <p:cNvPr id="3" name="Content Placeholder 2"/>
          <p:cNvSpPr>
            <a:spLocks noGrp="1"/>
          </p:cNvSpPr>
          <p:nvPr>
            <p:ph idx="1"/>
          </p:nvPr>
        </p:nvSpPr>
        <p:spPr>
          <a:xfrm>
            <a:off x="2589212" y="1448973"/>
            <a:ext cx="8915400" cy="4908284"/>
          </a:xfrm>
        </p:spPr>
        <p:txBody>
          <a:bodyPr>
            <a:normAutofit/>
          </a:bodyPr>
          <a:lstStyle/>
          <a:p>
            <a:pPr marL="0" indent="0">
              <a:buNone/>
            </a:pPr>
            <a:endParaRPr lang="en-GB" sz="2400" dirty="0" smtClean="0"/>
          </a:p>
          <a:p>
            <a:pPr marL="0" indent="0">
              <a:buNone/>
            </a:pPr>
            <a:endParaRPr lang="en-GB" sz="2400" dirty="0"/>
          </a:p>
          <a:p>
            <a:pPr marL="0" indent="0">
              <a:buNone/>
            </a:pPr>
            <a:r>
              <a:rPr lang="en-GB" sz="2400" dirty="0" smtClean="0"/>
              <a:t>Such </a:t>
            </a:r>
            <a:r>
              <a:rPr lang="en-GB" sz="2400" dirty="0"/>
              <a:t>devices do not have the functionality of a PC, but they are more convenient and can be taken anywhere. The other direction is that rather than a new device, computing power is being incorporated into existing devices and objects that are already well known to us, such as a jacket, a pair of glasses or a car. </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397676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GB" dirty="0"/>
          </a:p>
        </p:txBody>
      </p:sp>
      <p:sp>
        <p:nvSpPr>
          <p:cNvPr id="3" name="Content Placeholder 2"/>
          <p:cNvSpPr>
            <a:spLocks noGrp="1"/>
          </p:cNvSpPr>
          <p:nvPr>
            <p:ph idx="1"/>
          </p:nvPr>
        </p:nvSpPr>
        <p:spPr>
          <a:xfrm>
            <a:off x="2589212" y="1448973"/>
            <a:ext cx="8915400" cy="4908284"/>
          </a:xfrm>
        </p:spPr>
        <p:txBody>
          <a:bodyPr>
            <a:normAutofit/>
          </a:bodyPr>
          <a:lstStyle/>
          <a:p>
            <a:pPr marL="0" indent="0">
              <a:buNone/>
            </a:pPr>
            <a:endParaRPr lang="en-GB" sz="2400" dirty="0" smtClean="0"/>
          </a:p>
          <a:p>
            <a:pPr marL="0" indent="0">
              <a:buNone/>
            </a:pPr>
            <a:endParaRPr lang="en-GB" sz="2400" dirty="0"/>
          </a:p>
          <a:p>
            <a:pPr marL="0" indent="0">
              <a:buNone/>
            </a:pPr>
            <a:endParaRPr lang="en-GB" sz="2400" dirty="0" smtClean="0"/>
          </a:p>
          <a:p>
            <a:pPr marL="0" indent="0">
              <a:buNone/>
            </a:pPr>
            <a:r>
              <a:rPr lang="en-GB" sz="2400" dirty="0" smtClean="0"/>
              <a:t>This </a:t>
            </a:r>
            <a:r>
              <a:rPr lang="en-GB" sz="2400" dirty="0"/>
              <a:t>move away from the desktop is known as pervasive computing, or ubiquitous computing: ubiquitous because computers are all around us, even if we don’t always realize it. Perhaps from where you are sitting you can see a laptop, smartphone and a tablet computer.</a:t>
            </a:r>
            <a:endParaRPr lang="en-GB" sz="2400" b="1" dirty="0"/>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1250380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4.2 Wireless </a:t>
            </a:r>
            <a:r>
              <a:rPr lang="en-GB" b="1" dirty="0"/>
              <a:t>Internet </a:t>
            </a:r>
            <a:r>
              <a:rPr lang="en-GB" b="1" dirty="0" smtClean="0"/>
              <a:t>Access</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dirty="0" smtClean="0"/>
              <a:t>Central </a:t>
            </a:r>
            <a:r>
              <a:rPr lang="en-GB" dirty="0"/>
              <a:t>to being able to access information ‘on the move’ is wireless Internet </a:t>
            </a:r>
            <a:r>
              <a:rPr lang="en-GB" dirty="0" smtClean="0"/>
              <a:t>access.</a:t>
            </a:r>
          </a:p>
          <a:p>
            <a:r>
              <a:rPr lang="en-GB" dirty="0"/>
              <a:t>The range of options available for wireless communication, but for many people the options they have currently are </a:t>
            </a:r>
            <a:r>
              <a:rPr lang="en-GB" dirty="0" err="1"/>
              <a:t>wi-fi</a:t>
            </a:r>
            <a:r>
              <a:rPr lang="en-GB" dirty="0"/>
              <a:t> and 3G mobile communications, with 4G rapidly becoming more available. </a:t>
            </a: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77512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4.3 Mobile Devices </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The </a:t>
            </a:r>
            <a:r>
              <a:rPr lang="en-GB" dirty="0"/>
              <a:t>list of devices that can make use of </a:t>
            </a:r>
            <a:r>
              <a:rPr lang="en-GB" dirty="0" err="1"/>
              <a:t>wi-fi</a:t>
            </a:r>
            <a:r>
              <a:rPr lang="en-GB" dirty="0"/>
              <a:t> hotspots is growing. It now includes desk- top computers (useful if you happen to live within a hotspot), laptops, tablet PCs, mobile phones, mobile game consoles</a:t>
            </a: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2383521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4.3 Mobile Devices </a:t>
            </a:r>
            <a:endParaRPr lang="en-GB" dirty="0"/>
          </a:p>
        </p:txBody>
      </p:sp>
      <p:sp>
        <p:nvSpPr>
          <p:cNvPr id="3" name="Content Placeholder 2"/>
          <p:cNvSpPr>
            <a:spLocks noGrp="1"/>
          </p:cNvSpPr>
          <p:nvPr>
            <p:ph idx="1"/>
          </p:nvPr>
        </p:nvSpPr>
        <p:spPr>
          <a:xfrm>
            <a:off x="2378196" y="2190233"/>
            <a:ext cx="8915400" cy="3777622"/>
          </a:xfrm>
        </p:spPr>
        <p:txBody>
          <a:bodyPr/>
          <a:lstStyle/>
          <a:p>
            <a:pPr marL="0" indent="0">
              <a:buNone/>
            </a:pPr>
            <a:r>
              <a:rPr lang="en-GB" b="1" dirty="0">
                <a:solidFill>
                  <a:schemeClr val="tx1"/>
                </a:solidFill>
              </a:rPr>
              <a:t>Figure 4.2 A Smartphone </a:t>
            </a: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pic>
        <p:nvPicPr>
          <p:cNvPr id="5" name="Picture 4"/>
          <p:cNvPicPr>
            <a:picLocks noChangeAspect="1"/>
          </p:cNvPicPr>
          <p:nvPr/>
        </p:nvPicPr>
        <p:blipFill>
          <a:blip r:embed="rId2"/>
          <a:stretch>
            <a:fillRect/>
          </a:stretch>
        </p:blipFill>
        <p:spPr>
          <a:xfrm>
            <a:off x="6710589" y="2534529"/>
            <a:ext cx="5185687" cy="3089031"/>
          </a:xfrm>
          <a:prstGeom prst="rect">
            <a:avLst/>
          </a:prstGeom>
        </p:spPr>
      </p:pic>
      <p:sp>
        <p:nvSpPr>
          <p:cNvPr id="6" name="Rectangle 5"/>
          <p:cNvSpPr/>
          <p:nvPr/>
        </p:nvSpPr>
        <p:spPr>
          <a:xfrm>
            <a:off x="2378196" y="2774741"/>
            <a:ext cx="4332393" cy="2308324"/>
          </a:xfrm>
          <a:prstGeom prst="rect">
            <a:avLst/>
          </a:prstGeom>
        </p:spPr>
        <p:txBody>
          <a:bodyPr wrap="square">
            <a:spAutoFit/>
          </a:bodyPr>
          <a:lstStyle/>
          <a:p>
            <a:r>
              <a:rPr lang="en-GB" dirty="0">
                <a:solidFill>
                  <a:srgbClr val="000000"/>
                </a:solidFill>
                <a:latin typeface="Times New Roman" panose="02020603050405020304" pitchFamily="18" charset="0"/>
              </a:rPr>
              <a:t>Possibly the most useful accessory is a keyboard that can be attached to the smartphone so that data can be entered into it, as it could into a laptop or PC. Both fold up and roll up versions are available. These keyboards can be attached by a cable or wirelessly using the Bluetooth protocol described in Chapter 6. </a:t>
            </a:r>
            <a:endParaRPr lang="en-GB" dirty="0"/>
          </a:p>
        </p:txBody>
      </p:sp>
    </p:spTree>
    <p:extLst>
      <p:ext uri="{BB962C8B-B14F-4D97-AF65-F5344CB8AC3E}">
        <p14:creationId xmlns:p14="http://schemas.microsoft.com/office/powerpoint/2010/main" val="1467980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4.3 Mobile Devices </a:t>
            </a:r>
            <a:endParaRPr lang="en-GB" dirty="0"/>
          </a:p>
        </p:txBody>
      </p:sp>
      <p:sp>
        <p:nvSpPr>
          <p:cNvPr id="3" name="Content Placeholder 2"/>
          <p:cNvSpPr>
            <a:spLocks noGrp="1"/>
          </p:cNvSpPr>
          <p:nvPr>
            <p:ph idx="1"/>
          </p:nvPr>
        </p:nvSpPr>
        <p:spPr>
          <a:xfrm>
            <a:off x="2252889" y="2190233"/>
            <a:ext cx="8915400" cy="3777622"/>
          </a:xfrm>
        </p:spPr>
        <p:txBody>
          <a:bodyPr/>
          <a:lstStyle/>
          <a:p>
            <a:pPr marL="0" indent="0">
              <a:buNone/>
            </a:pPr>
            <a:r>
              <a:rPr lang="en-GB" b="1" dirty="0">
                <a:solidFill>
                  <a:schemeClr val="tx1"/>
                </a:solidFill>
              </a:rPr>
              <a:t>Wearable Technology </a:t>
            </a:r>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
        <p:nvSpPr>
          <p:cNvPr id="6" name="Rectangle 5"/>
          <p:cNvSpPr/>
          <p:nvPr/>
        </p:nvSpPr>
        <p:spPr>
          <a:xfrm>
            <a:off x="2378196" y="2774741"/>
            <a:ext cx="4332393" cy="3139321"/>
          </a:xfrm>
          <a:prstGeom prst="rect">
            <a:avLst/>
          </a:prstGeom>
        </p:spPr>
        <p:txBody>
          <a:bodyPr wrap="square">
            <a:spAutoFit/>
          </a:bodyPr>
          <a:lstStyle/>
          <a:p>
            <a:r>
              <a:rPr lang="en-GB" dirty="0" smtClean="0"/>
              <a:t>smartphone </a:t>
            </a:r>
            <a:r>
              <a:rPr lang="en-GB" dirty="0"/>
              <a:t>technology further allows it to become part of the clothes we wear, for example a jacket or belt. Coupled with other things we are comfortable wearing, for in- stance glasses with which to receive visual information or earphones for audio information, computing power can become something we routinely take with us and use everywhere. </a:t>
            </a:r>
          </a:p>
        </p:txBody>
      </p:sp>
      <p:pic>
        <p:nvPicPr>
          <p:cNvPr id="7" name="Picture 6"/>
          <p:cNvPicPr>
            <a:picLocks noChangeAspect="1"/>
          </p:cNvPicPr>
          <p:nvPr/>
        </p:nvPicPr>
        <p:blipFill>
          <a:blip r:embed="rId2"/>
          <a:stretch>
            <a:fillRect/>
          </a:stretch>
        </p:blipFill>
        <p:spPr>
          <a:xfrm>
            <a:off x="6710589" y="2232614"/>
            <a:ext cx="5076897" cy="3392578"/>
          </a:xfrm>
          <a:prstGeom prst="rect">
            <a:avLst/>
          </a:prstGeom>
        </p:spPr>
      </p:pic>
    </p:spTree>
    <p:extLst>
      <p:ext uri="{BB962C8B-B14F-4D97-AF65-F5344CB8AC3E}">
        <p14:creationId xmlns:p14="http://schemas.microsoft.com/office/powerpoint/2010/main" val="1986677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6955</TotalTime>
  <Words>1485</Words>
  <Application>Microsoft Office PowerPoint</Application>
  <PresentationFormat>Widescreen</PresentationFormat>
  <Paragraphs>130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Agency FB</vt:lpstr>
      <vt:lpstr>Arial</vt:lpstr>
      <vt:lpstr>Calibri</vt:lpstr>
      <vt:lpstr>Century Gothic</vt:lpstr>
      <vt:lpstr>Times New Roman</vt:lpstr>
      <vt:lpstr>Wingdings 3</vt:lpstr>
      <vt:lpstr>Wisp</vt:lpstr>
      <vt:lpstr>Pervasive Computing  </vt:lpstr>
      <vt:lpstr>Learning Objectives </vt:lpstr>
      <vt:lpstr>1.1 Introduction</vt:lpstr>
      <vt:lpstr>1.1 Introduction</vt:lpstr>
      <vt:lpstr>1.1 Introduction</vt:lpstr>
      <vt:lpstr>4.2 Wireless Internet Access</vt:lpstr>
      <vt:lpstr>4.3 Mobile Devices </vt:lpstr>
      <vt:lpstr>4.3 Mobile Devices </vt:lpstr>
      <vt:lpstr>4.3 Mobile Devices </vt:lpstr>
      <vt:lpstr>E-Money </vt:lpstr>
      <vt:lpstr>Tangible Media </vt:lpstr>
      <vt:lpstr>Personal Robotics </vt:lpstr>
      <vt:lpstr>4.4 Computer Supported Cooperative Work </vt:lpstr>
      <vt:lpstr>Videoconferencing </vt:lpstr>
      <vt:lpstr>Messaging </vt:lpstr>
      <vt:lpstr>Interactive Whiteboards </vt:lpstr>
      <vt:lpstr>Wikis </vt:lpstr>
      <vt:lpstr>Blogs and Podcasts </vt:lpstr>
      <vt:lpstr>4.5 More Applications of Electronic and Mobile Commerce </vt:lpstr>
      <vt:lpstr>Retail and Wholesale  </vt:lpstr>
      <vt:lpstr>Manufacturing</vt:lpstr>
      <vt:lpstr>Marketing</vt:lpstr>
      <vt:lpstr>Investment and Finance</vt:lpstr>
      <vt:lpstr>Advantages of Electronic and Mobile Commerce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167</cp:revision>
  <dcterms:created xsi:type="dcterms:W3CDTF">2019-03-13T08:07:13Z</dcterms:created>
  <dcterms:modified xsi:type="dcterms:W3CDTF">2019-09-16T11:01:33Z</dcterms:modified>
</cp:coreProperties>
</file>