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3"/>
  </p:notesMasterIdLst>
  <p:sldIdLst>
    <p:sldId id="256" r:id="rId2"/>
    <p:sldId id="257" r:id="rId3"/>
    <p:sldId id="297" r:id="rId4"/>
    <p:sldId id="298" r:id="rId5"/>
    <p:sldId id="299" r:id="rId6"/>
    <p:sldId id="300" r:id="rId7"/>
    <p:sldId id="301" r:id="rId8"/>
    <p:sldId id="303" r:id="rId9"/>
    <p:sldId id="304" r:id="rId10"/>
    <p:sldId id="306" r:id="rId11"/>
    <p:sldId id="307" r:id="rId12"/>
    <p:sldId id="308" r:id="rId13"/>
    <p:sldId id="309"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29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89933" autoAdjust="0"/>
  </p:normalViewPr>
  <p:slideViewPr>
    <p:cSldViewPr snapToGrid="0">
      <p:cViewPr varScale="1">
        <p:scale>
          <a:sx n="66" d="100"/>
          <a:sy n="66" d="100"/>
        </p:scale>
        <p:origin x="834"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D69D-1DA5-4A0B-B46E-850DB3ED1690}" type="datetimeFigureOut">
              <a:rPr lang="en-GB" smtClean="0"/>
              <a:t>26/09/2019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1895-4F96-4310-874E-A9524CB180E4}" type="slidenum">
              <a:rPr lang="en-GB" smtClean="0"/>
              <a:t>‹#›</a:t>
            </a:fld>
            <a:endParaRPr lang="en-GB"/>
          </a:p>
        </p:txBody>
      </p:sp>
    </p:spTree>
    <p:extLst>
      <p:ext uri="{BB962C8B-B14F-4D97-AF65-F5344CB8AC3E}">
        <p14:creationId xmlns:p14="http://schemas.microsoft.com/office/powerpoint/2010/main" val="29682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B3F1895-4F96-4310-874E-A9524CB180E4}" type="slidenum">
              <a:rPr lang="en-GB" smtClean="0"/>
              <a:t>1</a:t>
            </a:fld>
            <a:endParaRPr lang="en-GB"/>
          </a:p>
        </p:txBody>
      </p:sp>
    </p:spTree>
    <p:extLst>
      <p:ext uri="{BB962C8B-B14F-4D97-AF65-F5344CB8AC3E}">
        <p14:creationId xmlns:p14="http://schemas.microsoft.com/office/powerpoint/2010/main" val="327638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commerce</a:t>
            </a:r>
            <a:r>
              <a:rPr lang="en-US" sz="1200" b="0" i="0" kern="1200" dirty="0" smtClean="0">
                <a:solidFill>
                  <a:schemeClr val="tx1"/>
                </a:solidFill>
                <a:effectLst/>
                <a:latin typeface="+mn-lt"/>
                <a:ea typeface="+mn-ea"/>
                <a:cs typeface="+mn-cs"/>
              </a:rPr>
              <a:t> (mobile </a:t>
            </a:r>
            <a:r>
              <a:rPr lang="en-US" sz="1200" b="1" i="0" kern="1200" dirty="0" smtClean="0">
                <a:solidFill>
                  <a:schemeClr val="tx1"/>
                </a:solidFill>
                <a:effectLst/>
                <a:latin typeface="+mn-lt"/>
                <a:ea typeface="+mn-ea"/>
                <a:cs typeface="+mn-cs"/>
              </a:rPr>
              <a:t>commerce</a:t>
            </a:r>
            <a:r>
              <a:rPr lang="en-US" sz="1200" b="0" i="0" kern="1200" dirty="0" smtClean="0">
                <a:solidFill>
                  <a:schemeClr val="tx1"/>
                </a:solidFill>
                <a:effectLst/>
                <a:latin typeface="+mn-lt"/>
                <a:ea typeface="+mn-ea"/>
                <a:cs typeface="+mn-cs"/>
              </a:rPr>
              <a:t>) is the buying and selling of goods and services through wireless handheld devices such as smartphones and tablets. As a form of e-</a:t>
            </a:r>
            <a:r>
              <a:rPr lang="en-US" sz="1200" b="1" i="0" kern="1200" dirty="0" smtClean="0">
                <a:solidFill>
                  <a:schemeClr val="tx1"/>
                </a:solidFill>
                <a:effectLst/>
                <a:latin typeface="+mn-lt"/>
                <a:ea typeface="+mn-ea"/>
                <a:cs typeface="+mn-cs"/>
              </a:rPr>
              <a:t>commerce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m</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commerce</a:t>
            </a:r>
            <a:r>
              <a:rPr lang="en-US" sz="1200" b="0" i="0" kern="1200" dirty="0" smtClean="0">
                <a:solidFill>
                  <a:schemeClr val="tx1"/>
                </a:solidFill>
                <a:effectLst/>
                <a:latin typeface="+mn-lt"/>
                <a:ea typeface="+mn-ea"/>
                <a:cs typeface="+mn-cs"/>
              </a:rPr>
              <a:t> enables users to access online shopping platforms without needing to use a desktop computer</a:t>
            </a:r>
            <a:endParaRPr lang="en-US" dirty="0"/>
          </a:p>
        </p:txBody>
      </p:sp>
      <p:sp>
        <p:nvSpPr>
          <p:cNvPr id="4" name="Slide Number Placeholder 3"/>
          <p:cNvSpPr>
            <a:spLocks noGrp="1"/>
          </p:cNvSpPr>
          <p:nvPr>
            <p:ph type="sldNum" sz="quarter" idx="10"/>
          </p:nvPr>
        </p:nvSpPr>
        <p:spPr/>
        <p:txBody>
          <a:bodyPr/>
          <a:lstStyle/>
          <a:p>
            <a:fld id="{7B3F1895-4F96-4310-874E-A9524CB180E4}" type="slidenum">
              <a:rPr lang="en-GB" smtClean="0"/>
              <a:t>6</a:t>
            </a:fld>
            <a:endParaRPr lang="en-GB"/>
          </a:p>
        </p:txBody>
      </p:sp>
    </p:spTree>
    <p:extLst>
      <p:ext uri="{BB962C8B-B14F-4D97-AF65-F5344CB8AC3E}">
        <p14:creationId xmlns:p14="http://schemas.microsoft.com/office/powerpoint/2010/main" val="90331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486B6-CB69-49E4-A733-DA4993E70B6A}" type="datetime1">
              <a:rPr lang="en-GB" smtClean="0"/>
              <a:t>26/09/2019</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24793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3E51-4C26-4A8B-B8E5-428168E46B07}" type="datetime1">
              <a:rPr lang="en-GB" smtClean="0"/>
              <a:t>26/09/2019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3982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7763B-E2EC-44E8-94A6-6A2CDF82B039}" type="datetime1">
              <a:rPr lang="en-GB" smtClean="0"/>
              <a:t>26/09/2019</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BC4BD8-9364-4E34-9588-E20BE1EA3CFF}" type="datetime1">
              <a:rPr lang="en-GB" smtClean="0"/>
              <a:t>26/09/2019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86683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A91B13-0429-41BF-98C8-B13727F95413}" type="datetime1">
              <a:rPr lang="en-GB" smtClean="0"/>
              <a:t>26/09/2019</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70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BAB2332-BF8E-4D05-98C0-095443A87B85}" type="datetime1">
              <a:rPr lang="en-GB" smtClean="0"/>
              <a:t>26/09/2019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78201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60E21-5CD3-4BCC-A747-808608D5DE92}" type="datetime1">
              <a:rPr lang="en-GB" smtClean="0"/>
              <a:t>26/09/2019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95652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9C347-A422-4CC2-8F37-0399C39C5D8B}" type="datetime1">
              <a:rPr lang="en-GB" smtClean="0"/>
              <a:t>26/09/2019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7028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FE55-23AF-4A90-B0CC-AC536819D4B6}" type="datetime1">
              <a:rPr lang="en-GB" smtClean="0"/>
              <a:t>26/09/2019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4682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1D486-59D6-422C-A68E-81A1CE087CC6}" type="datetime1">
              <a:rPr lang="en-GB" smtClean="0"/>
              <a:t>26/09/2019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9675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3B727-FD63-4FFC-A3A7-532B8154388E}" type="datetime1">
              <a:rPr lang="en-GB" smtClean="0"/>
              <a:t>26/09/2019</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56062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EED55-65AA-4DBE-B51D-5136BCEB1F05}" type="datetime1">
              <a:rPr lang="en-GB" smtClean="0"/>
              <a:t>26/09/2019</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6842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D153E-1FAC-4293-B8EF-BB84ACF2593E}" type="datetime1">
              <a:rPr lang="en-GB" smtClean="0"/>
              <a:t>26/09/2019</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1027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2F3D-D781-4D3A-8D9A-FBE81A576EC1}" type="datetime1">
              <a:rPr lang="en-GB" smtClean="0"/>
              <a:t>26/09/2019</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806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6290A-73A6-4102-9E55-84CE7DF5E8F2}" type="datetime1">
              <a:rPr lang="en-GB" smtClean="0"/>
              <a:t>26/09/2019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39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A2E75-A9F2-47CE-9C54-A8FBB060AAF6}" type="datetime1">
              <a:rPr lang="en-GB" smtClean="0"/>
              <a:t>26/09/2019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2855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733216-8D79-47DA-B990-66DBC8D82E12}" type="datetime1">
              <a:rPr lang="en-GB" smtClean="0"/>
              <a:t>26/09/2019</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912816-C430-4136-9554-B45F9367BD57}" type="slidenum">
              <a:rPr lang="en-GB" smtClean="0"/>
              <a:t>‹#›</a:t>
            </a:fld>
            <a:endParaRPr lang="en-GB"/>
          </a:p>
        </p:txBody>
      </p:sp>
    </p:spTree>
    <p:extLst>
      <p:ext uri="{BB962C8B-B14F-4D97-AF65-F5344CB8AC3E}">
        <p14:creationId xmlns:p14="http://schemas.microsoft.com/office/powerpoint/2010/main" val="69788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Systems </a:t>
            </a:r>
            <a:r>
              <a:rPr lang="en-US" b="1" dirty="0" smtClean="0"/>
              <a:t>Analysis</a:t>
            </a:r>
            <a:r>
              <a:rPr lang="en-GB" dirty="0"/>
              <a:t/>
            </a:r>
            <a:br>
              <a:rPr lang="en-GB" dirty="0"/>
            </a:br>
            <a:endParaRPr lang="en-GB" dirty="0"/>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rPr>
              <a:t>IS622, chapter 5</a:t>
            </a:r>
          </a:p>
          <a:p>
            <a:endParaRPr lang="en-US" dirty="0"/>
          </a:p>
          <a:p>
            <a:r>
              <a:rPr lang="en-US" b="1" dirty="0" smtClean="0">
                <a:solidFill>
                  <a:schemeClr val="tx1"/>
                </a:solidFill>
              </a:rPr>
              <a:t>                                                                                       </a:t>
            </a:r>
            <a:r>
              <a:rPr lang="en-US" b="1" dirty="0" err="1" smtClean="0">
                <a:solidFill>
                  <a:schemeClr val="tx1"/>
                </a:solidFill>
              </a:rPr>
              <a:t>Mr</a:t>
            </a:r>
            <a:r>
              <a:rPr lang="en-US" b="1" dirty="0" smtClean="0">
                <a:solidFill>
                  <a:schemeClr val="tx1"/>
                </a:solidFill>
              </a:rPr>
              <a:t> N. </a:t>
            </a:r>
            <a:r>
              <a:rPr lang="en-US" b="1" dirty="0" err="1" smtClean="0">
                <a:solidFill>
                  <a:schemeClr val="tx1"/>
                </a:solidFill>
              </a:rPr>
              <a:t>Mathenjwa</a:t>
            </a:r>
            <a:endParaRPr lang="en-GB" b="1" dirty="0">
              <a:solidFill>
                <a:schemeClr val="tx1"/>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a:t>
            </a:fld>
            <a:endParaRPr lang="en-GB"/>
          </a:p>
        </p:txBody>
      </p:sp>
      <p:sp>
        <p:nvSpPr>
          <p:cNvPr id="5" name="TextBox 4"/>
          <p:cNvSpPr txBox="1"/>
          <p:nvPr/>
        </p:nvSpPr>
        <p:spPr>
          <a:xfrm>
            <a:off x="2589213" y="1790700"/>
            <a:ext cx="3291286" cy="523220"/>
          </a:xfrm>
          <a:prstGeom prst="rect">
            <a:avLst/>
          </a:prstGeom>
          <a:noFill/>
        </p:spPr>
        <p:txBody>
          <a:bodyPr wrap="none" rtlCol="0">
            <a:spAutoFit/>
          </a:bodyPr>
          <a:lstStyle/>
          <a:p>
            <a:r>
              <a:rPr lang="en-US" sz="2800" b="1" i="1" dirty="0" smtClean="0">
                <a:latin typeface="Agency FB" panose="020B0503020202020204" pitchFamily="34" charset="0"/>
              </a:rPr>
              <a:t>Information Systems 622</a:t>
            </a:r>
            <a:endParaRPr lang="en-GB" sz="2800" b="1" i="1" dirty="0">
              <a:latin typeface="Agency FB" panose="020B0503020202020204" pitchFamily="34" charset="0"/>
            </a:endParaRPr>
          </a:p>
        </p:txBody>
      </p:sp>
    </p:spTree>
    <p:extLst>
      <p:ext uri="{BB962C8B-B14F-4D97-AF65-F5344CB8AC3E}">
        <p14:creationId xmlns:p14="http://schemas.microsoft.com/office/powerpoint/2010/main" val="45795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Development Lifecycles</a:t>
            </a:r>
            <a:endParaRPr lang="en-US" dirty="0"/>
          </a:p>
        </p:txBody>
      </p:sp>
      <p:sp>
        <p:nvSpPr>
          <p:cNvPr id="3" name="Content Placeholder 2"/>
          <p:cNvSpPr>
            <a:spLocks noGrp="1"/>
          </p:cNvSpPr>
          <p:nvPr>
            <p:ph idx="1"/>
          </p:nvPr>
        </p:nvSpPr>
        <p:spPr/>
        <p:txBody>
          <a:bodyPr/>
          <a:lstStyle/>
          <a:p>
            <a:pPr marL="0" indent="0">
              <a:buNone/>
            </a:pPr>
            <a:r>
              <a:rPr lang="en-US" b="1" dirty="0"/>
              <a:t>The Traditional Systems Development </a:t>
            </a:r>
            <a:r>
              <a:rPr lang="en-US" b="1" dirty="0" smtClean="0"/>
              <a:t>Lifecycle:</a:t>
            </a:r>
          </a:p>
          <a:p>
            <a:pPr marL="0" indent="0">
              <a:buNone/>
            </a:pP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10</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573" y="1757128"/>
            <a:ext cx="9373337" cy="4154093"/>
          </a:xfrm>
          <a:prstGeom prst="rect">
            <a:avLst/>
          </a:prstGeom>
        </p:spPr>
      </p:pic>
    </p:spTree>
    <p:extLst>
      <p:ext uri="{BB962C8B-B14F-4D97-AF65-F5344CB8AC3E}">
        <p14:creationId xmlns:p14="http://schemas.microsoft.com/office/powerpoint/2010/main" val="1718819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Development Lifecycles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Prototyping </a:t>
            </a:r>
            <a:r>
              <a:rPr lang="en-US" b="1" dirty="0" smtClean="0"/>
              <a:t>:</a:t>
            </a:r>
          </a:p>
          <a:p>
            <a:pPr marL="0" indent="0">
              <a:buNone/>
            </a:pPr>
            <a:r>
              <a:rPr lang="en-US" dirty="0"/>
              <a:t>Prototyping, also known as the evolutionary lifecycle, takes an iterative approach to the systems development process. During each iteration, requirements and alternative solutions to the problem are identified and analyzed, new solutions are designed and a portion of the system is implemented. Users are then encouraged to try the prototype and provide feedback (see Figure 5.5). Prototyping begins with creating a preliminary model of a major subsystem or a scaled-down version of the entire system. </a:t>
            </a:r>
          </a:p>
        </p:txBody>
      </p:sp>
      <p:sp>
        <p:nvSpPr>
          <p:cNvPr id="4" name="Slide Number Placeholder 3"/>
          <p:cNvSpPr>
            <a:spLocks noGrp="1"/>
          </p:cNvSpPr>
          <p:nvPr>
            <p:ph type="sldNum" sz="quarter" idx="12"/>
          </p:nvPr>
        </p:nvSpPr>
        <p:spPr/>
        <p:txBody>
          <a:bodyPr/>
          <a:lstStyle/>
          <a:p>
            <a:fld id="{E0912816-C430-4136-9554-B45F9367BD57}" type="slidenum">
              <a:rPr lang="en-GB" smtClean="0"/>
              <a:t>11</a:t>
            </a:fld>
            <a:endParaRPr lang="en-GB"/>
          </a:p>
        </p:txBody>
      </p:sp>
    </p:spTree>
    <p:extLst>
      <p:ext uri="{BB962C8B-B14F-4D97-AF65-F5344CB8AC3E}">
        <p14:creationId xmlns:p14="http://schemas.microsoft.com/office/powerpoint/2010/main" val="4188914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Development Lifecycles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Prototyping </a:t>
            </a:r>
            <a:r>
              <a:rPr lang="en-US" b="1" dirty="0" smtClean="0"/>
              <a:t>:</a:t>
            </a:r>
          </a:p>
        </p:txBody>
      </p:sp>
      <p:sp>
        <p:nvSpPr>
          <p:cNvPr id="4" name="Slide Number Placeholder 3"/>
          <p:cNvSpPr>
            <a:spLocks noGrp="1"/>
          </p:cNvSpPr>
          <p:nvPr>
            <p:ph type="sldNum" sz="quarter" idx="12"/>
          </p:nvPr>
        </p:nvSpPr>
        <p:spPr/>
        <p:txBody>
          <a:bodyPr/>
          <a:lstStyle/>
          <a:p>
            <a:fld id="{E0912816-C430-4136-9554-B45F9367BD57}" type="slidenum">
              <a:rPr lang="en-GB" smtClean="0"/>
              <a:t>12</a:t>
            </a:fld>
            <a:endParaRPr lang="en-GB"/>
          </a:p>
        </p:txBody>
      </p:sp>
      <p:pic>
        <p:nvPicPr>
          <p:cNvPr id="5" name="Picture 4"/>
          <p:cNvPicPr>
            <a:picLocks noChangeAspect="1"/>
          </p:cNvPicPr>
          <p:nvPr/>
        </p:nvPicPr>
        <p:blipFill>
          <a:blip r:embed="rId2"/>
          <a:stretch>
            <a:fillRect/>
          </a:stretch>
        </p:blipFill>
        <p:spPr>
          <a:xfrm>
            <a:off x="4424657" y="1632683"/>
            <a:ext cx="5943547" cy="4927774"/>
          </a:xfrm>
          <a:prstGeom prst="rect">
            <a:avLst/>
          </a:prstGeom>
        </p:spPr>
      </p:pic>
    </p:spTree>
    <p:extLst>
      <p:ext uri="{BB962C8B-B14F-4D97-AF65-F5344CB8AC3E}">
        <p14:creationId xmlns:p14="http://schemas.microsoft.com/office/powerpoint/2010/main" val="2228514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Development Lifecycles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Prototyping </a:t>
            </a:r>
            <a:r>
              <a:rPr lang="en-US" b="1" dirty="0" smtClean="0"/>
              <a:t>:</a:t>
            </a:r>
          </a:p>
        </p:txBody>
      </p:sp>
      <p:sp>
        <p:nvSpPr>
          <p:cNvPr id="4" name="Slide Number Placeholder 3"/>
          <p:cNvSpPr>
            <a:spLocks noGrp="1"/>
          </p:cNvSpPr>
          <p:nvPr>
            <p:ph type="sldNum" sz="quarter" idx="12"/>
          </p:nvPr>
        </p:nvSpPr>
        <p:spPr/>
        <p:txBody>
          <a:bodyPr/>
          <a:lstStyle/>
          <a:p>
            <a:fld id="{E0912816-C430-4136-9554-B45F9367BD57}" type="slidenum">
              <a:rPr lang="en-GB" smtClean="0"/>
              <a:t>13</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791" y="2596027"/>
            <a:ext cx="8256666" cy="3834557"/>
          </a:xfrm>
          <a:prstGeom prst="rect">
            <a:avLst/>
          </a:prstGeom>
        </p:spPr>
      </p:pic>
    </p:spTree>
    <p:extLst>
      <p:ext uri="{BB962C8B-B14F-4D97-AF65-F5344CB8AC3E}">
        <p14:creationId xmlns:p14="http://schemas.microsoft.com/office/powerpoint/2010/main" val="1067740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Development Lifecycles</a:t>
            </a:r>
            <a:endParaRPr lang="en-US" dirty="0"/>
          </a:p>
        </p:txBody>
      </p:sp>
      <p:sp>
        <p:nvSpPr>
          <p:cNvPr id="3" name="Content Placeholder 2"/>
          <p:cNvSpPr>
            <a:spLocks noGrp="1"/>
          </p:cNvSpPr>
          <p:nvPr>
            <p:ph idx="1"/>
          </p:nvPr>
        </p:nvSpPr>
        <p:spPr/>
        <p:txBody>
          <a:bodyPr>
            <a:normAutofit/>
          </a:bodyPr>
          <a:lstStyle/>
          <a:p>
            <a:pPr marL="0" indent="0">
              <a:buNone/>
            </a:pPr>
            <a:r>
              <a:rPr lang="en-US" b="1" dirty="0">
                <a:solidFill>
                  <a:srgbClr val="FF0000"/>
                </a:solidFill>
              </a:rPr>
              <a:t>Rapid Application Development</a:t>
            </a:r>
            <a:r>
              <a:rPr lang="en-US" dirty="0"/>
              <a:t>, Agile Development, Joint Application Development and Other Systems Development Approaches </a:t>
            </a:r>
          </a:p>
          <a:p>
            <a:pPr marL="0" indent="0">
              <a:buNone/>
            </a:pPr>
            <a:endParaRPr lang="en-US" b="1" dirty="0" smtClean="0"/>
          </a:p>
          <a:p>
            <a:pPr marL="0" indent="0">
              <a:buNone/>
            </a:pPr>
            <a:r>
              <a:rPr lang="en-US" b="1" dirty="0" smtClean="0">
                <a:solidFill>
                  <a:srgbClr val="FF0000"/>
                </a:solidFill>
              </a:rPr>
              <a:t>Rapid </a:t>
            </a:r>
            <a:r>
              <a:rPr lang="en-US" b="1" dirty="0">
                <a:solidFill>
                  <a:srgbClr val="FF0000"/>
                </a:solidFill>
              </a:rPr>
              <a:t>application development (RAD) </a:t>
            </a:r>
            <a:r>
              <a:rPr lang="en-US" dirty="0"/>
              <a:t>employs tools, techniques and methodologies designed to speed up application development</a:t>
            </a:r>
            <a:r>
              <a:rPr lang="en-US" dirty="0" smtClean="0"/>
              <a:t>.</a:t>
            </a:r>
            <a:endParaRPr lang="en-US" dirty="0" smtClean="0"/>
          </a:p>
          <a:p>
            <a:pPr marL="0" indent="0">
              <a:buNone/>
            </a:pPr>
            <a:r>
              <a:rPr lang="en-US" dirty="0"/>
              <a:t>RAD reduces paper-based documentation, automatically generates program source code and facilitates user participation in design and development activities. It makes adapting to changing system requirements easier. </a:t>
            </a:r>
          </a:p>
        </p:txBody>
      </p:sp>
      <p:sp>
        <p:nvSpPr>
          <p:cNvPr id="4" name="Slide Number Placeholder 3"/>
          <p:cNvSpPr>
            <a:spLocks noGrp="1"/>
          </p:cNvSpPr>
          <p:nvPr>
            <p:ph type="sldNum" sz="quarter" idx="12"/>
          </p:nvPr>
        </p:nvSpPr>
        <p:spPr/>
        <p:txBody>
          <a:bodyPr/>
          <a:lstStyle/>
          <a:p>
            <a:fld id="{E0912816-C430-4136-9554-B45F9367BD57}" type="slidenum">
              <a:rPr lang="en-GB" smtClean="0"/>
              <a:t>14</a:t>
            </a:fld>
            <a:endParaRPr lang="en-GB"/>
          </a:p>
        </p:txBody>
      </p:sp>
    </p:spTree>
    <p:extLst>
      <p:ext uri="{BB962C8B-B14F-4D97-AF65-F5344CB8AC3E}">
        <p14:creationId xmlns:p14="http://schemas.microsoft.com/office/powerpoint/2010/main" val="1523172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Development Lifecycles</a:t>
            </a:r>
            <a:endParaRPr lang="en-US" dirty="0"/>
          </a:p>
        </p:txBody>
      </p:sp>
      <p:sp>
        <p:nvSpPr>
          <p:cNvPr id="3" name="Content Placeholder 2"/>
          <p:cNvSpPr>
            <a:spLocks noGrp="1"/>
          </p:cNvSpPr>
          <p:nvPr>
            <p:ph idx="1"/>
          </p:nvPr>
        </p:nvSpPr>
        <p:spPr/>
        <p:txBody>
          <a:bodyPr>
            <a:normAutofit/>
          </a:bodyPr>
          <a:lstStyle/>
          <a:p>
            <a:pPr marL="0" indent="0">
              <a:buNone/>
            </a:pPr>
            <a:r>
              <a:rPr lang="en-US" dirty="0"/>
              <a:t>Rapid Application Development, </a:t>
            </a:r>
            <a:r>
              <a:rPr lang="en-US" b="1" dirty="0">
                <a:solidFill>
                  <a:srgbClr val="FF0000"/>
                </a:solidFill>
              </a:rPr>
              <a:t>Agile Development</a:t>
            </a:r>
            <a:r>
              <a:rPr lang="en-US" dirty="0"/>
              <a:t>, Joint Application Development and Other Systems Development </a:t>
            </a:r>
            <a:r>
              <a:rPr lang="en-US" dirty="0" smtClean="0"/>
              <a:t>Approaches:</a:t>
            </a:r>
            <a:endParaRPr lang="en-US" dirty="0"/>
          </a:p>
          <a:p>
            <a:pPr marL="0" indent="0">
              <a:buNone/>
            </a:pPr>
            <a:endParaRPr lang="en-US" dirty="0" smtClean="0"/>
          </a:p>
          <a:p>
            <a:pPr marL="0" indent="0">
              <a:buNone/>
            </a:pPr>
            <a:r>
              <a:rPr lang="en-US" dirty="0" smtClean="0"/>
              <a:t>Other </a:t>
            </a:r>
            <a:r>
              <a:rPr lang="en-US" dirty="0"/>
              <a:t>approaches to rapid development, such as </a:t>
            </a:r>
            <a:r>
              <a:rPr lang="en-US" b="1" dirty="0">
                <a:solidFill>
                  <a:srgbClr val="FF0000"/>
                </a:solidFill>
              </a:rPr>
              <a:t>agile development</a:t>
            </a:r>
            <a:r>
              <a:rPr lang="en-US" dirty="0"/>
              <a:t>, allow the systems to change as they are being developed. Agile development requires frequent face-to-face meetings with the systems developers and users as they modify, refine and test how the system meets </a:t>
            </a:r>
            <a:r>
              <a:rPr lang="en-US" dirty="0" smtClean="0"/>
              <a:t>user’s </a:t>
            </a:r>
            <a:r>
              <a:rPr lang="en-US" dirty="0"/>
              <a:t>needs and what its capabilities </a:t>
            </a:r>
            <a:r>
              <a:rPr lang="en-US" dirty="0" smtClean="0"/>
              <a:t>are. Some people also </a:t>
            </a:r>
            <a:r>
              <a:rPr lang="en-US" dirty="0"/>
              <a:t>consider it to be the same as prototyping. </a:t>
            </a:r>
            <a:endParaRPr lang="en-US" b="1" dirty="0"/>
          </a:p>
        </p:txBody>
      </p:sp>
      <p:sp>
        <p:nvSpPr>
          <p:cNvPr id="4" name="Slide Number Placeholder 3"/>
          <p:cNvSpPr>
            <a:spLocks noGrp="1"/>
          </p:cNvSpPr>
          <p:nvPr>
            <p:ph type="sldNum" sz="quarter" idx="12"/>
          </p:nvPr>
        </p:nvSpPr>
        <p:spPr/>
        <p:txBody>
          <a:bodyPr/>
          <a:lstStyle/>
          <a:p>
            <a:fld id="{E0912816-C430-4136-9554-B45F9367BD57}" type="slidenum">
              <a:rPr lang="en-GB" smtClean="0"/>
              <a:t>15</a:t>
            </a:fld>
            <a:endParaRPr lang="en-GB"/>
          </a:p>
        </p:txBody>
      </p:sp>
    </p:spTree>
    <p:extLst>
      <p:ext uri="{BB962C8B-B14F-4D97-AF65-F5344CB8AC3E}">
        <p14:creationId xmlns:p14="http://schemas.microsoft.com/office/powerpoint/2010/main" val="2776371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Development Lifecycles</a:t>
            </a:r>
            <a:endParaRPr lang="en-US" dirty="0"/>
          </a:p>
        </p:txBody>
      </p:sp>
      <p:sp>
        <p:nvSpPr>
          <p:cNvPr id="3" name="Content Placeholder 2"/>
          <p:cNvSpPr>
            <a:spLocks noGrp="1"/>
          </p:cNvSpPr>
          <p:nvPr>
            <p:ph idx="1"/>
          </p:nvPr>
        </p:nvSpPr>
        <p:spPr/>
        <p:txBody>
          <a:bodyPr>
            <a:normAutofit/>
          </a:bodyPr>
          <a:lstStyle/>
          <a:p>
            <a:pPr marL="0" indent="0">
              <a:buNone/>
            </a:pPr>
            <a:r>
              <a:rPr lang="en-US" dirty="0"/>
              <a:t>Rapid Application Development, Agile Development, </a:t>
            </a:r>
            <a:r>
              <a:rPr lang="en-US" b="1" dirty="0">
                <a:solidFill>
                  <a:srgbClr val="FF0000"/>
                </a:solidFill>
              </a:rPr>
              <a:t>Joint Application Development</a:t>
            </a:r>
            <a:r>
              <a:rPr lang="en-US" dirty="0"/>
              <a:t> and Other Systems Development </a:t>
            </a:r>
            <a:r>
              <a:rPr lang="en-US" dirty="0" smtClean="0"/>
              <a:t>Approaches: </a:t>
            </a:r>
          </a:p>
          <a:p>
            <a:pPr marL="0" indent="0">
              <a:buNone/>
            </a:pPr>
            <a:endParaRPr lang="en-US" dirty="0"/>
          </a:p>
          <a:p>
            <a:pPr marL="0" indent="0">
              <a:buNone/>
            </a:pPr>
            <a:r>
              <a:rPr lang="en-US" dirty="0"/>
              <a:t>RAD makes extensive use of the</a:t>
            </a:r>
            <a:r>
              <a:rPr lang="en-US" b="1" dirty="0"/>
              <a:t> </a:t>
            </a:r>
            <a:r>
              <a:rPr lang="en-US" b="1" dirty="0">
                <a:solidFill>
                  <a:srgbClr val="FF0000"/>
                </a:solidFill>
              </a:rPr>
              <a:t>joint application development (JAD)</a:t>
            </a:r>
            <a:r>
              <a:rPr lang="en-US" dirty="0">
                <a:solidFill>
                  <a:srgbClr val="FF0000"/>
                </a:solidFill>
              </a:rPr>
              <a:t> </a:t>
            </a:r>
            <a:r>
              <a:rPr lang="en-US" dirty="0"/>
              <a:t>process for data collection and requirements analysis. Originally developed by IBM Canada in the 1970s, JAD involves group meetings in which users, stakeholders and IS professionals work together to analyze existing systems, propose possible solutions and define the requirements of a new or modified system. JAD groups consist of both problem holders and solution providers. </a:t>
            </a:r>
          </a:p>
        </p:txBody>
      </p:sp>
      <p:sp>
        <p:nvSpPr>
          <p:cNvPr id="4" name="Slide Number Placeholder 3"/>
          <p:cNvSpPr>
            <a:spLocks noGrp="1"/>
          </p:cNvSpPr>
          <p:nvPr>
            <p:ph type="sldNum" sz="quarter" idx="12"/>
          </p:nvPr>
        </p:nvSpPr>
        <p:spPr/>
        <p:txBody>
          <a:bodyPr/>
          <a:lstStyle/>
          <a:p>
            <a:fld id="{E0912816-C430-4136-9554-B45F9367BD57}" type="slidenum">
              <a:rPr lang="en-GB" smtClean="0"/>
              <a:t>16</a:t>
            </a:fld>
            <a:endParaRPr lang="en-GB"/>
          </a:p>
        </p:txBody>
      </p:sp>
    </p:spTree>
    <p:extLst>
      <p:ext uri="{BB962C8B-B14F-4D97-AF65-F5344CB8AC3E}">
        <p14:creationId xmlns:p14="http://schemas.microsoft.com/office/powerpoint/2010/main" val="231435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Development Lifecycles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Rapid Application </a:t>
            </a:r>
            <a:r>
              <a:rPr lang="en-US" b="1" dirty="0" smtClean="0"/>
              <a:t>Development</a:t>
            </a:r>
            <a:r>
              <a:rPr lang="en-US" dirty="0" smtClean="0"/>
              <a:t>:</a:t>
            </a: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17</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606" y="2502961"/>
            <a:ext cx="8910626" cy="3408261"/>
          </a:xfrm>
          <a:prstGeom prst="rect">
            <a:avLst/>
          </a:prstGeom>
        </p:spPr>
      </p:pic>
    </p:spTree>
    <p:extLst>
      <p:ext uri="{BB962C8B-B14F-4D97-AF65-F5344CB8AC3E}">
        <p14:creationId xmlns:p14="http://schemas.microsoft.com/office/powerpoint/2010/main" val="3460423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End-User Systems Development </a:t>
            </a:r>
            <a:r>
              <a:rPr lang="en-US" b="1" dirty="0" smtClean="0"/>
              <a:t>Lifecycle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0887" y="1905000"/>
            <a:ext cx="5774639" cy="4463887"/>
          </a:xfrm>
        </p:spPr>
      </p:pic>
      <p:sp>
        <p:nvSpPr>
          <p:cNvPr id="4" name="Slide Number Placeholder 3"/>
          <p:cNvSpPr>
            <a:spLocks noGrp="1"/>
          </p:cNvSpPr>
          <p:nvPr>
            <p:ph type="sldNum" sz="quarter" idx="12"/>
          </p:nvPr>
        </p:nvSpPr>
        <p:spPr/>
        <p:txBody>
          <a:bodyPr/>
          <a:lstStyle/>
          <a:p>
            <a:fld id="{E0912816-C430-4136-9554-B45F9367BD57}" type="slidenum">
              <a:rPr lang="en-GB" smtClean="0"/>
              <a:t>18</a:t>
            </a:fld>
            <a:endParaRPr lang="en-GB"/>
          </a:p>
        </p:txBody>
      </p:sp>
      <p:sp>
        <p:nvSpPr>
          <p:cNvPr id="6" name="Rectangle 5"/>
          <p:cNvSpPr/>
          <p:nvPr/>
        </p:nvSpPr>
        <p:spPr>
          <a:xfrm>
            <a:off x="2681973" y="2022678"/>
            <a:ext cx="3297913" cy="2862322"/>
          </a:xfrm>
          <a:prstGeom prst="rect">
            <a:avLst/>
          </a:prstGeom>
        </p:spPr>
        <p:txBody>
          <a:bodyPr wrap="square">
            <a:spAutoFit/>
          </a:bodyPr>
          <a:lstStyle/>
          <a:p>
            <a:r>
              <a:rPr lang="en-US" dirty="0">
                <a:solidFill>
                  <a:srgbClr val="000000"/>
                </a:solidFill>
                <a:latin typeface="Times New Roman" panose="02020603050405020304" pitchFamily="18" charset="0"/>
              </a:rPr>
              <a:t>The term end-user systems development describes any systems development project in which business managers and users assume the primary effort. </a:t>
            </a:r>
            <a:endParaRPr lang="en-US" dirty="0" smtClean="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r>
              <a:rPr lang="en-US" dirty="0" smtClean="0">
                <a:solidFill>
                  <a:srgbClr val="000000"/>
                </a:solidFill>
                <a:latin typeface="Times New Roman" panose="02020603050405020304" pitchFamily="18" charset="0"/>
              </a:rPr>
              <a:t>Rather </a:t>
            </a:r>
            <a:r>
              <a:rPr lang="en-US" dirty="0">
                <a:solidFill>
                  <a:srgbClr val="000000"/>
                </a:solidFill>
                <a:latin typeface="Times New Roman" panose="02020603050405020304" pitchFamily="18" charset="0"/>
              </a:rPr>
              <a:t>than ignoring these initiatives, astute IS professionals encourage them by offering guidance and support. </a:t>
            </a:r>
            <a:endParaRPr lang="en-US" dirty="0"/>
          </a:p>
        </p:txBody>
      </p:sp>
    </p:spTree>
    <p:extLst>
      <p:ext uri="{BB962C8B-B14F-4D97-AF65-F5344CB8AC3E}">
        <p14:creationId xmlns:p14="http://schemas.microsoft.com/office/powerpoint/2010/main" val="3963677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Outsourcing and On-Demand Computing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r>
              <a:rPr lang="en-US" dirty="0" smtClean="0"/>
              <a:t>Many </a:t>
            </a:r>
            <a:r>
              <a:rPr lang="en-US" dirty="0"/>
              <a:t>companies hire an outside consulting firm or computer company that specializes in systems development to take over some or all of its development and operations activities</a:t>
            </a:r>
            <a:r>
              <a:rPr lang="en-US" dirty="0" smtClean="0"/>
              <a:t>.</a:t>
            </a:r>
          </a:p>
          <a:p>
            <a:pPr marL="0" indent="0">
              <a:buNone/>
            </a:pPr>
            <a:r>
              <a:rPr lang="en-US" dirty="0"/>
              <a:t>S</a:t>
            </a:r>
            <a:r>
              <a:rPr lang="en-US" dirty="0" smtClean="0"/>
              <a:t>ome </a:t>
            </a:r>
            <a:r>
              <a:rPr lang="en-US" dirty="0"/>
              <a:t>companies, such as General Electric, have their own outsourcing subunits or have spun off their outsourcing subunits as separate companies.</a:t>
            </a: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19</a:t>
            </a:fld>
            <a:endParaRPr lang="en-GB"/>
          </a:p>
        </p:txBody>
      </p:sp>
    </p:spTree>
    <p:extLst>
      <p:ext uri="{BB962C8B-B14F-4D97-AF65-F5344CB8AC3E}">
        <p14:creationId xmlns:p14="http://schemas.microsoft.com/office/powerpoint/2010/main" val="1856812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Learning Objectives</a:t>
            </a:r>
            <a:br>
              <a:rPr lang="en-GB" b="1" dirty="0" smtClean="0"/>
            </a:br>
            <a:endParaRPr lang="en-GB" b="1" dirty="0"/>
          </a:p>
        </p:txBody>
      </p:sp>
      <p:sp>
        <p:nvSpPr>
          <p:cNvPr id="3" name="Content Placeholder 2"/>
          <p:cNvSpPr>
            <a:spLocks noGrp="1"/>
          </p:cNvSpPr>
          <p:nvPr>
            <p:ph idx="1"/>
          </p:nvPr>
        </p:nvSpPr>
        <p:spPr>
          <a:xfrm>
            <a:off x="2481943" y="1611086"/>
            <a:ext cx="8921069" cy="4775200"/>
          </a:xfrm>
        </p:spPr>
        <p:txBody>
          <a:bodyPr>
            <a:normAutofit fontScale="85000" lnSpcReduction="10000"/>
          </a:bodyPr>
          <a:lstStyle/>
          <a:p>
            <a:endParaRPr lang="en-US" dirty="0"/>
          </a:p>
          <a:p>
            <a:r>
              <a:rPr lang="en-US" dirty="0"/>
              <a:t>Identify the key participants in the systems development process and discuss their roles. </a:t>
            </a:r>
          </a:p>
          <a:p>
            <a:r>
              <a:rPr lang="en-US" dirty="0" smtClean="0"/>
              <a:t>Define </a:t>
            </a:r>
            <a:r>
              <a:rPr lang="en-US" dirty="0"/>
              <a:t>the term ‘information systems’ </a:t>
            </a:r>
            <a:r>
              <a:rPr lang="en-US" dirty="0"/>
              <a:t>,</a:t>
            </a:r>
            <a:r>
              <a:rPr lang="en-US" dirty="0" smtClean="0"/>
              <a:t>‘planning</a:t>
            </a:r>
            <a:r>
              <a:rPr lang="en-US" dirty="0"/>
              <a:t>’ and list several reasons for initiating a systems project. </a:t>
            </a:r>
          </a:p>
          <a:p>
            <a:r>
              <a:rPr lang="en-US" dirty="0" smtClean="0"/>
              <a:t>Discuss </a:t>
            </a:r>
            <a:r>
              <a:rPr lang="en-US" dirty="0"/>
              <a:t>three trends that illustrate the impact of enterprise resource planning software packages on systems development. </a:t>
            </a:r>
          </a:p>
          <a:p>
            <a:r>
              <a:rPr lang="en-US" dirty="0" smtClean="0"/>
              <a:t>Discuss </a:t>
            </a:r>
            <a:r>
              <a:rPr lang="en-US" dirty="0"/>
              <a:t>the key features, advantages and disadvantages of the traditional, prototyping, rapid application development and end-user systems development lifecycles. </a:t>
            </a:r>
          </a:p>
          <a:p>
            <a:r>
              <a:rPr lang="en-US" dirty="0" smtClean="0"/>
              <a:t>Identify </a:t>
            </a:r>
            <a:r>
              <a:rPr lang="en-US" dirty="0"/>
              <a:t>several factors that influence the success or failure of a systems development project. </a:t>
            </a:r>
          </a:p>
          <a:p>
            <a:r>
              <a:rPr lang="en-US" dirty="0" smtClean="0"/>
              <a:t>Discuss </a:t>
            </a:r>
            <a:r>
              <a:rPr lang="en-US" dirty="0"/>
              <a:t>the use of CASE tools and the object-oriented approach to systems development. </a:t>
            </a:r>
          </a:p>
          <a:p>
            <a:r>
              <a:rPr lang="en-US" dirty="0" smtClean="0"/>
              <a:t>State </a:t>
            </a:r>
            <a:r>
              <a:rPr lang="en-US" dirty="0"/>
              <a:t>the purpose of systems investigation. </a:t>
            </a:r>
          </a:p>
          <a:p>
            <a:r>
              <a:rPr lang="en-US" dirty="0" smtClean="0"/>
              <a:t>Discuss </a:t>
            </a:r>
            <a:r>
              <a:rPr lang="en-US" dirty="0"/>
              <a:t>the importance of performance and cost objectives. </a:t>
            </a:r>
          </a:p>
          <a:p>
            <a:r>
              <a:rPr lang="en-US" dirty="0" smtClean="0"/>
              <a:t>State </a:t>
            </a:r>
            <a:r>
              <a:rPr lang="en-US" dirty="0"/>
              <a:t>the purpose of systems analysis and discuss some of the tools and techniques used in this phase of systems development. </a:t>
            </a:r>
          </a:p>
        </p:txBody>
      </p:sp>
      <p:sp>
        <p:nvSpPr>
          <p:cNvPr id="4" name="Slide Number Placeholder 3"/>
          <p:cNvSpPr>
            <a:spLocks noGrp="1"/>
          </p:cNvSpPr>
          <p:nvPr>
            <p:ph type="sldNum" sz="quarter" idx="12"/>
          </p:nvPr>
        </p:nvSpPr>
        <p:spPr/>
        <p:txBody>
          <a:bodyPr/>
          <a:lstStyle/>
          <a:p>
            <a:fld id="{E0912816-C430-4136-9554-B45F9367BD57}" type="slidenum">
              <a:rPr lang="en-GB" smtClean="0"/>
              <a:t>2</a:t>
            </a:fld>
            <a:endParaRPr lang="en-GB"/>
          </a:p>
        </p:txBody>
      </p:sp>
    </p:spTree>
    <p:extLst>
      <p:ext uri="{BB962C8B-B14F-4D97-AF65-F5344CB8AC3E}">
        <p14:creationId xmlns:p14="http://schemas.microsoft.com/office/powerpoint/2010/main" val="3186461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Outsourcing and On-Demand Computing</a:t>
            </a:r>
            <a:endParaRPr lang="en-US" dirty="0"/>
          </a:p>
        </p:txBody>
      </p:sp>
      <p:sp>
        <p:nvSpPr>
          <p:cNvPr id="3" name="Content Placeholder 2"/>
          <p:cNvSpPr>
            <a:spLocks noGrp="1"/>
          </p:cNvSpPr>
          <p:nvPr>
            <p:ph idx="1"/>
          </p:nvPr>
        </p:nvSpPr>
        <p:spPr/>
        <p:txBody>
          <a:bodyPr>
            <a:normAutofit/>
          </a:bodyPr>
          <a:lstStyle/>
          <a:p>
            <a:pPr marL="0" indent="0">
              <a:buNone/>
            </a:pPr>
            <a:r>
              <a:rPr lang="en-US" b="1" dirty="0"/>
              <a:t>Outsourcing can be a good idea under the following circumstances</a:t>
            </a:r>
            <a:r>
              <a:rPr lang="en-US" b="1" dirty="0" smtClean="0"/>
              <a:t>:</a:t>
            </a:r>
          </a:p>
          <a:p>
            <a:r>
              <a:rPr lang="en-US" dirty="0" smtClean="0"/>
              <a:t>When </a:t>
            </a:r>
            <a:r>
              <a:rPr lang="en-US" dirty="0"/>
              <a:t>a company believes it can cut costs. </a:t>
            </a:r>
          </a:p>
          <a:p>
            <a:r>
              <a:rPr lang="en-US" dirty="0" smtClean="0"/>
              <a:t>When </a:t>
            </a:r>
            <a:r>
              <a:rPr lang="en-US" dirty="0"/>
              <a:t>a firm has limited opportunity to distinguish itself competitively through a particular IS operation or application. </a:t>
            </a:r>
          </a:p>
          <a:p>
            <a:r>
              <a:rPr lang="en-US" dirty="0" smtClean="0"/>
              <a:t>When </a:t>
            </a:r>
            <a:r>
              <a:rPr lang="en-US" dirty="0"/>
              <a:t>uninterrupted IS service is not crucial. </a:t>
            </a:r>
          </a:p>
          <a:p>
            <a:r>
              <a:rPr lang="en-US" dirty="0" smtClean="0"/>
              <a:t>When </a:t>
            </a:r>
            <a:r>
              <a:rPr lang="en-US" dirty="0"/>
              <a:t>outsourcing does not strip the company of technical know-how required for future IS innovation. </a:t>
            </a:r>
          </a:p>
          <a:p>
            <a:r>
              <a:rPr lang="en-US" dirty="0" smtClean="0"/>
              <a:t>When </a:t>
            </a:r>
            <a:r>
              <a:rPr lang="en-US" dirty="0"/>
              <a:t>the firm’s existing IS capabilities are limited, ineffective or technically inferior. </a:t>
            </a:r>
          </a:p>
          <a:p>
            <a:r>
              <a:rPr lang="en-US" dirty="0" smtClean="0"/>
              <a:t>When </a:t>
            </a:r>
            <a:r>
              <a:rPr lang="en-US" dirty="0"/>
              <a:t>a firm is downsizing</a:t>
            </a: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20</a:t>
            </a:fld>
            <a:endParaRPr lang="en-GB"/>
          </a:p>
        </p:txBody>
      </p:sp>
    </p:spTree>
    <p:extLst>
      <p:ext uri="{BB962C8B-B14F-4D97-AF65-F5344CB8AC3E}">
        <p14:creationId xmlns:p14="http://schemas.microsoft.com/office/powerpoint/2010/main" val="1981351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Outsourcing and On-Demand Computing</a:t>
            </a:r>
            <a:endParaRPr lang="en-US" dirty="0"/>
          </a:p>
        </p:txBody>
      </p:sp>
      <p:sp>
        <p:nvSpPr>
          <p:cNvPr id="3" name="Content Placeholder 2"/>
          <p:cNvSpPr>
            <a:spLocks noGrp="1"/>
          </p:cNvSpPr>
          <p:nvPr>
            <p:ph idx="1"/>
          </p:nvPr>
        </p:nvSpPr>
        <p:spPr/>
        <p:txBody>
          <a:bodyPr>
            <a:normAutofit/>
          </a:bodyPr>
          <a:lstStyle/>
          <a:p>
            <a:pPr marL="0" indent="0">
              <a:buNone/>
            </a:pPr>
            <a:r>
              <a:rPr lang="en-US" b="1" dirty="0"/>
              <a:t>Organizations can use a number of guidelines to make outsourcing a success, including the following</a:t>
            </a:r>
            <a:r>
              <a:rPr lang="en-US" b="1" dirty="0" smtClean="0"/>
              <a:t>:</a:t>
            </a:r>
          </a:p>
          <a:p>
            <a:r>
              <a:rPr lang="en-US" dirty="0" smtClean="0"/>
              <a:t>Keep </a:t>
            </a:r>
            <a:r>
              <a:rPr lang="en-US" dirty="0"/>
              <a:t>tight controls on the outsourcing project. </a:t>
            </a:r>
          </a:p>
          <a:p>
            <a:r>
              <a:rPr lang="en-US" dirty="0" smtClean="0"/>
              <a:t>Treat </a:t>
            </a:r>
            <a:r>
              <a:rPr lang="en-US" dirty="0"/>
              <a:t>outsourcing companies as partners. </a:t>
            </a:r>
          </a:p>
          <a:p>
            <a:r>
              <a:rPr lang="en-US" dirty="0" smtClean="0"/>
              <a:t>Start </a:t>
            </a:r>
            <a:r>
              <a:rPr lang="en-US" dirty="0"/>
              <a:t>with smaller outsourcing jobs. </a:t>
            </a:r>
          </a:p>
          <a:p>
            <a:r>
              <a:rPr lang="en-US" dirty="0" smtClean="0"/>
              <a:t>Create </a:t>
            </a:r>
            <a:r>
              <a:rPr lang="en-US" dirty="0"/>
              <a:t>effective communications channels between the organization and the outsourcing company. </a:t>
            </a:r>
          </a:p>
          <a:p>
            <a:r>
              <a:rPr lang="en-US" dirty="0" smtClean="0"/>
              <a:t>Carefully </a:t>
            </a:r>
            <a:r>
              <a:rPr lang="en-US" dirty="0"/>
              <a:t>review legal outsourcing contracts, including rights and remedies clauses.</a:t>
            </a: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21</a:t>
            </a:fld>
            <a:endParaRPr lang="en-GB"/>
          </a:p>
        </p:txBody>
      </p:sp>
    </p:spTree>
    <p:extLst>
      <p:ext uri="{BB962C8B-B14F-4D97-AF65-F5344CB8AC3E}">
        <p14:creationId xmlns:p14="http://schemas.microsoft.com/office/powerpoint/2010/main" val="3601132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5.3 Factors Affecting System Development Success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8572" y="2061028"/>
            <a:ext cx="5851092" cy="4570870"/>
          </a:xfrm>
        </p:spPr>
      </p:pic>
      <p:sp>
        <p:nvSpPr>
          <p:cNvPr id="4" name="Slide Number Placeholder 3"/>
          <p:cNvSpPr>
            <a:spLocks noGrp="1"/>
          </p:cNvSpPr>
          <p:nvPr>
            <p:ph type="sldNum" sz="quarter" idx="12"/>
          </p:nvPr>
        </p:nvSpPr>
        <p:spPr/>
        <p:txBody>
          <a:bodyPr/>
          <a:lstStyle/>
          <a:p>
            <a:fld id="{E0912816-C430-4136-9554-B45F9367BD57}" type="slidenum">
              <a:rPr lang="en-GB" smtClean="0"/>
              <a:t>22</a:t>
            </a:fld>
            <a:endParaRPr lang="en-GB"/>
          </a:p>
        </p:txBody>
      </p:sp>
    </p:spTree>
    <p:extLst>
      <p:ext uri="{BB962C8B-B14F-4D97-AF65-F5344CB8AC3E}">
        <p14:creationId xmlns:p14="http://schemas.microsoft.com/office/powerpoint/2010/main" val="3477945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5.3 Factors Affecting System Development Success</a:t>
            </a: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23</a:t>
            </a:fld>
            <a:endParaRPr lang="en-GB"/>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7944" y="1905000"/>
            <a:ext cx="6032472" cy="4562057"/>
          </a:xfrm>
        </p:spPr>
      </p:pic>
    </p:spTree>
    <p:extLst>
      <p:ext uri="{BB962C8B-B14F-4D97-AF65-F5344CB8AC3E}">
        <p14:creationId xmlns:p14="http://schemas.microsoft.com/office/powerpoint/2010/main" val="1410291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5.3 Factors Affecting System Development Success</a:t>
            </a: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24</a:t>
            </a:fld>
            <a:endParaRPr lang="en-GB"/>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7315" y="1904999"/>
            <a:ext cx="6142338" cy="4715233"/>
          </a:xfrm>
        </p:spPr>
      </p:pic>
    </p:spTree>
    <p:extLst>
      <p:ext uri="{BB962C8B-B14F-4D97-AF65-F5344CB8AC3E}">
        <p14:creationId xmlns:p14="http://schemas.microsoft.com/office/powerpoint/2010/main" val="1574231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5.3 Factors Affecting System Development Success</a:t>
            </a: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25</a:t>
            </a:fld>
            <a:endParaRPr lang="en-GB"/>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1829" y="1905000"/>
            <a:ext cx="6057803" cy="4786532"/>
          </a:xfrm>
        </p:spPr>
      </p:pic>
    </p:spTree>
    <p:extLst>
      <p:ext uri="{BB962C8B-B14F-4D97-AF65-F5344CB8AC3E}">
        <p14:creationId xmlns:p14="http://schemas.microsoft.com/office/powerpoint/2010/main" val="6095359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737" y="1497209"/>
            <a:ext cx="8942532" cy="4076277"/>
          </a:xfrm>
        </p:spPr>
      </p:pic>
      <p:sp>
        <p:nvSpPr>
          <p:cNvPr id="4" name="Slide Number Placeholder 3"/>
          <p:cNvSpPr>
            <a:spLocks noGrp="1"/>
          </p:cNvSpPr>
          <p:nvPr>
            <p:ph type="sldNum" sz="quarter" idx="12"/>
          </p:nvPr>
        </p:nvSpPr>
        <p:spPr/>
        <p:txBody>
          <a:bodyPr/>
          <a:lstStyle/>
          <a:p>
            <a:fld id="{E0912816-C430-4136-9554-B45F9367BD57}" type="slidenum">
              <a:rPr lang="en-GB" smtClean="0"/>
              <a:t>26</a:t>
            </a:fld>
            <a:endParaRPr lang="en-GB"/>
          </a:p>
        </p:txBody>
      </p:sp>
    </p:spTree>
    <p:extLst>
      <p:ext uri="{BB962C8B-B14F-4D97-AF65-F5344CB8AC3E}">
        <p14:creationId xmlns:p14="http://schemas.microsoft.com/office/powerpoint/2010/main" val="42357928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6972" y="1152907"/>
            <a:ext cx="6222774" cy="4444839"/>
          </a:xfrm>
        </p:spPr>
      </p:pic>
      <p:sp>
        <p:nvSpPr>
          <p:cNvPr id="4" name="Slide Number Placeholder 3"/>
          <p:cNvSpPr>
            <a:spLocks noGrp="1"/>
          </p:cNvSpPr>
          <p:nvPr>
            <p:ph type="sldNum" sz="quarter" idx="12"/>
          </p:nvPr>
        </p:nvSpPr>
        <p:spPr/>
        <p:txBody>
          <a:bodyPr/>
          <a:lstStyle/>
          <a:p>
            <a:fld id="{E0912816-C430-4136-9554-B45F9367BD57}" type="slidenum">
              <a:rPr lang="en-GB" smtClean="0"/>
              <a:t>27</a:t>
            </a:fld>
            <a:endParaRPr lang="en-GB"/>
          </a:p>
        </p:txBody>
      </p:sp>
    </p:spTree>
    <p:extLst>
      <p:ext uri="{BB962C8B-B14F-4D97-AF65-F5344CB8AC3E}">
        <p14:creationId xmlns:p14="http://schemas.microsoft.com/office/powerpoint/2010/main" val="10106561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4457" y="993248"/>
            <a:ext cx="6926733" cy="5189721"/>
          </a:xfrm>
        </p:spPr>
      </p:pic>
      <p:sp>
        <p:nvSpPr>
          <p:cNvPr id="4" name="Slide Number Placeholder 3"/>
          <p:cNvSpPr>
            <a:spLocks noGrp="1"/>
          </p:cNvSpPr>
          <p:nvPr>
            <p:ph type="sldNum" sz="quarter" idx="12"/>
          </p:nvPr>
        </p:nvSpPr>
        <p:spPr/>
        <p:txBody>
          <a:bodyPr/>
          <a:lstStyle/>
          <a:p>
            <a:fld id="{E0912816-C430-4136-9554-B45F9367BD57}" type="slidenum">
              <a:rPr lang="en-GB" smtClean="0"/>
              <a:t>28</a:t>
            </a:fld>
            <a:endParaRPr lang="en-GB"/>
          </a:p>
        </p:txBody>
      </p:sp>
    </p:spTree>
    <p:extLst>
      <p:ext uri="{BB962C8B-B14F-4D97-AF65-F5344CB8AC3E}">
        <p14:creationId xmlns:p14="http://schemas.microsoft.com/office/powerpoint/2010/main" val="31419552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787782"/>
            <a:ext cx="7336966" cy="5583989"/>
          </a:xfrm>
        </p:spPr>
      </p:pic>
      <p:sp>
        <p:nvSpPr>
          <p:cNvPr id="4" name="Slide Number Placeholder 3"/>
          <p:cNvSpPr>
            <a:spLocks noGrp="1"/>
          </p:cNvSpPr>
          <p:nvPr>
            <p:ph type="sldNum" sz="quarter" idx="12"/>
          </p:nvPr>
        </p:nvSpPr>
        <p:spPr/>
        <p:txBody>
          <a:bodyPr/>
          <a:lstStyle/>
          <a:p>
            <a:fld id="{E0912816-C430-4136-9554-B45F9367BD57}" type="slidenum">
              <a:rPr lang="en-GB" smtClean="0"/>
              <a:t>29</a:t>
            </a:fld>
            <a:endParaRPr lang="en-GB"/>
          </a:p>
        </p:txBody>
      </p:sp>
    </p:spTree>
    <p:extLst>
      <p:ext uri="{BB962C8B-B14F-4D97-AF65-F5344CB8AC3E}">
        <p14:creationId xmlns:p14="http://schemas.microsoft.com/office/powerpoint/2010/main" val="3889505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Introduction</a:t>
            </a:r>
            <a:endParaRPr lang="en-GB" dirty="0"/>
          </a:p>
        </p:txBody>
      </p:sp>
      <p:sp>
        <p:nvSpPr>
          <p:cNvPr id="3" name="Content Placeholder 2"/>
          <p:cNvSpPr>
            <a:spLocks noGrp="1"/>
          </p:cNvSpPr>
          <p:nvPr>
            <p:ph idx="1"/>
          </p:nvPr>
        </p:nvSpPr>
        <p:spPr>
          <a:xfrm>
            <a:off x="2589212" y="1448973"/>
            <a:ext cx="8915400" cy="4908284"/>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Throughout </a:t>
            </a:r>
            <a:r>
              <a:rPr lang="en-US" dirty="0" smtClean="0"/>
              <a:t>the guide </a:t>
            </a:r>
            <a:r>
              <a:rPr lang="en-US" dirty="0"/>
              <a:t>you have seen many examples of the use of information systems. But where do these systems come from? How can you work with IS </a:t>
            </a:r>
            <a:r>
              <a:rPr lang="en-US" dirty="0" smtClean="0"/>
              <a:t>personnel such </a:t>
            </a:r>
            <a:r>
              <a:rPr lang="en-US" dirty="0"/>
              <a:t>as systems analysts and computer </a:t>
            </a:r>
            <a:r>
              <a:rPr lang="en-US" dirty="0" smtClean="0"/>
              <a:t>programmers </a:t>
            </a:r>
            <a:r>
              <a:rPr lang="en-US" dirty="0"/>
              <a:t>to get what you need to succeed on the job? This chapter gives you the answer. </a:t>
            </a:r>
            <a:endParaRPr lang="en-GB" sz="2400" dirty="0" smtClean="0"/>
          </a:p>
        </p:txBody>
      </p:sp>
      <p:sp>
        <p:nvSpPr>
          <p:cNvPr id="4" name="Slide Number Placeholder 3"/>
          <p:cNvSpPr>
            <a:spLocks noGrp="1"/>
          </p:cNvSpPr>
          <p:nvPr>
            <p:ph type="sldNum" sz="quarter" idx="12"/>
          </p:nvPr>
        </p:nvSpPr>
        <p:spPr/>
        <p:txBody>
          <a:bodyPr/>
          <a:lstStyle/>
          <a:p>
            <a:fld id="{E0912816-C430-4136-9554-B45F9367BD57}" type="slidenum">
              <a:rPr lang="en-GB" smtClean="0"/>
              <a:t>3</a:t>
            </a:fld>
            <a:endParaRPr lang="en-GB"/>
          </a:p>
        </p:txBody>
      </p:sp>
    </p:spTree>
    <p:extLst>
      <p:ext uri="{BB962C8B-B14F-4D97-AF65-F5344CB8AC3E}">
        <p14:creationId xmlns:p14="http://schemas.microsoft.com/office/powerpoint/2010/main" val="2293934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7683" y="787782"/>
            <a:ext cx="7177395" cy="5511418"/>
          </a:xfrm>
        </p:spPr>
      </p:pic>
      <p:sp>
        <p:nvSpPr>
          <p:cNvPr id="4" name="Slide Number Placeholder 3"/>
          <p:cNvSpPr>
            <a:spLocks noGrp="1"/>
          </p:cNvSpPr>
          <p:nvPr>
            <p:ph type="sldNum" sz="quarter" idx="12"/>
          </p:nvPr>
        </p:nvSpPr>
        <p:spPr/>
        <p:txBody>
          <a:bodyPr/>
          <a:lstStyle/>
          <a:p>
            <a:fld id="{E0912816-C430-4136-9554-B45F9367BD57}" type="slidenum">
              <a:rPr lang="en-GB" smtClean="0"/>
              <a:t>30</a:t>
            </a:fld>
            <a:endParaRPr lang="en-GB"/>
          </a:p>
        </p:txBody>
      </p:sp>
    </p:spTree>
    <p:extLst>
      <p:ext uri="{BB962C8B-B14F-4D97-AF65-F5344CB8AC3E}">
        <p14:creationId xmlns:p14="http://schemas.microsoft.com/office/powerpoint/2010/main" val="22008497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b="1" dirty="0" smtClean="0"/>
              <a:t>https://github.com/nqubekoh/IS622</a:t>
            </a:r>
          </a:p>
          <a:p>
            <a:pPr marL="0" indent="0" algn="ctr">
              <a:buNone/>
            </a:pPr>
            <a:r>
              <a:rPr lang="en-US" sz="7200" b="1" dirty="0" smtClean="0"/>
              <a:t>The End!!!</a:t>
            </a:r>
          </a:p>
        </p:txBody>
      </p:sp>
      <p:sp>
        <p:nvSpPr>
          <p:cNvPr id="4" name="Slide Number Placeholder 3"/>
          <p:cNvSpPr>
            <a:spLocks noGrp="1"/>
          </p:cNvSpPr>
          <p:nvPr>
            <p:ph type="sldNum" sz="quarter" idx="12"/>
          </p:nvPr>
        </p:nvSpPr>
        <p:spPr/>
        <p:txBody>
          <a:bodyPr/>
          <a:lstStyle/>
          <a:p>
            <a:fld id="{E0912816-C430-4136-9554-B45F9367BD57}" type="slidenum">
              <a:rPr lang="en-GB" smtClean="0"/>
              <a:t>31</a:t>
            </a:fld>
            <a:endParaRPr lang="en-GB"/>
          </a:p>
        </p:txBody>
      </p:sp>
    </p:spTree>
    <p:extLst>
      <p:ext uri="{BB962C8B-B14F-4D97-AF65-F5344CB8AC3E}">
        <p14:creationId xmlns:p14="http://schemas.microsoft.com/office/powerpoint/2010/main" val="2863848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 Overview of Systems Development </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smtClean="0"/>
              <a:t>Because business </a:t>
            </a:r>
            <a:r>
              <a:rPr lang="en-US" dirty="0"/>
              <a:t>information </a:t>
            </a:r>
            <a:r>
              <a:rPr lang="en-US" dirty="0" smtClean="0"/>
              <a:t>systems</a:t>
            </a:r>
            <a:r>
              <a:rPr lang="en-US" dirty="0" smtClean="0"/>
              <a:t> </a:t>
            </a:r>
            <a:r>
              <a:rPr lang="en-US" dirty="0"/>
              <a:t>are central to project success, users are helping with development and, in many cases, leading the way. Users might request that a systems </a:t>
            </a:r>
            <a:r>
              <a:rPr lang="en-US" dirty="0" smtClean="0"/>
              <a:t>development </a:t>
            </a:r>
            <a:r>
              <a:rPr lang="en-US" dirty="0"/>
              <a:t>team determine whether they should purchase a few PCs, update an existing order processing system, develop a new medical diagnostic or design and implement a new website. </a:t>
            </a:r>
          </a:p>
          <a:p>
            <a:pPr marL="0" indent="0">
              <a:buNone/>
            </a:pPr>
            <a:r>
              <a:rPr lang="en-US" dirty="0"/>
              <a:t>In other cases, systems development might involve purchasing or leasing a system such as an enterprise resource planning (ERP) package. </a:t>
            </a:r>
            <a:r>
              <a:rPr lang="en-US" dirty="0" smtClean="0"/>
              <a:t>This </a:t>
            </a:r>
            <a:r>
              <a:rPr lang="en-US" dirty="0"/>
              <a:t>chapter and the next provide you with a deeper appreciation of the systems development process and show how businesses can avoid costly failures. </a:t>
            </a:r>
          </a:p>
        </p:txBody>
      </p:sp>
      <p:sp>
        <p:nvSpPr>
          <p:cNvPr id="4" name="Slide Number Placeholder 3"/>
          <p:cNvSpPr>
            <a:spLocks noGrp="1"/>
          </p:cNvSpPr>
          <p:nvPr>
            <p:ph type="sldNum" sz="quarter" idx="12"/>
          </p:nvPr>
        </p:nvSpPr>
        <p:spPr/>
        <p:txBody>
          <a:bodyPr/>
          <a:lstStyle/>
          <a:p>
            <a:fld id="{E0912816-C430-4136-9554-B45F9367BD57}" type="slidenum">
              <a:rPr lang="en-GB" smtClean="0"/>
              <a:t>4</a:t>
            </a:fld>
            <a:endParaRPr lang="en-GB"/>
          </a:p>
        </p:txBody>
      </p:sp>
    </p:spTree>
    <p:extLst>
      <p:ext uri="{BB962C8B-B14F-4D97-AF65-F5344CB8AC3E}">
        <p14:creationId xmlns:p14="http://schemas.microsoft.com/office/powerpoint/2010/main" val="2620900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Participants in Systems Development </a:t>
            </a:r>
            <a:endParaRPr lang="en-US" dirty="0"/>
          </a:p>
        </p:txBody>
      </p:sp>
      <p:sp>
        <p:nvSpPr>
          <p:cNvPr id="3" name="Content Placeholder 2"/>
          <p:cNvSpPr>
            <a:spLocks noGrp="1"/>
          </p:cNvSpPr>
          <p:nvPr>
            <p:ph idx="1"/>
          </p:nvPr>
        </p:nvSpPr>
        <p:spPr>
          <a:xfrm>
            <a:off x="2589212" y="1905000"/>
            <a:ext cx="3195874" cy="4278086"/>
          </a:xfrm>
        </p:spPr>
        <p:txBody>
          <a:bodyPr/>
          <a:lstStyle/>
          <a:p>
            <a:pPr marL="0" indent="0">
              <a:buNone/>
            </a:pPr>
            <a:r>
              <a:rPr lang="en-US" dirty="0"/>
              <a:t>Active systems development requires a team effort. The team usually consists of users, </a:t>
            </a:r>
            <a:r>
              <a:rPr lang="en-US" dirty="0" smtClean="0"/>
              <a:t>managers</a:t>
            </a:r>
            <a:r>
              <a:rPr lang="en-US" dirty="0"/>
              <a:t>, systems development specialists, various support personnel and other stakeholders. </a:t>
            </a:r>
          </a:p>
        </p:txBody>
      </p:sp>
      <p:sp>
        <p:nvSpPr>
          <p:cNvPr id="4" name="Slide Number Placeholder 3"/>
          <p:cNvSpPr>
            <a:spLocks noGrp="1"/>
          </p:cNvSpPr>
          <p:nvPr>
            <p:ph type="sldNum" sz="quarter" idx="12"/>
          </p:nvPr>
        </p:nvSpPr>
        <p:spPr/>
        <p:txBody>
          <a:bodyPr/>
          <a:lstStyle/>
          <a:p>
            <a:fld id="{E0912816-C430-4136-9554-B45F9367BD57}" type="slidenum">
              <a:rPr lang="en-GB" smtClean="0"/>
              <a:t>5</a:t>
            </a:fld>
            <a:endParaRPr lang="en-GB"/>
          </a:p>
        </p:txBody>
      </p:sp>
      <p:pic>
        <p:nvPicPr>
          <p:cNvPr id="5" name="Picture 4"/>
          <p:cNvPicPr>
            <a:picLocks noChangeAspect="1"/>
          </p:cNvPicPr>
          <p:nvPr/>
        </p:nvPicPr>
        <p:blipFill>
          <a:blip r:embed="rId2"/>
          <a:stretch>
            <a:fillRect/>
          </a:stretch>
        </p:blipFill>
        <p:spPr>
          <a:xfrm>
            <a:off x="5965372" y="1423971"/>
            <a:ext cx="5719526" cy="4914819"/>
          </a:xfrm>
          <a:prstGeom prst="rect">
            <a:avLst/>
          </a:prstGeom>
        </p:spPr>
      </p:pic>
    </p:spTree>
    <p:extLst>
      <p:ext uri="{BB962C8B-B14F-4D97-AF65-F5344CB8AC3E}">
        <p14:creationId xmlns:p14="http://schemas.microsoft.com/office/powerpoint/2010/main" val="4000181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Table 5.1 Typical Reasons to Initiate a Systems Development Project </a:t>
            </a:r>
          </a:p>
        </p:txBody>
      </p:sp>
      <p:sp>
        <p:nvSpPr>
          <p:cNvPr id="4" name="Slide Number Placeholder 3"/>
          <p:cNvSpPr>
            <a:spLocks noGrp="1"/>
          </p:cNvSpPr>
          <p:nvPr>
            <p:ph type="sldNum" sz="quarter" idx="12"/>
          </p:nvPr>
        </p:nvSpPr>
        <p:spPr/>
        <p:txBody>
          <a:bodyPr/>
          <a:lstStyle/>
          <a:p>
            <a:fld id="{E0912816-C430-4136-9554-B45F9367BD57}" type="slidenum">
              <a:rPr lang="en-GB" smtClean="0"/>
              <a:t>6</a:t>
            </a:fld>
            <a:endParaRPr lang="en-GB"/>
          </a:p>
        </p:txBody>
      </p:sp>
      <p:pic>
        <p:nvPicPr>
          <p:cNvPr id="5" name="Picture 4"/>
          <p:cNvPicPr>
            <a:picLocks noChangeAspect="1"/>
          </p:cNvPicPr>
          <p:nvPr/>
        </p:nvPicPr>
        <p:blipFill>
          <a:blip r:embed="rId3"/>
          <a:stretch>
            <a:fillRect/>
          </a:stretch>
        </p:blipFill>
        <p:spPr>
          <a:xfrm>
            <a:off x="2948128" y="2116455"/>
            <a:ext cx="8392443" cy="4066631"/>
          </a:xfrm>
          <a:prstGeom prst="rect">
            <a:avLst/>
          </a:prstGeom>
        </p:spPr>
      </p:pic>
    </p:spTree>
    <p:extLst>
      <p:ext uri="{BB962C8B-B14F-4D97-AF65-F5344CB8AC3E}">
        <p14:creationId xmlns:p14="http://schemas.microsoft.com/office/powerpoint/2010/main" val="3768474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5.2 Systems Development Lifecycles </a:t>
            </a:r>
            <a:endParaRPr lang="en-US" dirty="0"/>
          </a:p>
        </p:txBody>
      </p:sp>
      <p:sp>
        <p:nvSpPr>
          <p:cNvPr id="3" name="Content Placeholder 2"/>
          <p:cNvSpPr>
            <a:spLocks noGrp="1"/>
          </p:cNvSpPr>
          <p:nvPr>
            <p:ph idx="1"/>
          </p:nvPr>
        </p:nvSpPr>
        <p:spPr>
          <a:xfrm>
            <a:off x="2589212" y="1682953"/>
            <a:ext cx="2693988" cy="4228269"/>
          </a:xfrm>
        </p:spPr>
        <p:txBody>
          <a:bodyPr/>
          <a:lstStyle/>
          <a:p>
            <a:pPr marL="0" indent="0">
              <a:buNone/>
            </a:pPr>
            <a:r>
              <a:rPr lang="en-US" dirty="0"/>
              <a:t>The systems development process is also called the ‘systems development lifecycle’ (SDLC) be- cause the activities associated with it are ongoing. As each system is built, the project has timelines and deadlines, until the system is installed and accepted. </a:t>
            </a:r>
          </a:p>
        </p:txBody>
      </p:sp>
      <p:sp>
        <p:nvSpPr>
          <p:cNvPr id="4" name="Slide Number Placeholder 3"/>
          <p:cNvSpPr>
            <a:spLocks noGrp="1"/>
          </p:cNvSpPr>
          <p:nvPr>
            <p:ph type="sldNum" sz="quarter" idx="12"/>
          </p:nvPr>
        </p:nvSpPr>
        <p:spPr/>
        <p:txBody>
          <a:bodyPr/>
          <a:lstStyle/>
          <a:p>
            <a:fld id="{E0912816-C430-4136-9554-B45F9367BD57}" type="slidenum">
              <a:rPr lang="en-GB" smtClean="0"/>
              <a:t>7</a:t>
            </a:fld>
            <a:endParaRPr lang="en-GB"/>
          </a:p>
        </p:txBody>
      </p:sp>
      <p:pic>
        <p:nvPicPr>
          <p:cNvPr id="5" name="Picture 4"/>
          <p:cNvPicPr>
            <a:picLocks noChangeAspect="1"/>
          </p:cNvPicPr>
          <p:nvPr/>
        </p:nvPicPr>
        <p:blipFill>
          <a:blip r:embed="rId2"/>
          <a:stretch>
            <a:fillRect/>
          </a:stretch>
        </p:blipFill>
        <p:spPr>
          <a:xfrm>
            <a:off x="5386484" y="1682953"/>
            <a:ext cx="5512059" cy="3492094"/>
          </a:xfrm>
          <a:prstGeom prst="rect">
            <a:avLst/>
          </a:prstGeom>
        </p:spPr>
      </p:pic>
      <p:sp>
        <p:nvSpPr>
          <p:cNvPr id="6" name="Rectangle 5"/>
          <p:cNvSpPr/>
          <p:nvPr/>
        </p:nvSpPr>
        <p:spPr>
          <a:xfrm>
            <a:off x="5651215" y="5250175"/>
            <a:ext cx="5853397" cy="369332"/>
          </a:xfrm>
          <a:prstGeom prst="rect">
            <a:avLst/>
          </a:prstGeom>
        </p:spPr>
        <p:txBody>
          <a:bodyPr wrap="none">
            <a:spAutoFit/>
          </a:bodyPr>
          <a:lstStyle/>
          <a:p>
            <a:r>
              <a:rPr lang="en-US" dirty="0">
                <a:solidFill>
                  <a:srgbClr val="000000"/>
                </a:solidFill>
                <a:latin typeface="Times New Roman" panose="02020603050405020304" pitchFamily="18" charset="0"/>
              </a:rPr>
              <a:t>Figure 5.3 Relationship Between Timing of Errors and Costs </a:t>
            </a:r>
            <a:endParaRPr lang="en-US" dirty="0"/>
          </a:p>
        </p:txBody>
      </p:sp>
    </p:spTree>
    <p:extLst>
      <p:ext uri="{BB962C8B-B14F-4D97-AF65-F5344CB8AC3E}">
        <p14:creationId xmlns:p14="http://schemas.microsoft.com/office/powerpoint/2010/main" val="3652395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Development Lifecycles</a:t>
            </a:r>
            <a:endParaRPr lang="en-US" dirty="0"/>
          </a:p>
        </p:txBody>
      </p:sp>
      <p:sp>
        <p:nvSpPr>
          <p:cNvPr id="3" name="Content Placeholder 2"/>
          <p:cNvSpPr>
            <a:spLocks noGrp="1"/>
          </p:cNvSpPr>
          <p:nvPr>
            <p:ph idx="1"/>
          </p:nvPr>
        </p:nvSpPr>
        <p:spPr/>
        <p:txBody>
          <a:bodyPr/>
          <a:lstStyle/>
          <a:p>
            <a:pPr marL="0" indent="0">
              <a:buNone/>
            </a:pPr>
            <a:r>
              <a:rPr lang="en-US" dirty="0"/>
              <a:t>Several common systems development lifecycles exist: the traditional or waterfall approach, prototyping, rapid application development (RAD) and end-user development. In addition, companies can outsource the systems development process. With many companies and most public sector organizations, these approaches are formalized and documented so that systems developers have a well-defined process to follow; </a:t>
            </a:r>
            <a:endParaRPr lang="en-US" dirty="0" smtClean="0"/>
          </a:p>
          <a:p>
            <a:pPr marL="0" indent="0">
              <a:buNone/>
            </a:pPr>
            <a:endParaRPr lang="en-US" dirty="0"/>
          </a:p>
          <a:p>
            <a:pPr marL="0" indent="0">
              <a:buNone/>
            </a:pPr>
            <a:r>
              <a:rPr lang="en-US" dirty="0"/>
              <a:t>Keep Figure 5.3 in mind as you are introduced to alternative SDLCs in the sections that follow.</a:t>
            </a:r>
          </a:p>
        </p:txBody>
      </p:sp>
      <p:sp>
        <p:nvSpPr>
          <p:cNvPr id="4" name="Slide Number Placeholder 3"/>
          <p:cNvSpPr>
            <a:spLocks noGrp="1"/>
          </p:cNvSpPr>
          <p:nvPr>
            <p:ph type="sldNum" sz="quarter" idx="12"/>
          </p:nvPr>
        </p:nvSpPr>
        <p:spPr/>
        <p:txBody>
          <a:bodyPr/>
          <a:lstStyle/>
          <a:p>
            <a:fld id="{E0912816-C430-4136-9554-B45F9367BD57}" type="slidenum">
              <a:rPr lang="en-GB" smtClean="0"/>
              <a:t>8</a:t>
            </a:fld>
            <a:endParaRPr lang="en-GB"/>
          </a:p>
        </p:txBody>
      </p:sp>
    </p:spTree>
    <p:extLst>
      <p:ext uri="{BB962C8B-B14F-4D97-AF65-F5344CB8AC3E}">
        <p14:creationId xmlns:p14="http://schemas.microsoft.com/office/powerpoint/2010/main" val="1192756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Development Lifecycles</a:t>
            </a:r>
            <a:endParaRPr lang="en-US" dirty="0"/>
          </a:p>
        </p:txBody>
      </p:sp>
      <p:sp>
        <p:nvSpPr>
          <p:cNvPr id="3" name="Content Placeholder 2"/>
          <p:cNvSpPr>
            <a:spLocks noGrp="1"/>
          </p:cNvSpPr>
          <p:nvPr>
            <p:ph idx="1"/>
          </p:nvPr>
        </p:nvSpPr>
        <p:spPr/>
        <p:txBody>
          <a:bodyPr/>
          <a:lstStyle/>
          <a:p>
            <a:pPr marL="0" indent="0">
              <a:buNone/>
            </a:pPr>
            <a:r>
              <a:rPr lang="en-US" b="1" dirty="0"/>
              <a:t>The Traditional Systems Development </a:t>
            </a:r>
            <a:r>
              <a:rPr lang="en-US" b="1" dirty="0" smtClean="0"/>
              <a:t>Lifecycle:</a:t>
            </a:r>
          </a:p>
          <a:p>
            <a:pPr marL="0" indent="0">
              <a:buNone/>
            </a:pPr>
            <a:r>
              <a:rPr lang="en-US" dirty="0"/>
              <a:t>Traditional systems development efforts can range from a small project, such as purchasing an inexpensive computer program, to a major undertaking. The steps of traditional systems development might vary from one company to the next, but most approaches have five common phases: investigation, analysis, design, implementation, and maintenance and review. </a:t>
            </a:r>
            <a:endParaRPr lang="en-US" b="1"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9</a:t>
            </a:fld>
            <a:endParaRPr lang="en-GB"/>
          </a:p>
        </p:txBody>
      </p:sp>
    </p:spTree>
    <p:extLst>
      <p:ext uri="{BB962C8B-B14F-4D97-AF65-F5344CB8AC3E}">
        <p14:creationId xmlns:p14="http://schemas.microsoft.com/office/powerpoint/2010/main" val="383017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14687</TotalTime>
  <Words>1254</Words>
  <Application>Microsoft Office PowerPoint</Application>
  <PresentationFormat>Widescreen</PresentationFormat>
  <Paragraphs>126</Paragraphs>
  <Slides>31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Agency FB</vt:lpstr>
      <vt:lpstr>Arial</vt:lpstr>
      <vt:lpstr>Calibri</vt:lpstr>
      <vt:lpstr>Century Gothic</vt:lpstr>
      <vt:lpstr>Times New Roman</vt:lpstr>
      <vt:lpstr>Wingdings 3</vt:lpstr>
      <vt:lpstr>Wisp</vt:lpstr>
      <vt:lpstr>Systems Analysis </vt:lpstr>
      <vt:lpstr>Learning Objectives </vt:lpstr>
      <vt:lpstr>1.1 Introduction</vt:lpstr>
      <vt:lpstr>An Overview of Systems Development </vt:lpstr>
      <vt:lpstr>Participants in Systems Development </vt:lpstr>
      <vt:lpstr>Table 5.1 Typical Reasons to Initiate a Systems Development Project </vt:lpstr>
      <vt:lpstr>5.2 Systems Development Lifecycles </vt:lpstr>
      <vt:lpstr>Systems Development Lifecycles</vt:lpstr>
      <vt:lpstr>Systems Development Lifecycles</vt:lpstr>
      <vt:lpstr>Systems Development Lifecycles</vt:lpstr>
      <vt:lpstr>Systems Development Lifecycles</vt:lpstr>
      <vt:lpstr>Systems Development Lifecycles</vt:lpstr>
      <vt:lpstr>Systems Development Lifecycles</vt:lpstr>
      <vt:lpstr>Systems Development Lifecycles</vt:lpstr>
      <vt:lpstr>Systems Development Lifecycles</vt:lpstr>
      <vt:lpstr>Systems Development Lifecycles</vt:lpstr>
      <vt:lpstr>Systems Development Lifecycles</vt:lpstr>
      <vt:lpstr>The End-User Systems Development Lifecycle</vt:lpstr>
      <vt:lpstr>Outsourcing and On-Demand Computing</vt:lpstr>
      <vt:lpstr>Outsourcing and On-Demand Computing</vt:lpstr>
      <vt:lpstr>Outsourcing and On-Demand Computing</vt:lpstr>
      <vt:lpstr>5.3 Factors Affecting System Development Success</vt:lpstr>
      <vt:lpstr>5.3 Factors Affecting System Development Success</vt:lpstr>
      <vt:lpstr>5.3 Factors Affecting System Development Success</vt:lpstr>
      <vt:lpstr>5.3 Factors Affecting System Development Success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Diagram</dc:title>
  <dc:creator>NQUBEKOH</dc:creator>
  <cp:lastModifiedBy>Windows User</cp:lastModifiedBy>
  <cp:revision>198</cp:revision>
  <dcterms:created xsi:type="dcterms:W3CDTF">2019-03-13T08:07:13Z</dcterms:created>
  <dcterms:modified xsi:type="dcterms:W3CDTF">2019-10-01T06:43:14Z</dcterms:modified>
</cp:coreProperties>
</file>