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0"/>
  </p:notesMasterIdLst>
  <p:sldIdLst>
    <p:sldId id="256" r:id="rId2"/>
    <p:sldId id="257"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22" r:id="rId22"/>
    <p:sldId id="316" r:id="rId23"/>
    <p:sldId id="317" r:id="rId24"/>
    <p:sldId id="318" r:id="rId25"/>
    <p:sldId id="319" r:id="rId26"/>
    <p:sldId id="320" r:id="rId27"/>
    <p:sldId id="321"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0F7584-53A5-4A2E-A933-F69D7CAF63F9}">
          <p14:sldIdLst>
            <p14:sldId id="256"/>
            <p14:sldId id="257"/>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22"/>
          </p14:sldIdLst>
        </p14:section>
        <p14:section name="To be added" id="{0C6FF9D4-56B8-4B82-9019-57A630CC729F}">
          <p14:sldIdLst>
            <p14:sldId id="316"/>
            <p14:sldId id="317"/>
            <p14:sldId id="318"/>
            <p14:sldId id="319"/>
            <p14:sldId id="320"/>
            <p14:sldId id="321"/>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89933" autoAdjust="0"/>
  </p:normalViewPr>
  <p:slideViewPr>
    <p:cSldViewPr snapToGrid="0">
      <p:cViewPr varScale="1">
        <p:scale>
          <a:sx n="66" d="100"/>
          <a:sy n="66" d="100"/>
        </p:scale>
        <p:origin x="834"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04/11/2019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04/11/2019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04/11/2019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04/11/2019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04/11/2019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latin typeface="Times New Roman" panose="02020603050405020304" pitchFamily="18" charset="0"/>
                <a:cs typeface="Times New Roman" panose="02020603050405020304" pitchFamily="18" charset="0"/>
              </a:rPr>
              <a:t>Systems Design, Privacy and Ethical </a:t>
            </a:r>
            <a:r>
              <a:rPr lang="en-US" b="1" dirty="0" smtClean="0">
                <a:latin typeface="Times New Roman" panose="02020603050405020304" pitchFamily="18" charset="0"/>
                <a:cs typeface="Times New Roman" panose="02020603050405020304" pitchFamily="18" charset="0"/>
              </a:rPr>
              <a:t>Issues</a:t>
            </a:r>
            <a:endParaRPr lang="en-GB"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latin typeface="Times New Roman" panose="02020603050405020304" pitchFamily="18" charset="0"/>
                <a:cs typeface="Times New Roman" panose="02020603050405020304" pitchFamily="18" charset="0"/>
              </a:rPr>
              <a:t>IS622, chapter 6</a:t>
            </a:r>
          </a:p>
          <a:p>
            <a:endParaRPr lang="en-US" dirty="0">
              <a:latin typeface="Times New Roman" panose="02020603050405020304" pitchFamily="18" charset="0"/>
              <a:cs typeface="Times New Roman" panose="02020603050405020304" pitchFamily="18" charset="0"/>
            </a:endParaRPr>
          </a:p>
          <a:p>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Mr</a:t>
            </a:r>
            <a:r>
              <a:rPr lang="en-US" b="1" dirty="0" smtClean="0">
                <a:solidFill>
                  <a:schemeClr val="tx1"/>
                </a:solidFill>
                <a:latin typeface="Times New Roman" panose="02020603050405020304" pitchFamily="18" charset="0"/>
                <a:cs typeface="Times New Roman" panose="02020603050405020304" pitchFamily="18" charset="0"/>
              </a:rPr>
              <a:t> N. </a:t>
            </a:r>
            <a:r>
              <a:rPr lang="en-US" b="1" dirty="0" err="1" smtClean="0">
                <a:solidFill>
                  <a:schemeClr val="tx1"/>
                </a:solidFill>
                <a:latin typeface="Times New Roman" panose="02020603050405020304" pitchFamily="18" charset="0"/>
                <a:cs typeface="Times New Roman" panose="02020603050405020304" pitchFamily="18" charset="0"/>
              </a:rPr>
              <a:t>Mathenjwa</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3291286" cy="523220"/>
          </a:xfrm>
          <a:prstGeom prst="rect">
            <a:avLst/>
          </a:prstGeom>
          <a:noFill/>
        </p:spPr>
        <p:txBody>
          <a:bodyPr wrap="none" rtlCol="0">
            <a:spAutoFit/>
          </a:bodyPr>
          <a:lstStyle/>
          <a:p>
            <a:r>
              <a:rPr lang="en-US" sz="2800" b="1" i="1" dirty="0" smtClean="0">
                <a:latin typeface="Agency FB" panose="020B0503020202020204" pitchFamily="34" charset="0"/>
              </a:rPr>
              <a:t>Information Systems 622</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Design of System Security and Controls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4" y="1770743"/>
            <a:ext cx="9076561" cy="4746171"/>
          </a:xfrm>
        </p:spPr>
        <p:txBody>
          <a:bodyPr/>
          <a:lstStyle/>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
        <p:nvSpPr>
          <p:cNvPr id="6" name="Rectangle 5"/>
          <p:cNvSpPr/>
          <p:nvPr/>
        </p:nvSpPr>
        <p:spPr>
          <a:xfrm>
            <a:off x="2592924" y="1770742"/>
            <a:ext cx="8162162" cy="7571303"/>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Error Prevention, Detection and </a:t>
            </a:r>
            <a:r>
              <a:rPr lang="en-US" b="1" dirty="0" smtClean="0">
                <a:solidFill>
                  <a:srgbClr val="000000"/>
                </a:solidFill>
                <a:latin typeface="Times New Roman" panose="02020603050405020304" pitchFamily="18" charset="0"/>
                <a:cs typeface="Times New Roman" panose="02020603050405020304" pitchFamily="18" charset="0"/>
              </a:rPr>
              <a:t>Correction</a:t>
            </a:r>
          </a:p>
          <a:p>
            <a:endParaRPr lang="en-US" b="1" dirty="0">
              <a:solidFill>
                <a:srgbClr val="00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new information system can be designed to check for certain errors itself. When users input values, the system can check that the values entered make sense and if not the user is alerted. </a:t>
            </a:r>
            <a:endParaRPr lang="en-US" dirty="0" smtClean="0">
              <a:latin typeface="Times New Roman" panose="02020603050405020304" pitchFamily="18" charset="0"/>
              <a:cs typeface="Times New Roman" panose="02020603050405020304" pitchFamily="18" charset="0"/>
            </a:endParaRPr>
          </a:p>
          <a:p>
            <a:endParaRPr lang="en-US" b="1" dirty="0">
              <a:solidFill>
                <a:srgbClr val="000000"/>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Disaster Planning and Recovery </a:t>
            </a:r>
            <a:endParaRPr lang="en-US" b="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Disaster planning is the process of anticipating and providing for disasters. A disaster can be an act of nature (a flood, fire or earthquake) or a human act (terrorism, error or a deliberate sabotage by a disgruntled employee). Disaster planning often focuses primarily on two issues: maintaining the integrity of corporate information, and keeping the information system running until normal operations can be resumed</a:t>
            </a:r>
            <a:r>
              <a:rPr lang="en-US" dirty="0"/>
              <a:t>. </a:t>
            </a:r>
            <a:endParaRPr lang="en-US" b="1" dirty="0" smtClean="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smtClean="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smtClean="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smtClean="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smtClean="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smtClean="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smtClean="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r>
              <a:rPr lang="en-US" b="1" dirty="0" smtClean="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188933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Design of System Security and Controls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4" y="1770743"/>
            <a:ext cx="9076561" cy="4746171"/>
          </a:xfrm>
        </p:spPr>
        <p:txBody>
          <a:bodyPr/>
          <a:lstStyle/>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sp>
        <p:nvSpPr>
          <p:cNvPr id="6" name="Rectangle 5"/>
          <p:cNvSpPr/>
          <p:nvPr/>
        </p:nvSpPr>
        <p:spPr>
          <a:xfrm>
            <a:off x="2592923" y="1770744"/>
            <a:ext cx="8911689" cy="4524315"/>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Disaster Planning and Recovery </a:t>
            </a:r>
            <a:r>
              <a:rPr lang="en-US" b="1" dirty="0" smtClean="0">
                <a:latin typeface="Times New Roman" panose="02020603050405020304" pitchFamily="18" charset="0"/>
                <a:cs typeface="Times New Roman" panose="02020603050405020304" pitchFamily="18" charset="0"/>
              </a:rPr>
              <a:t>cont..</a:t>
            </a:r>
          </a:p>
          <a:p>
            <a:endParaRPr lang="en-US" b="1" dirty="0">
              <a:latin typeface="Times New Roman" panose="02020603050405020304" pitchFamily="18" charset="0"/>
              <a:cs typeface="Times New Roman" panose="02020603050405020304" pitchFamily="18" charset="0"/>
            </a:endParaRPr>
          </a:p>
          <a:p>
            <a:r>
              <a:rPr lang="en-US" dirty="0"/>
              <a:t>For example, hot and cold sites can be used to back-up hardware and software. </a:t>
            </a:r>
            <a:endParaRPr lang="en-US" dirty="0" smtClean="0"/>
          </a:p>
          <a:p>
            <a:endParaRPr lang="en-US" dirty="0"/>
          </a:p>
          <a:p>
            <a:r>
              <a:rPr lang="en-US" dirty="0"/>
              <a:t>A </a:t>
            </a:r>
            <a:r>
              <a:rPr lang="en-US" b="1" dirty="0"/>
              <a:t>hot site </a:t>
            </a:r>
            <a:r>
              <a:rPr lang="en-US" dirty="0"/>
              <a:t>is a space, usually some distance away from the main operation, where spare computers with the appropriate telecommunication links are set up and software installed, along with any associated </a:t>
            </a:r>
            <a:r>
              <a:rPr lang="en-US" dirty="0" smtClean="0"/>
              <a:t>peripherals </a:t>
            </a:r>
            <a:r>
              <a:rPr lang="en-US" dirty="0"/>
              <a:t>such as printers, in case some problem occurs to disrupt the technology in the main location</a:t>
            </a:r>
            <a:r>
              <a:rPr lang="en-US" dirty="0" smtClean="0"/>
              <a:t>.</a:t>
            </a:r>
          </a:p>
          <a:p>
            <a:endParaRPr lang="en-US" b="1" dirty="0">
              <a:latin typeface="Times New Roman" panose="02020603050405020304" pitchFamily="18" charset="0"/>
              <a:cs typeface="Times New Roman" panose="02020603050405020304" pitchFamily="18" charset="0"/>
            </a:endParaRPr>
          </a:p>
          <a:p>
            <a:r>
              <a:rPr lang="en-US" dirty="0"/>
              <a:t>Another approach is to use a </a:t>
            </a:r>
            <a:r>
              <a:rPr lang="en-US" b="1" dirty="0"/>
              <a:t>cold site</a:t>
            </a:r>
            <a:r>
              <a:rPr lang="en-US" dirty="0"/>
              <a:t>, also called a shell, which is a computer environment that includes rooms, electrical service, telecommunication links but no hardware. If a primary computer has a problem, back-up computer hard- ware is brought into the cold site, and the complete system is made operational. </a:t>
            </a:r>
            <a:endParaRPr lang="en-US" b="1" dirty="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66772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Systems Controls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Security </a:t>
            </a:r>
            <a:r>
              <a:rPr lang="en-US" dirty="0">
                <a:latin typeface="Times New Roman" panose="02020603050405020304" pitchFamily="18" charset="0"/>
                <a:cs typeface="Times New Roman" panose="02020603050405020304" pitchFamily="18" charset="0"/>
              </a:rPr>
              <a:t>lapses, fraud and the invasion of privacy can present disastrous </a:t>
            </a:r>
            <a:r>
              <a:rPr lang="en-US" dirty="0" smtClean="0">
                <a:latin typeface="Times New Roman" panose="02020603050405020304" pitchFamily="18" charset="0"/>
                <a:cs typeface="Times New Roman" panose="02020603050405020304" pitchFamily="18" charset="0"/>
              </a:rPr>
              <a:t>problems Preventing </a:t>
            </a:r>
            <a:r>
              <a:rPr lang="en-US" dirty="0">
                <a:latin typeface="Times New Roman" panose="02020603050405020304" pitchFamily="18" charset="0"/>
                <a:cs typeface="Times New Roman" panose="02020603050405020304" pitchFamily="18" charset="0"/>
              </a:rPr>
              <a:t>and detecting these problems is an important part of systems design. Prevention includes the following: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Determining </a:t>
            </a:r>
            <a:r>
              <a:rPr lang="en-US" dirty="0">
                <a:latin typeface="Times New Roman" panose="02020603050405020304" pitchFamily="18" charset="0"/>
                <a:cs typeface="Times New Roman" panose="02020603050405020304" pitchFamily="18" charset="0"/>
              </a:rPr>
              <a:t>potential problems. </a:t>
            </a:r>
          </a:p>
          <a:p>
            <a:r>
              <a:rPr lang="en-US" dirty="0" smtClean="0">
                <a:latin typeface="Times New Roman" panose="02020603050405020304" pitchFamily="18" charset="0"/>
                <a:cs typeface="Times New Roman" panose="02020603050405020304" pitchFamily="18" charset="0"/>
              </a:rPr>
              <a:t>Ranking </a:t>
            </a:r>
            <a:r>
              <a:rPr lang="en-US" dirty="0">
                <a:latin typeface="Times New Roman" panose="02020603050405020304" pitchFamily="18" charset="0"/>
                <a:cs typeface="Times New Roman" panose="02020603050405020304" pitchFamily="18" charset="0"/>
              </a:rPr>
              <a:t>the importance of these problems. </a:t>
            </a:r>
          </a:p>
          <a:p>
            <a:r>
              <a:rPr lang="en-US" dirty="0" smtClean="0">
                <a:latin typeface="Times New Roman" panose="02020603050405020304" pitchFamily="18" charset="0"/>
                <a:cs typeface="Times New Roman" panose="02020603050405020304" pitchFamily="18" charset="0"/>
              </a:rPr>
              <a:t>Planning </a:t>
            </a:r>
            <a:r>
              <a:rPr lang="en-US" dirty="0">
                <a:latin typeface="Times New Roman" panose="02020603050405020304" pitchFamily="18" charset="0"/>
                <a:cs typeface="Times New Roman" panose="02020603050405020304" pitchFamily="18" charset="0"/>
              </a:rPr>
              <a:t>the best place and approach to prevent problems. </a:t>
            </a:r>
          </a:p>
          <a:p>
            <a:r>
              <a:rPr lang="en-US" dirty="0" smtClean="0">
                <a:latin typeface="Times New Roman" panose="02020603050405020304" pitchFamily="18" charset="0"/>
                <a:cs typeface="Times New Roman" panose="02020603050405020304" pitchFamily="18" charset="0"/>
              </a:rPr>
              <a:t>Deciding </a:t>
            </a:r>
            <a:r>
              <a:rPr lang="en-US" dirty="0">
                <a:latin typeface="Times New Roman" panose="02020603050405020304" pitchFamily="18" charset="0"/>
                <a:cs typeface="Times New Roman" panose="02020603050405020304" pitchFamily="18" charset="0"/>
              </a:rPr>
              <a:t>the best way to handle problems if they occur.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spTree>
    <p:extLst>
      <p:ext uri="{BB962C8B-B14F-4D97-AF65-F5344CB8AC3E}">
        <p14:creationId xmlns:p14="http://schemas.microsoft.com/office/powerpoint/2010/main" val="335194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Generating Systems Design </a:t>
            </a:r>
            <a:r>
              <a:rPr lang="en-US" b="1" dirty="0" smtClean="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development team will want to generate different designs. One approach is to come up with a basic, cheaper solution; or a top-of-the-range solution at the edge of what can be afforded; or a mixed solution sitting somewhere between the two. If the new system is complex, it might want to involve personnel from inside and outside the firm in generating alternative designs. If new hardware and software are to be acquired from an outside vendor, a formal </a:t>
            </a:r>
            <a:r>
              <a:rPr lang="en-US" b="1" dirty="0">
                <a:latin typeface="Times New Roman" panose="02020603050405020304" pitchFamily="18" charset="0"/>
                <a:cs typeface="Times New Roman" panose="02020603050405020304" pitchFamily="18" charset="0"/>
              </a:rPr>
              <a:t>request for proposal (RFP</a:t>
            </a:r>
            <a:r>
              <a:rPr lang="en-US" dirty="0">
                <a:latin typeface="Times New Roman" panose="02020603050405020304" pitchFamily="18" charset="0"/>
                <a:cs typeface="Times New Roman" panose="02020603050405020304" pitchFamily="18" charset="0"/>
              </a:rPr>
              <a:t>) can be made.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13</a:t>
            </a:fld>
            <a:endParaRPr lang="en-GB"/>
          </a:p>
        </p:txBody>
      </p:sp>
    </p:spTree>
    <p:extLst>
      <p:ext uri="{BB962C8B-B14F-4D97-AF65-F5344CB8AC3E}">
        <p14:creationId xmlns:p14="http://schemas.microsoft.com/office/powerpoint/2010/main" val="2605715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Generating Systems Design </a:t>
            </a:r>
            <a:r>
              <a:rPr lang="en-US" b="1" dirty="0" smtClean="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Request for Proposals </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RFP is an important document for many organizations involved with large, complex systems development efforts. Smaller, less complex systems often do not require an RFP. A company that is purchasing an inexpensive piece of software that will run on existing hardware, for ex- ample, might not need to go through a formal RFP process.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14</a:t>
            </a:fld>
            <a:endParaRPr lang="en-GB"/>
          </a:p>
        </p:txBody>
      </p:sp>
    </p:spTree>
    <p:extLst>
      <p:ext uri="{BB962C8B-B14F-4D97-AF65-F5344CB8AC3E}">
        <p14:creationId xmlns:p14="http://schemas.microsoft.com/office/powerpoint/2010/main" val="302488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Generating Systems Design </a:t>
            </a:r>
            <a:r>
              <a:rPr lang="en-US" b="1" dirty="0" smtClean="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Request for Proposals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15</a:t>
            </a:fld>
            <a:endParaRPr lang="en-GB"/>
          </a:p>
        </p:txBody>
      </p:sp>
      <p:pic>
        <p:nvPicPr>
          <p:cNvPr id="5" name="Picture 4"/>
          <p:cNvPicPr>
            <a:picLocks noChangeAspect="1"/>
          </p:cNvPicPr>
          <p:nvPr/>
        </p:nvPicPr>
        <p:blipFill>
          <a:blip r:embed="rId2"/>
          <a:stretch>
            <a:fillRect/>
          </a:stretch>
        </p:blipFill>
        <p:spPr>
          <a:xfrm>
            <a:off x="5905554" y="1788329"/>
            <a:ext cx="5439538" cy="4122893"/>
          </a:xfrm>
          <a:prstGeom prst="rect">
            <a:avLst/>
          </a:prstGeom>
        </p:spPr>
      </p:pic>
    </p:spTree>
    <p:extLst>
      <p:ext uri="{BB962C8B-B14F-4D97-AF65-F5344CB8AC3E}">
        <p14:creationId xmlns:p14="http://schemas.microsoft.com/office/powerpoint/2010/main" val="3525667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Generating Systems Design </a:t>
            </a:r>
            <a:r>
              <a:rPr lang="en-US" b="1" dirty="0" smtClean="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Financial Options </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acquiring computer systems, several choices are available, including purchase, lease or rent. Cost objectives and constraints set for the system play a significant role in the choice, as do the advantages and disadvantages of each. In addition, traditional financial tools, including net present value and internal rate of return, can be used. Table 6.2 summarizes the advantages and disadvantages of these financial options. </a:t>
            </a:r>
          </a:p>
        </p:txBody>
      </p:sp>
      <p:sp>
        <p:nvSpPr>
          <p:cNvPr id="4" name="Slide Number Placeholder 3"/>
          <p:cNvSpPr>
            <a:spLocks noGrp="1"/>
          </p:cNvSpPr>
          <p:nvPr>
            <p:ph type="sldNum" sz="quarter" idx="12"/>
          </p:nvPr>
        </p:nvSpPr>
        <p:spPr/>
        <p:txBody>
          <a:bodyPr/>
          <a:lstStyle/>
          <a:p>
            <a:fld id="{E0912816-C430-4136-9554-B45F9367BD57}" type="slidenum">
              <a:rPr lang="en-GB" smtClean="0"/>
              <a:t>16</a:t>
            </a:fld>
            <a:endParaRPr lang="en-GB"/>
          </a:p>
        </p:txBody>
      </p:sp>
    </p:spTree>
    <p:extLst>
      <p:ext uri="{BB962C8B-B14F-4D97-AF65-F5344CB8AC3E}">
        <p14:creationId xmlns:p14="http://schemas.microsoft.com/office/powerpoint/2010/main" val="3184413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Generating Systems Design </a:t>
            </a:r>
            <a:r>
              <a:rPr lang="en-US" b="1" dirty="0" smtClean="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Evaluating and Selecting a Systems Design </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final step in systems design is to evaluate the various alternatives and select the one that will offer the best solution for organizational goals. Depending on their weight, any one of these objectives might result in the selection of one design over another. For example, financial concerns might make a company choose rental over equipment purchase. </a:t>
            </a:r>
          </a:p>
        </p:txBody>
      </p:sp>
      <p:sp>
        <p:nvSpPr>
          <p:cNvPr id="4" name="Slide Number Placeholder 3"/>
          <p:cNvSpPr>
            <a:spLocks noGrp="1"/>
          </p:cNvSpPr>
          <p:nvPr>
            <p:ph type="sldNum" sz="quarter" idx="12"/>
          </p:nvPr>
        </p:nvSpPr>
        <p:spPr/>
        <p:txBody>
          <a:bodyPr/>
          <a:lstStyle/>
          <a:p>
            <a:fld id="{E0912816-C430-4136-9554-B45F9367BD57}" type="slidenum">
              <a:rPr lang="en-GB" smtClean="0"/>
              <a:t>17</a:t>
            </a:fld>
            <a:endParaRPr lang="en-GB"/>
          </a:p>
        </p:txBody>
      </p:sp>
    </p:spTree>
    <p:extLst>
      <p:ext uri="{BB962C8B-B14F-4D97-AF65-F5344CB8AC3E}">
        <p14:creationId xmlns:p14="http://schemas.microsoft.com/office/powerpoint/2010/main" val="944902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Generating Systems Design </a:t>
            </a:r>
            <a:r>
              <a:rPr lang="en-US" b="1" dirty="0" smtClean="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The Preliminary Evaluation </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preliminary evaluation </a:t>
            </a:r>
            <a:r>
              <a:rPr lang="en-US" dirty="0">
                <a:latin typeface="Times New Roman" panose="02020603050405020304" pitchFamily="18" charset="0"/>
                <a:cs typeface="Times New Roman" panose="02020603050405020304" pitchFamily="18" charset="0"/>
              </a:rPr>
              <a:t>begins after all design proposals have been submitted. The purpose of this evaluation is to dismiss unwanted proposals. If external vendors have submitted proposals, some of them can usually be eliminated by investigating their proposals and comparing them with the original criteria. </a:t>
            </a:r>
          </a:p>
        </p:txBody>
      </p:sp>
      <p:sp>
        <p:nvSpPr>
          <p:cNvPr id="4" name="Slide Number Placeholder 3"/>
          <p:cNvSpPr>
            <a:spLocks noGrp="1"/>
          </p:cNvSpPr>
          <p:nvPr>
            <p:ph type="sldNum" sz="quarter" idx="12"/>
          </p:nvPr>
        </p:nvSpPr>
        <p:spPr/>
        <p:txBody>
          <a:bodyPr/>
          <a:lstStyle/>
          <a:p>
            <a:fld id="{E0912816-C430-4136-9554-B45F9367BD57}" type="slidenum">
              <a:rPr lang="en-GB" smtClean="0"/>
              <a:t>18</a:t>
            </a:fld>
            <a:endParaRPr lang="en-GB"/>
          </a:p>
        </p:txBody>
      </p:sp>
    </p:spTree>
    <p:extLst>
      <p:ext uri="{BB962C8B-B14F-4D97-AF65-F5344CB8AC3E}">
        <p14:creationId xmlns:p14="http://schemas.microsoft.com/office/powerpoint/2010/main" val="1203088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Generating Systems Design </a:t>
            </a:r>
            <a:r>
              <a:rPr lang="en-US" b="1" dirty="0" smtClean="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The Final Evaluation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final evaluation </a:t>
            </a:r>
            <a:r>
              <a:rPr lang="en-US" dirty="0">
                <a:latin typeface="Times New Roman" panose="02020603050405020304" pitchFamily="18" charset="0"/>
                <a:cs typeface="Times New Roman" panose="02020603050405020304" pitchFamily="18" charset="0"/>
              </a:rPr>
              <a:t>begins with a detailed investigation of the proposals offered by the remaining vendors. The vendors should be asked to make a final presentation and to fully demonstrate the system. The demonstration should be as close to actual operating conditions as possible. Applications such as payroll, inventory control and billing should be tested using a large amount of test data. After the final presentations and demonstrations have been given, the organization makes the final evaluation and selection </a:t>
            </a:r>
          </a:p>
        </p:txBody>
      </p:sp>
      <p:sp>
        <p:nvSpPr>
          <p:cNvPr id="4" name="Slide Number Placeholder 3"/>
          <p:cNvSpPr>
            <a:spLocks noGrp="1"/>
          </p:cNvSpPr>
          <p:nvPr>
            <p:ph type="sldNum" sz="quarter" idx="12"/>
          </p:nvPr>
        </p:nvSpPr>
        <p:spPr/>
        <p:txBody>
          <a:bodyPr/>
          <a:lstStyle/>
          <a:p>
            <a:fld id="{E0912816-C430-4136-9554-B45F9367BD57}" type="slidenum">
              <a:rPr lang="en-GB" smtClean="0"/>
              <a:t>19</a:t>
            </a:fld>
            <a:endParaRPr lang="en-GB"/>
          </a:p>
        </p:txBody>
      </p:sp>
    </p:spTree>
    <p:extLst>
      <p:ext uri="{BB962C8B-B14F-4D97-AF65-F5344CB8AC3E}">
        <p14:creationId xmlns:p14="http://schemas.microsoft.com/office/powerpoint/2010/main" val="97907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anose="02020603050405020304" pitchFamily="18" charset="0"/>
                <a:cs typeface="Times New Roman" panose="02020603050405020304" pitchFamily="18" charset="0"/>
              </a:rPr>
              <a:t>Learning Objectives</a:t>
            </a:r>
            <a:br>
              <a:rPr lang="en-GB" b="1" dirty="0" smtClean="0">
                <a:latin typeface="Times New Roman" panose="02020603050405020304" pitchFamily="18" charset="0"/>
                <a:cs typeface="Times New Roman" panose="02020603050405020304" pitchFamily="18" charset="0"/>
              </a:rPr>
            </a:b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81943" y="1611086"/>
            <a:ext cx="8921069" cy="4775200"/>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State the purpose of systems design and discuss the differences between </a:t>
            </a:r>
            <a:r>
              <a:rPr lang="en-US" dirty="0" smtClean="0">
                <a:latin typeface="Times New Roman" panose="02020603050405020304" pitchFamily="18" charset="0"/>
                <a:cs typeface="Times New Roman" panose="02020603050405020304" pitchFamily="18" charset="0"/>
              </a:rPr>
              <a:t>logical </a:t>
            </a:r>
            <a:r>
              <a:rPr lang="en-US" dirty="0">
                <a:latin typeface="Times New Roman" panose="02020603050405020304" pitchFamily="18" charset="0"/>
                <a:cs typeface="Times New Roman" panose="02020603050405020304" pitchFamily="18" charset="0"/>
              </a:rPr>
              <a:t>and physical systems design. </a:t>
            </a:r>
          </a:p>
          <a:p>
            <a:r>
              <a:rPr lang="en-US" dirty="0">
                <a:latin typeface="Times New Roman" panose="02020603050405020304" pitchFamily="18" charset="0"/>
                <a:cs typeface="Times New Roman" panose="02020603050405020304" pitchFamily="18" charset="0"/>
              </a:rPr>
              <a:t>Describe some considerations in design modelling and diagrams </a:t>
            </a:r>
            <a:r>
              <a:rPr lang="en-US" dirty="0" smtClean="0">
                <a:latin typeface="Times New Roman" panose="02020603050405020304" pitchFamily="18" charset="0"/>
                <a:cs typeface="Times New Roman" panose="02020603050405020304" pitchFamily="18" charset="0"/>
              </a:rPr>
              <a:t>used during </a:t>
            </a:r>
            <a:r>
              <a:rPr lang="en-US" dirty="0">
                <a:latin typeface="Times New Roman" panose="02020603050405020304" pitchFamily="18" charset="0"/>
                <a:cs typeface="Times New Roman" panose="02020603050405020304" pitchFamily="18" charset="0"/>
              </a:rPr>
              <a:t>object oriented design. </a:t>
            </a:r>
          </a:p>
          <a:p>
            <a:r>
              <a:rPr lang="en-US" dirty="0">
                <a:latin typeface="Times New Roman" panose="02020603050405020304" pitchFamily="18" charset="0"/>
                <a:cs typeface="Times New Roman" panose="02020603050405020304" pitchFamily="18" charset="0"/>
              </a:rPr>
              <a:t>List the advantages and disadvantages of purchasing versus </a:t>
            </a:r>
            <a:r>
              <a:rPr lang="en-US" dirty="0" smtClean="0">
                <a:latin typeface="Times New Roman" panose="02020603050405020304" pitchFamily="18" charset="0"/>
                <a:cs typeface="Times New Roman" panose="02020603050405020304" pitchFamily="18" charset="0"/>
              </a:rPr>
              <a:t>developing software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Discuss the software development process and some of the tools used in </a:t>
            </a:r>
            <a:r>
              <a:rPr lang="en-US" dirty="0" smtClean="0">
                <a:latin typeface="Times New Roman" panose="02020603050405020304" pitchFamily="18" charset="0"/>
                <a:cs typeface="Times New Roman" panose="02020603050405020304" pitchFamily="18" charset="0"/>
              </a:rPr>
              <a:t>this process</a:t>
            </a:r>
            <a:r>
              <a:rPr lang="en-US" dirty="0">
                <a:latin typeface="Times New Roman" panose="02020603050405020304" pitchFamily="18" charset="0"/>
                <a:cs typeface="Times New Roman" panose="02020603050405020304" pitchFamily="18" charset="0"/>
              </a:rPr>
              <a:t>, including object oriented program development tools. </a:t>
            </a:r>
          </a:p>
          <a:p>
            <a:r>
              <a:rPr lang="en-US" dirty="0">
                <a:latin typeface="Times New Roman" panose="02020603050405020304" pitchFamily="18" charset="0"/>
                <a:cs typeface="Times New Roman" panose="02020603050405020304" pitchFamily="18" charset="0"/>
              </a:rPr>
              <a:t>Describe the systems review process. </a:t>
            </a:r>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Generating Systems Design </a:t>
            </a:r>
            <a:r>
              <a:rPr lang="en-US" b="1" dirty="0" smtClean="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91656"/>
            <a:ext cx="2766559" cy="3719565"/>
          </a:xfrm>
        </p:spPr>
        <p:txBody>
          <a:bodyPr/>
          <a:lstStyle/>
          <a:p>
            <a:pPr marL="0" indent="0">
              <a:buNone/>
            </a:pPr>
            <a:r>
              <a:rPr lang="en-US" b="1" dirty="0">
                <a:latin typeface="Times New Roman" panose="02020603050405020304" pitchFamily="18" charset="0"/>
                <a:cs typeface="Times New Roman" panose="02020603050405020304" pitchFamily="18" charset="0"/>
              </a:rPr>
              <a:t>Point Evaluation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One of the disadvantages of cost–benefit analysis is the difficulty of determining the monetary values for all the benefits. An approach that does not employ monetary values is a </a:t>
            </a:r>
            <a:r>
              <a:rPr lang="en-US" b="1" dirty="0">
                <a:latin typeface="Times New Roman" panose="02020603050405020304" pitchFamily="18" charset="0"/>
                <a:cs typeface="Times New Roman" panose="02020603050405020304" pitchFamily="18" charset="0"/>
              </a:rPr>
              <a:t>point evaluation system</a:t>
            </a:r>
            <a:r>
              <a:rPr lang="en-US"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E0912816-C430-4136-9554-B45F9367BD57}" type="slidenum">
              <a:rPr lang="en-GB" smtClean="0"/>
              <a:t>20</a:t>
            </a:fld>
            <a:endParaRPr lang="en-GB"/>
          </a:p>
        </p:txBody>
      </p:sp>
      <p:pic>
        <p:nvPicPr>
          <p:cNvPr id="5" name="Picture 4"/>
          <p:cNvPicPr>
            <a:picLocks noChangeAspect="1"/>
          </p:cNvPicPr>
          <p:nvPr/>
        </p:nvPicPr>
        <p:blipFill>
          <a:blip r:embed="rId2"/>
          <a:stretch>
            <a:fillRect/>
          </a:stretch>
        </p:blipFill>
        <p:spPr>
          <a:xfrm>
            <a:off x="5738708" y="1905000"/>
            <a:ext cx="5765904" cy="4292600"/>
          </a:xfrm>
          <a:prstGeom prst="rect">
            <a:avLst/>
          </a:prstGeom>
        </p:spPr>
      </p:pic>
    </p:spTree>
    <p:extLst>
      <p:ext uri="{BB962C8B-B14F-4D97-AF65-F5344CB8AC3E}">
        <p14:creationId xmlns:p14="http://schemas.microsoft.com/office/powerpoint/2010/main" val="383392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0912816-C430-4136-9554-B45F9367BD57}" type="slidenum">
              <a:rPr lang="en-GB" smtClean="0"/>
              <a:t>21</a:t>
            </a:fld>
            <a:endParaRPr lang="en-GB"/>
          </a:p>
        </p:txBody>
      </p:sp>
      <p:pic>
        <p:nvPicPr>
          <p:cNvPr id="5" name="Picture 4"/>
          <p:cNvPicPr>
            <a:picLocks noChangeAspect="1"/>
          </p:cNvPicPr>
          <p:nvPr/>
        </p:nvPicPr>
        <p:blipFill>
          <a:blip r:embed="rId2"/>
          <a:stretch>
            <a:fillRect/>
          </a:stretch>
        </p:blipFill>
        <p:spPr>
          <a:xfrm>
            <a:off x="0" y="0"/>
            <a:ext cx="11688837" cy="6574972"/>
          </a:xfrm>
          <a:prstGeom prst="rect">
            <a:avLst/>
          </a:prstGeom>
        </p:spPr>
      </p:pic>
    </p:spTree>
    <p:extLst>
      <p:ext uri="{BB962C8B-B14F-4D97-AF65-F5344CB8AC3E}">
        <p14:creationId xmlns:p14="http://schemas.microsoft.com/office/powerpoint/2010/main" val="3779222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 Systems Implementation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0912816-C430-4136-9554-B45F9367BD57}" type="slidenum">
              <a:rPr lang="en-GB" smtClean="0"/>
              <a:t>22</a:t>
            </a:fld>
            <a:endParaRPr lang="en-GB"/>
          </a:p>
        </p:txBody>
      </p:sp>
    </p:spTree>
    <p:extLst>
      <p:ext uri="{BB962C8B-B14F-4D97-AF65-F5344CB8AC3E}">
        <p14:creationId xmlns:p14="http://schemas.microsoft.com/office/powerpoint/2010/main" val="776095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6.3 Systems Operation and Maintenance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0912816-C430-4136-9554-B45F9367BD57}" type="slidenum">
              <a:rPr lang="en-GB" smtClean="0"/>
              <a:t>23</a:t>
            </a:fld>
            <a:endParaRPr lang="en-GB"/>
          </a:p>
        </p:txBody>
      </p:sp>
    </p:spTree>
    <p:extLst>
      <p:ext uri="{BB962C8B-B14F-4D97-AF65-F5344CB8AC3E}">
        <p14:creationId xmlns:p14="http://schemas.microsoft.com/office/powerpoint/2010/main" val="3753772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6.4 Systems Review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0912816-C430-4136-9554-B45F9367BD57}" type="slidenum">
              <a:rPr lang="en-GB" smtClean="0"/>
              <a:t>24</a:t>
            </a:fld>
            <a:endParaRPr lang="en-GB"/>
          </a:p>
        </p:txBody>
      </p:sp>
    </p:spTree>
    <p:extLst>
      <p:ext uri="{BB962C8B-B14F-4D97-AF65-F5344CB8AC3E}">
        <p14:creationId xmlns:p14="http://schemas.microsoft.com/office/powerpoint/2010/main" val="3134206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6.5 Computer Waste and Mistakes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0912816-C430-4136-9554-B45F9367BD57}" type="slidenum">
              <a:rPr lang="en-GB" smtClean="0"/>
              <a:t>25</a:t>
            </a:fld>
            <a:endParaRPr lang="en-GB"/>
          </a:p>
        </p:txBody>
      </p:sp>
    </p:spTree>
    <p:extLst>
      <p:ext uri="{BB962C8B-B14F-4D97-AF65-F5344CB8AC3E}">
        <p14:creationId xmlns:p14="http://schemas.microsoft.com/office/powerpoint/2010/main" val="4137048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6.6 Computer Crime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0912816-C430-4136-9554-B45F9367BD57}" type="slidenum">
              <a:rPr lang="en-GB" smtClean="0"/>
              <a:t>26</a:t>
            </a:fld>
            <a:endParaRPr lang="en-GB"/>
          </a:p>
        </p:txBody>
      </p:sp>
    </p:spTree>
    <p:extLst>
      <p:ext uri="{BB962C8B-B14F-4D97-AF65-F5344CB8AC3E}">
        <p14:creationId xmlns:p14="http://schemas.microsoft.com/office/powerpoint/2010/main" val="710223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6.7 Preventing Computer-Related Crime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0912816-C430-4136-9554-B45F9367BD57}" type="slidenum">
              <a:rPr lang="en-GB" smtClean="0"/>
              <a:t>27</a:t>
            </a:fld>
            <a:endParaRPr lang="en-GB"/>
          </a:p>
        </p:txBody>
      </p:sp>
    </p:spTree>
    <p:extLst>
      <p:ext uri="{BB962C8B-B14F-4D97-AF65-F5344CB8AC3E}">
        <p14:creationId xmlns:p14="http://schemas.microsoft.com/office/powerpoint/2010/main" val="3230180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b="1" dirty="0" smtClean="0">
                <a:latin typeface="Times New Roman" panose="02020603050405020304" pitchFamily="18" charset="0"/>
                <a:cs typeface="Times New Roman" panose="02020603050405020304" pitchFamily="18" charset="0"/>
              </a:rPr>
              <a:t>https://github.com/nqubekoh/IS622</a:t>
            </a:r>
          </a:p>
          <a:p>
            <a:pPr marL="0" indent="0" algn="ctr">
              <a:buNone/>
            </a:pPr>
            <a:r>
              <a:rPr lang="en-US" sz="7200" b="1" dirty="0" smtClean="0">
                <a:latin typeface="Times New Roman" panose="02020603050405020304" pitchFamily="18" charset="0"/>
                <a:cs typeface="Times New Roman" panose="02020603050405020304" pitchFamily="18" charset="0"/>
              </a:rPr>
              <a:t>The End!!!</a:t>
            </a:r>
          </a:p>
        </p:txBody>
      </p:sp>
      <p:sp>
        <p:nvSpPr>
          <p:cNvPr id="4" name="Slide Number Placeholder 3"/>
          <p:cNvSpPr>
            <a:spLocks noGrp="1"/>
          </p:cNvSpPr>
          <p:nvPr>
            <p:ph type="sldNum" sz="quarter" idx="12"/>
          </p:nvPr>
        </p:nvSpPr>
        <p:spPr/>
        <p:txBody>
          <a:bodyPr/>
          <a:lstStyle/>
          <a:p>
            <a:fld id="{E0912816-C430-4136-9554-B45F9367BD57}" type="slidenum">
              <a:rPr lang="en-GB" smtClean="0"/>
              <a:t>28</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1.1 Introduction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48973"/>
            <a:ext cx="8915400" cy="4908284"/>
          </a:xfrm>
        </p:spPr>
        <p:txBody>
          <a:bodyPr>
            <a:normAutofit/>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previous chapter talked about how problems are analyzed. This chapter looks at how this analysis can be used to design and build IT solutions. The chapter mainly looks at developing a new system but also examines solving a problem by buying an existing information system that has already been developed.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Information </a:t>
            </a:r>
            <a:r>
              <a:rPr lang="en-US" dirty="0">
                <a:latin typeface="Times New Roman" panose="02020603050405020304" pitchFamily="18" charset="0"/>
                <a:cs typeface="Times New Roman" panose="02020603050405020304" pitchFamily="18" charset="0"/>
              </a:rPr>
              <a:t>systems are used in every industry and almost every career. A manager at a hotel chain can use an information system to look up client preferences. An accountant at a manufacturing company can use an information system to analyze the costs of a new plant. </a:t>
            </a:r>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6.1 Systems Design </a:t>
            </a:r>
            <a:endParaRPr lang="en-GB"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purpose of </a:t>
            </a:r>
            <a:r>
              <a:rPr lang="en-US" b="1" dirty="0">
                <a:latin typeface="Times New Roman" panose="02020603050405020304" pitchFamily="18" charset="0"/>
                <a:cs typeface="Times New Roman" panose="02020603050405020304" pitchFamily="18" charset="0"/>
              </a:rPr>
              <a:t>systems design </a:t>
            </a:r>
            <a:r>
              <a:rPr lang="en-US" dirty="0">
                <a:latin typeface="Times New Roman" panose="02020603050405020304" pitchFamily="18" charset="0"/>
                <a:cs typeface="Times New Roman" panose="02020603050405020304" pitchFamily="18" charset="0"/>
              </a:rPr>
              <a:t>is to answer the question ‘how will the information system solve the problem?’ The primary result of the systems design phase is a technical design that details system inputs and the processing required to produce outputs, user interfaces, hardware, software, databases, telecommunications, personnel and procedures, and shows how these components are related. </a:t>
            </a: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262090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6.1 Systems Design </a:t>
            </a:r>
            <a:endParaRPr lang="en-GB"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Two key aspects of systems design are logical and physical design.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logical design </a:t>
            </a:r>
            <a:r>
              <a:rPr lang="en-US" dirty="0">
                <a:latin typeface="Times New Roman" panose="02020603050405020304" pitchFamily="18" charset="0"/>
                <a:cs typeface="Times New Roman" panose="02020603050405020304" pitchFamily="18" charset="0"/>
              </a:rPr>
              <a:t>refers to what the system will do.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Logical design describes the functional requirements of a system. That is, it conceptualizes what the system will do to solve the problems identified through earlier analysis. </a:t>
            </a:r>
            <a:r>
              <a:rPr lang="en-US" dirty="0" smtClean="0">
                <a:latin typeface="Times New Roman" panose="02020603050405020304" pitchFamily="18" charset="0"/>
                <a:cs typeface="Times New Roman" panose="02020603050405020304" pitchFamily="18" charset="0"/>
              </a:rPr>
              <a:t>(use case diagram)</a:t>
            </a:r>
          </a:p>
          <a:p>
            <a:pPr marL="0" indent="0">
              <a:buNone/>
            </a:pPr>
            <a:r>
              <a:rPr lang="en-US"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physical design </a:t>
            </a:r>
            <a:r>
              <a:rPr lang="en-US" dirty="0">
                <a:latin typeface="Times New Roman" panose="02020603050405020304" pitchFamily="18" charset="0"/>
                <a:cs typeface="Times New Roman" panose="02020603050405020304" pitchFamily="18" charset="0"/>
              </a:rPr>
              <a:t>refers to how the tasks are accomplished, including how the components work together and what each component does. Physical design specifies the characteristics of the system components necessary to put the logical design into </a:t>
            </a:r>
            <a:r>
              <a:rPr lang="en-US" dirty="0" smtClean="0">
                <a:latin typeface="Times New Roman" panose="02020603050405020304" pitchFamily="18" charset="0"/>
                <a:cs typeface="Times New Roman" panose="02020603050405020304" pitchFamily="18" charset="0"/>
              </a:rPr>
              <a:t>action. (DFD) </a:t>
            </a:r>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163341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86976"/>
          </a:xfrm>
        </p:spPr>
        <p:txBody>
          <a:bodyPr/>
          <a:lstStyle/>
          <a:p>
            <a:r>
              <a:rPr lang="en-US" b="1" dirty="0">
                <a:latin typeface="Times New Roman" panose="02020603050405020304" pitchFamily="18" charset="0"/>
                <a:cs typeface="Times New Roman" panose="02020603050405020304" pitchFamily="18" charset="0"/>
              </a:rPr>
              <a:t>Interface Design and Controls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611086"/>
            <a:ext cx="2839131" cy="4300136"/>
          </a:xfrm>
        </p:spPr>
        <p:txBody>
          <a:bodyPr>
            <a:normAutofit/>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Some special system characteristics should be considered during both logical and physical design. These characteristics relate to how users access and interact with the system</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example, with a menu-driven system </a:t>
            </a:r>
            <a:r>
              <a:rPr lang="en-US" dirty="0" smtClean="0">
                <a:latin typeface="Times New Roman" panose="02020603050405020304" pitchFamily="18" charset="0"/>
                <a:cs typeface="Times New Roman" panose="02020603050405020304" pitchFamily="18" charset="0"/>
              </a:rPr>
              <a:t>users </a:t>
            </a:r>
            <a:r>
              <a:rPr lang="en-US" dirty="0">
                <a:latin typeface="Times New Roman" panose="02020603050405020304" pitchFamily="18" charset="0"/>
                <a:cs typeface="Times New Roman" panose="02020603050405020304" pitchFamily="18" charset="0"/>
              </a:rPr>
              <a:t>simply pick what they want to do from a list of </a:t>
            </a:r>
            <a:r>
              <a:rPr lang="en-US" dirty="0" smtClean="0">
                <a:latin typeface="Times New Roman" panose="02020603050405020304" pitchFamily="18" charset="0"/>
                <a:cs typeface="Times New Roman" panose="02020603050405020304" pitchFamily="18" charset="0"/>
              </a:rPr>
              <a:t>alternatives.</a:t>
            </a: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pic>
        <p:nvPicPr>
          <p:cNvPr id="5" name="Picture 4"/>
          <p:cNvPicPr>
            <a:picLocks noChangeAspect="1"/>
          </p:cNvPicPr>
          <p:nvPr/>
        </p:nvPicPr>
        <p:blipFill>
          <a:blip r:embed="rId2"/>
          <a:stretch>
            <a:fillRect/>
          </a:stretch>
        </p:blipFill>
        <p:spPr>
          <a:xfrm>
            <a:off x="5531672" y="1469978"/>
            <a:ext cx="5657113" cy="4876266"/>
          </a:xfrm>
          <a:prstGeom prst="rect">
            <a:avLst/>
          </a:prstGeom>
        </p:spPr>
      </p:pic>
    </p:spTree>
    <p:extLst>
      <p:ext uri="{BB962C8B-B14F-4D97-AF65-F5344CB8AC3E}">
        <p14:creationId xmlns:p14="http://schemas.microsoft.com/office/powerpoint/2010/main" val="37264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Interface Design and Controls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2650445" cy="3777622"/>
          </a:xfrm>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alternative is a command line interface </a:t>
            </a:r>
            <a:r>
              <a:rPr lang="en-US" dirty="0" smtClean="0">
                <a:latin typeface="Times New Roman" panose="02020603050405020304" pitchFamily="18" charset="0"/>
                <a:cs typeface="Times New Roman" panose="02020603050405020304" pitchFamily="18" charset="0"/>
              </a:rPr>
              <a:t>which involve </a:t>
            </a:r>
            <a:r>
              <a:rPr lang="en-US" dirty="0">
                <a:latin typeface="Times New Roman" panose="02020603050405020304" pitchFamily="18" charset="0"/>
                <a:cs typeface="Times New Roman" panose="02020603050405020304" pitchFamily="18" charset="0"/>
              </a:rPr>
              <a:t>users typing commands at a prompt. </a:t>
            </a:r>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pic>
        <p:nvPicPr>
          <p:cNvPr id="7" name="Picture 6"/>
          <p:cNvPicPr>
            <a:picLocks noChangeAspect="1"/>
          </p:cNvPicPr>
          <p:nvPr/>
        </p:nvPicPr>
        <p:blipFill>
          <a:blip r:embed="rId2"/>
          <a:stretch>
            <a:fillRect/>
          </a:stretch>
        </p:blipFill>
        <p:spPr>
          <a:xfrm>
            <a:off x="5834743" y="1264555"/>
            <a:ext cx="5468471" cy="5425249"/>
          </a:xfrm>
          <a:prstGeom prst="rect">
            <a:avLst/>
          </a:prstGeom>
        </p:spPr>
      </p:pic>
    </p:spTree>
    <p:extLst>
      <p:ext uri="{BB962C8B-B14F-4D97-AF65-F5344CB8AC3E}">
        <p14:creationId xmlns:p14="http://schemas.microsoft.com/office/powerpoint/2010/main" val="73106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Design of System Security and Controls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addition to considering the system’s interface and user interactions, designers must also develop system security and controls for all aspects of the system, including hardware, software, database systems, and telecommunications and Internet operations. These key considerations involve error prevention, detection and correction; system controls; and disaster planning and recovery. </a:t>
            </a:r>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Tree>
    <p:extLst>
      <p:ext uri="{BB962C8B-B14F-4D97-AF65-F5344CB8AC3E}">
        <p14:creationId xmlns:p14="http://schemas.microsoft.com/office/powerpoint/2010/main" val="182890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Design of System Security and Controls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70743"/>
            <a:ext cx="6260790" cy="429097"/>
          </a:xfrm>
        </p:spPr>
        <p:txBody>
          <a:bodyPr/>
          <a:lstStyle/>
          <a:p>
            <a:pPr marL="0" indent="0">
              <a:buNone/>
            </a:pPr>
            <a:r>
              <a:rPr lang="en-US" dirty="0">
                <a:latin typeface="Times New Roman" panose="02020603050405020304" pitchFamily="18" charset="0"/>
                <a:cs typeface="Times New Roman" panose="02020603050405020304" pitchFamily="18" charset="0"/>
              </a:rPr>
              <a:t>Table 6.1 The Elements of Good Interactive Dialogue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pic>
        <p:nvPicPr>
          <p:cNvPr id="5" name="Picture 4"/>
          <p:cNvPicPr>
            <a:picLocks noChangeAspect="1"/>
          </p:cNvPicPr>
          <p:nvPr/>
        </p:nvPicPr>
        <p:blipFill>
          <a:blip r:embed="rId2"/>
          <a:stretch>
            <a:fillRect/>
          </a:stretch>
        </p:blipFill>
        <p:spPr>
          <a:xfrm>
            <a:off x="2890339" y="2199840"/>
            <a:ext cx="7187872" cy="4433189"/>
          </a:xfrm>
          <a:prstGeom prst="rect">
            <a:avLst/>
          </a:prstGeom>
        </p:spPr>
      </p:pic>
    </p:spTree>
    <p:extLst>
      <p:ext uri="{BB962C8B-B14F-4D97-AF65-F5344CB8AC3E}">
        <p14:creationId xmlns:p14="http://schemas.microsoft.com/office/powerpoint/2010/main" val="25145628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7644</TotalTime>
  <Words>1432</Words>
  <Application>Microsoft Office PowerPoint</Application>
  <PresentationFormat>Widescreen</PresentationFormat>
  <Paragraphs>143</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Agency FB</vt:lpstr>
      <vt:lpstr>Arial</vt:lpstr>
      <vt:lpstr>Calibri</vt:lpstr>
      <vt:lpstr>Century Gothic</vt:lpstr>
      <vt:lpstr>Times New Roman</vt:lpstr>
      <vt:lpstr>Wingdings 3</vt:lpstr>
      <vt:lpstr>Wisp</vt:lpstr>
      <vt:lpstr>Systems Design, Privacy and Ethical Issues</vt:lpstr>
      <vt:lpstr>Learning Objectives </vt:lpstr>
      <vt:lpstr>1.1 Introduction</vt:lpstr>
      <vt:lpstr>6.1 Systems Design </vt:lpstr>
      <vt:lpstr>6.1 Systems Design </vt:lpstr>
      <vt:lpstr>Interface Design and Controls </vt:lpstr>
      <vt:lpstr>Interface Design and Controls </vt:lpstr>
      <vt:lpstr>Design of System Security and Controls </vt:lpstr>
      <vt:lpstr>Design of System Security and Controls </vt:lpstr>
      <vt:lpstr>Design of System Security and Controls </vt:lpstr>
      <vt:lpstr>Design of System Security and Controls </vt:lpstr>
      <vt:lpstr>Systems Controls </vt:lpstr>
      <vt:lpstr>Generating Systems Design Alternatives</vt:lpstr>
      <vt:lpstr>Generating Systems Design Alternatives</vt:lpstr>
      <vt:lpstr>Generating Systems Design Alternatives</vt:lpstr>
      <vt:lpstr>Generating Systems Design Alternatives</vt:lpstr>
      <vt:lpstr>Generating Systems Design Alternatives</vt:lpstr>
      <vt:lpstr>Generating Systems Design Alternatives</vt:lpstr>
      <vt:lpstr>Generating Systems Design Alternatives</vt:lpstr>
      <vt:lpstr>Generating Systems Design Alternatives</vt:lpstr>
      <vt:lpstr>PowerPoint Presentation</vt:lpstr>
      <vt:lpstr>6.2 Systems Implementation </vt:lpstr>
      <vt:lpstr>6.3 Systems Operation and Maintenance </vt:lpstr>
      <vt:lpstr>6.4 Systems Review </vt:lpstr>
      <vt:lpstr>6.5 Computer Waste and Mistakes </vt:lpstr>
      <vt:lpstr>6.6 Computer Crime </vt:lpstr>
      <vt:lpstr>6.7 Preventing Computer-Related Crime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Windows User</cp:lastModifiedBy>
  <cp:revision>202</cp:revision>
  <dcterms:created xsi:type="dcterms:W3CDTF">2019-03-13T08:07:13Z</dcterms:created>
  <dcterms:modified xsi:type="dcterms:W3CDTF">2019-11-04T07:48:53Z</dcterms:modified>
</cp:coreProperties>
</file>