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7"/>
  </p:notesMasterIdLst>
  <p:sldIdLst>
    <p:sldId id="256" r:id="rId2"/>
    <p:sldId id="257" r:id="rId3"/>
    <p:sldId id="297" r:id="rId4"/>
    <p:sldId id="298" r:id="rId5"/>
    <p:sldId id="29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89933" autoAdjust="0"/>
  </p:normalViewPr>
  <p:slideViewPr>
    <p:cSldViewPr snapToGrid="0">
      <p:cViewPr varScale="1">
        <p:scale>
          <a:sx n="66" d="100"/>
          <a:sy n="66" d="100"/>
        </p:scale>
        <p:origin x="834"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18/09/2019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18/09/2019</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18/09/2019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18/09/2019</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18/09/2019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18/09/2019</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18/09/2019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18/09/2019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18/09/2019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18/09/2019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18/09/2019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18/09/2019</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18/09/2019</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18/09/2019</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18/09/2019</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18/09/2019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18/09/2019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18/09/2019</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Systems </a:t>
            </a:r>
            <a:r>
              <a:rPr lang="en-US" b="1" dirty="0" smtClean="0"/>
              <a:t>Analysis</a:t>
            </a:r>
            <a:r>
              <a:rPr lang="en-GB" dirty="0"/>
              <a:t/>
            </a:r>
            <a:br>
              <a:rPr lang="en-GB" dirty="0"/>
            </a:br>
            <a:endParaRPr lang="en-GB" dirty="0"/>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rPr>
              <a:t>IS622, chapter </a:t>
            </a:r>
            <a:r>
              <a:rPr lang="en-US" b="1" dirty="0" smtClean="0">
                <a:solidFill>
                  <a:schemeClr val="tx1"/>
                </a:solidFill>
              </a:rPr>
              <a:t>5</a:t>
            </a:r>
            <a:endParaRPr lang="en-US" b="1" dirty="0" smtClean="0">
              <a:solidFill>
                <a:schemeClr val="tx1"/>
              </a:solidFill>
            </a:endParaRPr>
          </a:p>
          <a:p>
            <a:endParaRPr lang="en-US" dirty="0"/>
          </a:p>
          <a:p>
            <a:r>
              <a:rPr lang="en-US" b="1" dirty="0" smtClean="0">
                <a:solidFill>
                  <a:schemeClr val="tx1"/>
                </a:solidFill>
              </a:rPr>
              <a:t>                                                                                       </a:t>
            </a:r>
            <a:r>
              <a:rPr lang="en-US" b="1" dirty="0" err="1" smtClean="0">
                <a:solidFill>
                  <a:schemeClr val="tx1"/>
                </a:solidFill>
              </a:rPr>
              <a:t>Mr</a:t>
            </a:r>
            <a:r>
              <a:rPr lang="en-US" b="1" dirty="0" smtClean="0">
                <a:solidFill>
                  <a:schemeClr val="tx1"/>
                </a:solidFill>
              </a:rPr>
              <a:t> N. </a:t>
            </a:r>
            <a:r>
              <a:rPr lang="en-US" b="1" dirty="0" err="1" smtClean="0">
                <a:solidFill>
                  <a:schemeClr val="tx1"/>
                </a:solidFill>
              </a:rPr>
              <a:t>Mathenjwa</a:t>
            </a:r>
            <a:endParaRPr lang="en-GB" b="1" dirty="0">
              <a:solidFill>
                <a:schemeClr val="tx1"/>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3291286" cy="523220"/>
          </a:xfrm>
          <a:prstGeom prst="rect">
            <a:avLst/>
          </a:prstGeom>
          <a:noFill/>
        </p:spPr>
        <p:txBody>
          <a:bodyPr wrap="none" rtlCol="0">
            <a:spAutoFit/>
          </a:bodyPr>
          <a:lstStyle/>
          <a:p>
            <a:r>
              <a:rPr lang="en-US" sz="2800" b="1" i="1" dirty="0" smtClean="0">
                <a:latin typeface="Agency FB" panose="020B0503020202020204" pitchFamily="34" charset="0"/>
              </a:rPr>
              <a:t>Information Systems 622</a:t>
            </a:r>
            <a:endParaRPr lang="en-GB" sz="2800" b="1" i="1" dirty="0">
              <a:latin typeface="Agency FB" panose="020B0503020202020204" pitchFamily="34"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Learning Objectives</a:t>
            </a:r>
            <a:br>
              <a:rPr lang="en-GB" b="1" dirty="0" smtClean="0"/>
            </a:br>
            <a:endParaRPr lang="en-GB" b="1" dirty="0"/>
          </a:p>
        </p:txBody>
      </p:sp>
      <p:sp>
        <p:nvSpPr>
          <p:cNvPr id="3" name="Content Placeholder 2"/>
          <p:cNvSpPr>
            <a:spLocks noGrp="1"/>
          </p:cNvSpPr>
          <p:nvPr>
            <p:ph idx="1"/>
          </p:nvPr>
        </p:nvSpPr>
        <p:spPr>
          <a:xfrm>
            <a:off x="2481943" y="1611086"/>
            <a:ext cx="8921069" cy="4775200"/>
          </a:xfrm>
        </p:spPr>
        <p:txBody>
          <a:bodyPr>
            <a:normAutofit fontScale="85000" lnSpcReduction="10000"/>
          </a:bodyPr>
          <a:lstStyle/>
          <a:p>
            <a:endParaRPr lang="en-US" dirty="0"/>
          </a:p>
          <a:p>
            <a:r>
              <a:rPr lang="en-US" dirty="0"/>
              <a:t>Identify the key participants in the systems development process and discuss their roles. </a:t>
            </a:r>
          </a:p>
          <a:p>
            <a:r>
              <a:rPr lang="en-US" dirty="0" smtClean="0"/>
              <a:t>Define </a:t>
            </a:r>
            <a:r>
              <a:rPr lang="en-US" dirty="0"/>
              <a:t>the term ‘information systems’ and ‘planning’ and list several reasons for initiating a systems project. </a:t>
            </a:r>
          </a:p>
          <a:p>
            <a:r>
              <a:rPr lang="en-US" dirty="0" smtClean="0"/>
              <a:t>Discuss </a:t>
            </a:r>
            <a:r>
              <a:rPr lang="en-US" dirty="0"/>
              <a:t>three trends that illustrate the impact of enterprise resource planning software packages on systems development. </a:t>
            </a:r>
          </a:p>
          <a:p>
            <a:r>
              <a:rPr lang="en-US" dirty="0" smtClean="0"/>
              <a:t>Discuss </a:t>
            </a:r>
            <a:r>
              <a:rPr lang="en-US" dirty="0"/>
              <a:t>the key features, advantages and disadvantages of the traditional, prototyping, rapid application development and end-user systems development lifecycles. </a:t>
            </a:r>
          </a:p>
          <a:p>
            <a:r>
              <a:rPr lang="en-US" dirty="0" smtClean="0"/>
              <a:t>Identify </a:t>
            </a:r>
            <a:r>
              <a:rPr lang="en-US" dirty="0"/>
              <a:t>several factors that influence the success or failure of a systems development project. </a:t>
            </a:r>
          </a:p>
          <a:p>
            <a:r>
              <a:rPr lang="en-US" dirty="0" smtClean="0"/>
              <a:t>Discuss </a:t>
            </a:r>
            <a:r>
              <a:rPr lang="en-US" dirty="0"/>
              <a:t>the use of CASE tools and the object-oriented approach to systems development. </a:t>
            </a:r>
          </a:p>
          <a:p>
            <a:r>
              <a:rPr lang="en-US" dirty="0" smtClean="0"/>
              <a:t>State </a:t>
            </a:r>
            <a:r>
              <a:rPr lang="en-US" dirty="0"/>
              <a:t>the purpose of systems investigation. </a:t>
            </a:r>
          </a:p>
          <a:p>
            <a:r>
              <a:rPr lang="en-US" dirty="0" smtClean="0"/>
              <a:t>Discuss </a:t>
            </a:r>
            <a:r>
              <a:rPr lang="en-US" dirty="0"/>
              <a:t>the importance of performance and cost objectives. </a:t>
            </a:r>
          </a:p>
          <a:p>
            <a:r>
              <a:rPr lang="en-US" dirty="0" smtClean="0"/>
              <a:t>State </a:t>
            </a:r>
            <a:r>
              <a:rPr lang="en-US" dirty="0"/>
              <a:t>the purpose of systems analysis and discuss some of the tools and techniques used in this phase of systems development. </a:t>
            </a:r>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Introduction</a:t>
            </a:r>
            <a:endParaRPr lang="en-GB" dirty="0"/>
          </a:p>
        </p:txBody>
      </p:sp>
      <p:sp>
        <p:nvSpPr>
          <p:cNvPr id="3" name="Content Placeholder 2"/>
          <p:cNvSpPr>
            <a:spLocks noGrp="1"/>
          </p:cNvSpPr>
          <p:nvPr>
            <p:ph idx="1"/>
          </p:nvPr>
        </p:nvSpPr>
        <p:spPr>
          <a:xfrm>
            <a:off x="2589212" y="1448973"/>
            <a:ext cx="8915400" cy="4908284"/>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Throughout </a:t>
            </a:r>
            <a:r>
              <a:rPr lang="en-US" dirty="0"/>
              <a:t>guide you have seen many examples of the use of information systems. But where do these systems come from? How can you work with IS personnel, such as systems analysts and computer programmers, to get what you need to succeed on the job? This chapter gives you the answer. </a:t>
            </a:r>
            <a:endParaRPr lang="en-GB" sz="2400" dirty="0" smtClean="0"/>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smtClean="0"/>
              <a:t>business </a:t>
            </a:r>
            <a:r>
              <a:rPr lang="en-US" dirty="0"/>
              <a:t>information systems. Because they are central to project success, users are helping with development and, in many cases, leading the way. Users might request that a systems </a:t>
            </a:r>
            <a:r>
              <a:rPr lang="en-US" dirty="0" smtClean="0"/>
              <a:t>development </a:t>
            </a:r>
            <a:r>
              <a:rPr lang="en-US" dirty="0"/>
              <a:t>team determine whether they should purchase a few PCs, update an existing order processing system, develop a new medical diagnostic or design and implement a new website. </a:t>
            </a:r>
          </a:p>
          <a:p>
            <a:pPr marL="0" indent="0">
              <a:buNone/>
            </a:pPr>
            <a:r>
              <a:rPr lang="en-US" dirty="0"/>
              <a:t>In other cases, systems development might involve purchasing or leasing a system such as an enterprise resource planning (ERP) package. </a:t>
            </a:r>
            <a:r>
              <a:rPr lang="en-US" dirty="0" smtClean="0"/>
              <a:t>This </a:t>
            </a:r>
            <a:r>
              <a:rPr lang="en-US" dirty="0"/>
              <a:t>chapter and the next provide you with a deeper appreciation of the systems development process and show how businesses can avoid costly failures. </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spTree>
    <p:extLst>
      <p:ext uri="{BB962C8B-B14F-4D97-AF65-F5344CB8AC3E}">
        <p14:creationId xmlns:p14="http://schemas.microsoft.com/office/powerpoint/2010/main" val="262090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b="1" dirty="0" smtClean="0"/>
              <a:t>https://github.com/nqubekoh/IS622</a:t>
            </a:r>
          </a:p>
          <a:p>
            <a:pPr marL="0" indent="0" algn="ctr">
              <a:buNone/>
            </a:pPr>
            <a:r>
              <a:rPr lang="en-US" sz="7200" b="1" dirty="0" smtClean="0"/>
              <a:t>The End!!!</a:t>
            </a:r>
          </a:p>
        </p:txBody>
      </p:sp>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spTree>
    <p:extLst>
      <p:ext uri="{BB962C8B-B14F-4D97-AF65-F5344CB8AC3E}">
        <p14:creationId xmlns:p14="http://schemas.microsoft.com/office/powerpoint/2010/main" val="2863848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7151</TotalTime>
  <Words>341</Words>
  <Application>Microsoft Office PowerPoint</Application>
  <PresentationFormat>Widescreen</PresentationFormat>
  <Paragraphs>32</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Agency FB</vt:lpstr>
      <vt:lpstr>Arial</vt:lpstr>
      <vt:lpstr>Calibri</vt:lpstr>
      <vt:lpstr>Century Gothic</vt:lpstr>
      <vt:lpstr>Wingdings 3</vt:lpstr>
      <vt:lpstr>Wisp</vt:lpstr>
      <vt:lpstr>Systems Analysis </vt:lpstr>
      <vt:lpstr>Learning Objectives </vt:lpstr>
      <vt:lpstr>1.1 Introduction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Windows User</cp:lastModifiedBy>
  <cp:revision>170</cp:revision>
  <dcterms:created xsi:type="dcterms:W3CDTF">2019-03-13T08:07:13Z</dcterms:created>
  <dcterms:modified xsi:type="dcterms:W3CDTF">2019-09-18T09:56:43Z</dcterms:modified>
</cp:coreProperties>
</file>