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257" r:id="rId3"/>
    <p:sldId id="297" r:id="rId4"/>
    <p:sldId id="298" r:id="rId5"/>
    <p:sldId id="299" r:id="rId6"/>
    <p:sldId id="300" r:id="rId7"/>
    <p:sldId id="301" r:id="rId8"/>
    <p:sldId id="303" r:id="rId9"/>
    <p:sldId id="304" r:id="rId10"/>
    <p:sldId id="305" r:id="rId11"/>
    <p:sldId id="306" r:id="rId12"/>
    <p:sldId id="307" r:id="rId13"/>
    <p:sldId id="308" r:id="rId14"/>
    <p:sldId id="311" r:id="rId15"/>
    <p:sldId id="309" r:id="rId16"/>
    <p:sldId id="310" r:id="rId17"/>
    <p:sldId id="302"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89933" autoAdjust="0"/>
  </p:normalViewPr>
  <p:slideViewPr>
    <p:cSldViewPr snapToGrid="0">
      <p:cViewPr varScale="1">
        <p:scale>
          <a:sx n="68" d="100"/>
          <a:sy n="68"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29/07/2019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a:r>
            <a:r>
              <a:rPr lang="en-GB" sz="1200" b="0" i="0" kern="1200" dirty="0" smtClean="0">
                <a:solidFill>
                  <a:schemeClr val="tx1"/>
                </a:solidFill>
                <a:effectLst/>
                <a:latin typeface="+mn-lt"/>
                <a:ea typeface="+mn-ea"/>
                <a:cs typeface="+mn-cs"/>
              </a:rPr>
              <a:t>facts and statistics collected together for reference or analysis</a:t>
            </a:r>
          </a:p>
          <a:p>
            <a:r>
              <a:rPr lang="en-US" sz="1200" b="0" i="0" kern="1200" dirty="0" smtClean="0">
                <a:solidFill>
                  <a:schemeClr val="tx1"/>
                </a:solidFill>
                <a:effectLst/>
                <a:latin typeface="+mn-lt"/>
                <a:ea typeface="+mn-ea"/>
                <a:cs typeface="+mn-cs"/>
              </a:rPr>
              <a:t>Metadata: </a:t>
            </a:r>
            <a:r>
              <a:rPr lang="en-GB" sz="1200" b="0" i="0" kern="1200" dirty="0" smtClean="0">
                <a:solidFill>
                  <a:schemeClr val="tx1"/>
                </a:solidFill>
                <a:effectLst/>
                <a:latin typeface="+mn-lt"/>
                <a:ea typeface="+mn-ea"/>
                <a:cs typeface="+mn-cs"/>
              </a:rPr>
              <a:t>a set of data that describes and gives information about other data </a:t>
            </a:r>
            <a:r>
              <a:rPr lang="en-GB" sz="1200" b="0" i="0" kern="1200" dirty="0" err="1" smtClean="0">
                <a:solidFill>
                  <a:schemeClr val="tx1"/>
                </a:solidFill>
                <a:effectLst/>
                <a:latin typeface="+mn-lt"/>
                <a:ea typeface="+mn-ea"/>
                <a:cs typeface="+mn-cs"/>
              </a:rPr>
              <a:t>eg</a:t>
            </a:r>
            <a:r>
              <a:rPr lang="en-GB" sz="1200" b="0" i="0" kern="1200" dirty="0" smtClean="0">
                <a:solidFill>
                  <a:schemeClr val="tx1"/>
                </a:solidFill>
                <a:effectLst/>
                <a:latin typeface="+mn-lt"/>
                <a:ea typeface="+mn-ea"/>
                <a:cs typeface="+mn-cs"/>
              </a:rPr>
              <a:t>, name,</a:t>
            </a:r>
            <a:r>
              <a:rPr lang="en-GB" sz="1200" b="0" i="0" kern="1200" baseline="0" dirty="0" smtClean="0">
                <a:solidFill>
                  <a:schemeClr val="tx1"/>
                </a:solidFill>
                <a:effectLst/>
                <a:latin typeface="+mn-lt"/>
                <a:ea typeface="+mn-ea"/>
                <a:cs typeface="+mn-cs"/>
              </a:rPr>
              <a:t> surname, </a:t>
            </a:r>
            <a:r>
              <a:rPr lang="en-GB" sz="1200" b="0" i="0" kern="1200" baseline="0" dirty="0" err="1" smtClean="0">
                <a:solidFill>
                  <a:schemeClr val="tx1"/>
                </a:solidFill>
                <a:effectLst/>
                <a:latin typeface="+mn-lt"/>
                <a:ea typeface="+mn-ea"/>
                <a:cs typeface="+mn-cs"/>
              </a:rPr>
              <a:t>icas</a:t>
            </a:r>
            <a:r>
              <a:rPr lang="en-GB" sz="1200" b="0" i="0" kern="1200" baseline="0" dirty="0" smtClean="0">
                <a:solidFill>
                  <a:schemeClr val="tx1"/>
                </a:solidFill>
                <a:effectLst/>
                <a:latin typeface="+mn-lt"/>
                <a:ea typeface="+mn-ea"/>
                <a:cs typeface="+mn-cs"/>
              </a:rPr>
              <a:t> number</a:t>
            </a:r>
          </a:p>
          <a:p>
            <a:r>
              <a:rPr lang="en-US" sz="1200" b="0" i="0" kern="1200" baseline="0" dirty="0" smtClean="0">
                <a:solidFill>
                  <a:schemeClr val="tx1"/>
                </a:solidFill>
                <a:effectLst/>
                <a:latin typeface="+mn-lt"/>
                <a:ea typeface="+mn-ea"/>
                <a:cs typeface="+mn-cs"/>
              </a:rPr>
              <a:t>Information :</a:t>
            </a:r>
            <a:r>
              <a:rPr lang="en-GB" sz="1200" b="0" i="0" kern="1200" dirty="0" smtClean="0">
                <a:solidFill>
                  <a:schemeClr val="tx1"/>
                </a:solidFill>
                <a:effectLst/>
                <a:latin typeface="+mn-lt"/>
                <a:ea typeface="+mn-ea"/>
                <a:cs typeface="+mn-cs"/>
              </a:rPr>
              <a:t>facts provided or learned about data</a:t>
            </a:r>
          </a:p>
          <a:p>
            <a:r>
              <a:rPr lang="en-US" sz="1200" b="0" i="0" kern="1200" dirty="0" err="1" smtClean="0">
                <a:solidFill>
                  <a:schemeClr val="tx1"/>
                </a:solidFill>
                <a:effectLst/>
                <a:latin typeface="+mn-lt"/>
                <a:ea typeface="+mn-ea"/>
                <a:cs typeface="+mn-cs"/>
              </a:rPr>
              <a:t>Knwlwdge</a:t>
            </a:r>
            <a:r>
              <a:rPr lang="en-US" sz="1200" b="0" i="0"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the theoretical or practical understanding of information</a:t>
            </a:r>
          </a:p>
          <a:p>
            <a:r>
              <a:rPr lang="en-US" sz="1200" b="0" i="0" kern="1200" dirty="0" smtClean="0">
                <a:solidFill>
                  <a:schemeClr val="tx1"/>
                </a:solidFill>
                <a:effectLst/>
                <a:latin typeface="+mn-lt"/>
                <a:ea typeface="+mn-ea"/>
                <a:cs typeface="+mn-cs"/>
              </a:rPr>
              <a:t>Wisdom :</a:t>
            </a:r>
            <a:r>
              <a:rPr lang="en-GB" sz="1200" b="0" i="0" kern="1200" smtClean="0">
                <a:solidFill>
                  <a:schemeClr val="tx1"/>
                </a:solidFill>
                <a:effectLst/>
                <a:latin typeface="+mn-lt"/>
                <a:ea typeface="+mn-ea"/>
                <a:cs typeface="+mn-cs"/>
              </a:rPr>
              <a:t>the quality of having experience, knowledge, and good judgement;</a:t>
            </a:r>
            <a:endParaRPr lang="en-GB" dirty="0"/>
          </a:p>
        </p:txBody>
      </p:sp>
      <p:sp>
        <p:nvSpPr>
          <p:cNvPr id="4" name="Slide Number Placeholder 3"/>
          <p:cNvSpPr>
            <a:spLocks noGrp="1"/>
          </p:cNvSpPr>
          <p:nvPr>
            <p:ph type="sldNum" sz="quarter" idx="10"/>
          </p:nvPr>
        </p:nvSpPr>
        <p:spPr/>
        <p:txBody>
          <a:bodyPr/>
          <a:lstStyle/>
          <a:p>
            <a:fld id="{7B3F1895-4F96-4310-874E-A9524CB180E4}" type="slidenum">
              <a:rPr lang="en-GB" smtClean="0"/>
              <a:t>5</a:t>
            </a:fld>
            <a:endParaRPr lang="en-GB"/>
          </a:p>
        </p:txBody>
      </p:sp>
    </p:spTree>
    <p:extLst>
      <p:ext uri="{BB962C8B-B14F-4D97-AF65-F5344CB8AC3E}">
        <p14:creationId xmlns:p14="http://schemas.microsoft.com/office/powerpoint/2010/main" val="25494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29/07/2019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29/07/2019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29/07/2019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29/07/2019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29/07/2019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29/07/2019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nalyticstraining.com/ml-and-ai-algorithms-for-big-data-classification/" TargetMode="External"/><Relationship Id="rId2" Type="http://schemas.openxmlformats.org/officeDocument/2006/relationships/hyperlink" Target="http://www.big-data.tips/association-ru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a:t>Big Data Analysis and Extraction Techniques</a:t>
            </a:r>
            <a:r>
              <a:rPr lang="en-GB" b="1" dirty="0"/>
              <a:t>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IoT600, chapter 1</a:t>
            </a:r>
            <a:endParaRPr lang="en-US" b="1" dirty="0" smtClean="0">
              <a:solidFill>
                <a:schemeClr val="tx1"/>
              </a:solidFill>
            </a:endParaRP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685624" cy="523220"/>
          </a:xfrm>
          <a:prstGeom prst="rect">
            <a:avLst/>
          </a:prstGeom>
          <a:noFill/>
        </p:spPr>
        <p:txBody>
          <a:bodyPr wrap="none" rtlCol="0">
            <a:spAutoFit/>
          </a:bodyPr>
          <a:lstStyle/>
          <a:p>
            <a:r>
              <a:rPr lang="en-US" sz="2800" b="1" i="1" dirty="0" smtClean="0">
                <a:latin typeface="Agency FB" panose="020B0503020202020204" pitchFamily="34" charset="0"/>
              </a:rPr>
              <a:t>Big Data &amp; Internet of Things</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a:t>Genetic </a:t>
            </a:r>
            <a:r>
              <a:rPr lang="en-ZA" sz="2000" b="1" dirty="0" smtClean="0"/>
              <a:t>algorithms</a:t>
            </a:r>
            <a:r>
              <a:rPr lang="en-GB" sz="2000" b="1" dirty="0" smtClean="0"/>
              <a:t>:</a:t>
            </a:r>
          </a:p>
          <a:p>
            <a:pPr marL="0" indent="0">
              <a:buNone/>
            </a:pPr>
            <a:r>
              <a:rPr lang="en-GB" sz="2000" dirty="0"/>
              <a:t>For example in AIDS, the human immunodeficiency virus becomes resistant to antibiotic after a definite span of time. From there on the patient is feed with completely new kind of antibiotic. </a:t>
            </a:r>
            <a:endParaRPr lang="en-GB" sz="2000" dirty="0" smtClean="0"/>
          </a:p>
          <a:p>
            <a:pPr marL="0" indent="0">
              <a:buNone/>
            </a:pPr>
            <a:r>
              <a:rPr lang="en-GB" sz="2000" dirty="0" smtClean="0"/>
              <a:t>This </a:t>
            </a:r>
            <a:r>
              <a:rPr lang="en-GB" sz="2000" dirty="0"/>
              <a:t>new antibiotic is prepared by </a:t>
            </a:r>
            <a:r>
              <a:rPr lang="en-GB" sz="2000" dirty="0" smtClean="0"/>
              <a:t>analysing </a:t>
            </a:r>
            <a:r>
              <a:rPr lang="en-GB" sz="2000" dirty="0"/>
              <a:t>the pattern of the human immunodeficiency virus and its resilient nature. </a:t>
            </a:r>
            <a:endParaRPr lang="en-GB" sz="2000" dirty="0" smtClean="0"/>
          </a:p>
          <a:p>
            <a:pPr marL="0" indent="0">
              <a:buNone/>
            </a:pPr>
            <a:r>
              <a:rPr lang="en-GB" sz="2000" dirty="0" smtClean="0"/>
              <a:t>As </a:t>
            </a:r>
            <a:r>
              <a:rPr lang="en-GB" sz="2000" dirty="0"/>
              <a:t>the time passes by, finding the required pattern becomes very complex and hence inaccuracy emerges. The GA with its evolutionary based theory is a boon in this field. The genes defined by the </a:t>
            </a:r>
            <a:r>
              <a:rPr lang="en-GB" sz="2000" dirty="0" err="1" smtClean="0"/>
              <a:t>algo</a:t>
            </a:r>
            <a:r>
              <a:rPr lang="en-GB" sz="2000" dirty="0" smtClean="0"/>
              <a:t>, </a:t>
            </a:r>
            <a:r>
              <a:rPr lang="en-GB" sz="2000" dirty="0"/>
              <a:t>generates an evolution based antibiotic for the required </a:t>
            </a:r>
            <a:r>
              <a:rPr lang="en-GB" sz="2000" dirty="0" smtClean="0"/>
              <a:t>patient</a:t>
            </a:r>
            <a:r>
              <a:rPr lang="en-ZA" sz="2000" b="1" dirty="0"/>
              <a:t> </a:t>
            </a:r>
            <a:r>
              <a:rPr lang="en-ZA" sz="2000" dirty="0" smtClean="0"/>
              <a:t>(</a:t>
            </a:r>
            <a:r>
              <a:rPr lang="en-GB" sz="2000" dirty="0" err="1" smtClean="0"/>
              <a:t>Munawar</a:t>
            </a:r>
            <a:r>
              <a:rPr lang="en-GB" sz="2000" dirty="0" smtClean="0"/>
              <a:t> Hasan, 2014)</a:t>
            </a:r>
            <a:endParaRPr lang="en-GB" sz="2000" b="1" dirty="0" smtClean="0"/>
          </a:p>
          <a:p>
            <a:pPr marL="0" indent="0">
              <a:buNone/>
            </a:pPr>
            <a:r>
              <a:rPr lang="en-ZA" sz="2000" dirty="0"/>
              <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93347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fontScale="92500" lnSpcReduction="20000"/>
          </a:bodyPr>
          <a:lstStyle/>
          <a:p>
            <a:pPr marL="0" indent="0">
              <a:buNone/>
            </a:pPr>
            <a:r>
              <a:rPr lang="en-ZA" sz="2000" b="1" dirty="0"/>
              <a:t>Machine Learning (ML</a:t>
            </a:r>
            <a:r>
              <a:rPr lang="en-ZA" sz="2000" b="1" dirty="0" smtClean="0"/>
              <a:t>):</a:t>
            </a:r>
            <a:endParaRPr lang="en-GB" sz="2000" dirty="0"/>
          </a:p>
          <a:p>
            <a:pPr marL="0" indent="0">
              <a:buNone/>
            </a:pPr>
            <a:r>
              <a:rPr lang="en-GB" sz="2000" dirty="0"/>
              <a:t>ML works with computer algorithms to produce assumptions based on data collected to provide predictions that would be impossible for human </a:t>
            </a:r>
            <a:r>
              <a:rPr lang="en-GB" sz="2000" dirty="0" smtClean="0"/>
              <a:t>analysts.</a:t>
            </a:r>
          </a:p>
          <a:p>
            <a:pPr marL="0" indent="0">
              <a:buNone/>
            </a:pPr>
            <a:r>
              <a:rPr lang="en-GB" sz="2000" dirty="0" smtClean="0"/>
              <a:t>Machine </a:t>
            </a:r>
            <a:r>
              <a:rPr lang="en-GB" sz="2000" dirty="0"/>
              <a:t>learning is an integral part of Artificial Intelligence. There are three types of algorithms in machine learning that can be used for Big Data classification – Supervised, semi-supervised and </a:t>
            </a:r>
            <a:r>
              <a:rPr lang="en-GB" sz="2000" dirty="0" smtClean="0"/>
              <a:t>unsupervised.</a:t>
            </a:r>
          </a:p>
          <a:p>
            <a:pPr marL="0" indent="0">
              <a:buNone/>
            </a:pPr>
            <a:endParaRPr lang="en-US" sz="2000" dirty="0" smtClean="0"/>
          </a:p>
          <a:p>
            <a:pPr marL="0" indent="0">
              <a:buNone/>
            </a:pPr>
            <a:r>
              <a:rPr lang="en-US" sz="2000" dirty="0" smtClean="0"/>
              <a:t>Examples:</a:t>
            </a:r>
          </a:p>
          <a:p>
            <a:r>
              <a:rPr lang="en-US" sz="2000" dirty="0" smtClean="0"/>
              <a:t> </a:t>
            </a:r>
            <a:r>
              <a:rPr lang="en-GB" sz="2000" dirty="0"/>
              <a:t>Support Vector Machines (SVM)</a:t>
            </a:r>
          </a:p>
          <a:p>
            <a:r>
              <a:rPr lang="en-GB" sz="2000" dirty="0"/>
              <a:t>Naïve </a:t>
            </a:r>
            <a:r>
              <a:rPr lang="en-GB" sz="2000" dirty="0" smtClean="0"/>
              <a:t>Bayes</a:t>
            </a:r>
            <a:endParaRPr lang="en-GB" sz="2000" dirty="0"/>
          </a:p>
          <a:p>
            <a:pPr marL="0" indent="0">
              <a:buNone/>
            </a:pPr>
            <a:r>
              <a:rPr lang="en-GB" sz="2000" dirty="0" smtClean="0"/>
              <a:t>Applications:</a:t>
            </a:r>
          </a:p>
          <a:p>
            <a:r>
              <a:rPr lang="en-GB" sz="2000" dirty="0" smtClean="0"/>
              <a:t>distinguishing </a:t>
            </a:r>
            <a:r>
              <a:rPr lang="en-GB" sz="2000" dirty="0"/>
              <a:t>between spam and non-spam email </a:t>
            </a:r>
            <a:r>
              <a:rPr lang="en-GB" sz="2000" dirty="0" smtClean="0"/>
              <a:t>messages</a:t>
            </a:r>
            <a:endParaRPr lang="en-GB" sz="2000" dirty="0"/>
          </a:p>
          <a:p>
            <a:r>
              <a:rPr lang="en-GB" sz="2000" dirty="0" smtClean="0"/>
              <a:t>learning </a:t>
            </a:r>
            <a:r>
              <a:rPr lang="en-GB" sz="2000" dirty="0"/>
              <a:t>user preferences and make recommendations based on this information</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322639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a:t>Regression </a:t>
            </a:r>
            <a:r>
              <a:rPr lang="en-ZA" sz="2000" b="1" dirty="0" smtClean="0"/>
              <a:t>analysis:</a:t>
            </a:r>
            <a:endParaRPr lang="en-GB" sz="2000" b="1" dirty="0"/>
          </a:p>
          <a:p>
            <a:pPr marL="0" indent="0">
              <a:buNone/>
            </a:pPr>
            <a:r>
              <a:rPr lang="en-ZA" sz="2000" dirty="0"/>
              <a:t>Regression analysis is a powerful statistical method that investigates the relationship between two or more variables. Typically, it examines the influence of one or more independent variables on a dependent variable, like weight, speed or age. Examples of the application of regression analysis include determining how the:</a:t>
            </a:r>
            <a:endParaRPr lang="en-GB" sz="2000" dirty="0"/>
          </a:p>
          <a:p>
            <a:r>
              <a:rPr lang="en-ZA" sz="2000" dirty="0" smtClean="0"/>
              <a:t>levels </a:t>
            </a:r>
            <a:r>
              <a:rPr lang="en-ZA" sz="2000" dirty="0"/>
              <a:t>of customer satisfaction affect customer </a:t>
            </a:r>
            <a:r>
              <a:rPr lang="en-ZA" sz="2000" dirty="0" smtClean="0"/>
              <a:t>loyalty</a:t>
            </a:r>
            <a:endParaRPr lang="en-ZA" sz="2000" dirty="0"/>
          </a:p>
          <a:p>
            <a:r>
              <a:rPr lang="en-ZA" sz="2000" dirty="0" smtClean="0"/>
              <a:t> </a:t>
            </a:r>
            <a:r>
              <a:rPr lang="en-ZA" sz="2000" dirty="0"/>
              <a:t>number of supports calls received may be influenced by the weather forecast given the previous day</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Tree>
    <p:extLst>
      <p:ext uri="{BB962C8B-B14F-4D97-AF65-F5344CB8AC3E}">
        <p14:creationId xmlns:p14="http://schemas.microsoft.com/office/powerpoint/2010/main" val="45218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a:t>Sentiment </a:t>
            </a:r>
            <a:r>
              <a:rPr lang="en-ZA" sz="2000" b="1" dirty="0" smtClean="0"/>
              <a:t>analysis:</a:t>
            </a:r>
            <a:endParaRPr lang="en-GB" sz="2000" b="1" dirty="0"/>
          </a:p>
          <a:p>
            <a:pPr marL="0" lvl="0" indent="0" algn="just" defTabSz="914400" eaLnBrk="0" fontAlgn="base" hangingPunct="0">
              <a:spcBef>
                <a:spcPct val="0"/>
              </a:spcBef>
              <a:spcAft>
                <a:spcPct val="0"/>
              </a:spcAft>
              <a:buClrTx/>
              <a:buNone/>
            </a:pPr>
            <a:r>
              <a:rPr lang="en-ZA" altLang="en-US" sz="2000" dirty="0">
                <a:solidFill>
                  <a:schemeClr val="tx1"/>
                </a:solidFill>
                <a:latin typeface="Calibri" panose="020F0502020204030204" pitchFamily="34" charset="0"/>
                <a:ea typeface="Times New Roman" panose="02020603050405020304" pitchFamily="18" charset="0"/>
                <a:cs typeface="Calibri" panose="020F0502020204030204" pitchFamily="34" charset="0"/>
              </a:rPr>
              <a:t>Sentiment Analysis is a type of Natural Language Processing (NLP) technique that automates the process of understanding an opinion about a given subject from written or spoken language. Thus it helps researchers determine the sentiments of speakers or writers. ‘Sentiment analysis is being used to help:</a:t>
            </a:r>
            <a:endParaRPr lang="en-ZA" altLang="en-US" sz="32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None/>
            </a:pPr>
            <a:endParaRPr lang="en-GB" altLang="en-US" sz="2000" dirty="0">
              <a:solidFill>
                <a:schemeClr val="tx1"/>
              </a:solidFill>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buClrTx/>
            </a:pPr>
            <a:r>
              <a:rPr lang="en-GB" altLang="en-US" sz="20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improve service at a hotel chain by analysing guest comments</a:t>
            </a:r>
            <a:r>
              <a:rPr lang="en-GB" altLang="en-US" sz="2000" dirty="0" smtClean="0">
                <a:solidFill>
                  <a:schemeClr val="tx1"/>
                </a:solidFill>
                <a:latin typeface="Arial" panose="020B0604020202020204" pitchFamily="34" charset="0"/>
              </a:rPr>
              <a:t> </a:t>
            </a:r>
            <a:endParaRPr lang="en-GB" altLang="en-US" sz="3600" dirty="0" smtClean="0">
              <a:solidFill>
                <a:schemeClr val="tx1"/>
              </a:solidFill>
              <a:latin typeface="Arial" panose="020B0604020202020204" pitchFamily="34" charset="0"/>
            </a:endParaRPr>
          </a:p>
          <a:p>
            <a:pPr marL="0" indent="0">
              <a:buNone/>
            </a:pPr>
            <a:r>
              <a:rPr lang="en-ZA" sz="2000" dirty="0"/>
              <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grpSp>
        <p:nvGrpSpPr>
          <p:cNvPr id="6" name="Group 5"/>
          <p:cNvGrpSpPr/>
          <p:nvPr/>
        </p:nvGrpSpPr>
        <p:grpSpPr>
          <a:xfrm>
            <a:off x="4394468" y="3972560"/>
            <a:ext cx="4051032" cy="2479040"/>
            <a:chOff x="0" y="0"/>
            <a:chExt cx="3000375" cy="2131695"/>
          </a:xfrm>
        </p:grpSpPr>
        <p:pic>
          <p:nvPicPr>
            <p:cNvPr id="7" name="Picture 6" descr="Thinking clip art pictures free clipart image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2550" y="0"/>
              <a:ext cx="1647825" cy="2131695"/>
            </a:xfrm>
            <a:prstGeom prst="rect">
              <a:avLst/>
            </a:prstGeom>
            <a:noFill/>
            <a:ln>
              <a:noFill/>
            </a:ln>
          </p:spPr>
        </p:pic>
        <p:sp>
          <p:nvSpPr>
            <p:cNvPr id="8" name="Text Box 2"/>
            <p:cNvSpPr txBox="1">
              <a:spLocks noChangeArrowheads="1"/>
            </p:cNvSpPr>
            <p:nvPr/>
          </p:nvSpPr>
          <p:spPr bwMode="auto">
            <a:xfrm>
              <a:off x="0" y="885825"/>
              <a:ext cx="1485900" cy="7524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marL="0" marR="0" algn="ctr">
                <a:lnSpc>
                  <a:spcPct val="107000"/>
                </a:lnSpc>
                <a:spcBef>
                  <a:spcPts val="0"/>
                </a:spcBef>
                <a:spcAft>
                  <a:spcPts val="0"/>
                </a:spcAft>
              </a:pPr>
              <a:r>
                <a:rPr lang="en-ZA" sz="1000" dirty="0">
                  <a:effectLst/>
                  <a:ea typeface="Times New Roman" panose="02020603050405020304" pitchFamily="18" charset="0"/>
                  <a:cs typeface="Times New Roman" panose="02020603050405020304" pitchFamily="18" charset="0"/>
                </a:rPr>
                <a:t>How well is our new exchange policy on sale items being received by our customers?</a:t>
              </a:r>
              <a:endParaRPr lang="en-GB" sz="11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20200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smtClean="0"/>
              <a:t>Natural Language Processing(NLP):</a:t>
            </a:r>
            <a:endParaRPr lang="en-GB" sz="2000" b="1" dirty="0"/>
          </a:p>
          <a:p>
            <a:pPr marL="0" indent="0">
              <a:buNone/>
            </a:pPr>
            <a:r>
              <a:rPr lang="en-ZA" sz="2000" dirty="0"/>
              <a:t>NLP is as a sub specialty of computer science, artificial intelligence, and linguistics, which uses algorithms to analyse human (natural) language.</a:t>
            </a:r>
            <a:endParaRPr lang="en-GB" sz="2000" dirty="0"/>
          </a:p>
          <a:p>
            <a:pPr marL="0" indent="0">
              <a:buNone/>
            </a:pPr>
            <a:r>
              <a:rPr lang="en-ZA" sz="2000" dirty="0"/>
              <a:t>For example, if you have shopped online it is most likely that you were interacting with a </a:t>
            </a:r>
            <a:r>
              <a:rPr lang="en-ZA" sz="2000" dirty="0" err="1"/>
              <a:t>chatbot</a:t>
            </a:r>
            <a:r>
              <a:rPr lang="en-ZA" sz="2000" dirty="0"/>
              <a:t> rather than an actual human being. These AI customer service agents are typically algorithms that use NLP to be able to understand your query and respond to your questions adequately, automatically, and in real-time</a:t>
            </a:r>
            <a:r>
              <a:rPr lang="en-ZA" sz="2000" dirty="0" smtClean="0"/>
              <a:t>.</a:t>
            </a:r>
          </a:p>
          <a:p>
            <a:pPr marL="0" indent="0">
              <a:buNone/>
            </a:pPr>
            <a:endParaRPr lang="en-ZA" sz="2000" dirty="0"/>
          </a:p>
          <a:p>
            <a:pPr marL="0" indent="0">
              <a:buNone/>
            </a:pPr>
            <a:r>
              <a:rPr lang="en-ZA" sz="2000" dirty="0" smtClean="0"/>
              <a:t>Application: Siri, google voice</a:t>
            </a:r>
            <a:endParaRPr lang="en-GB" sz="2000" dirty="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Tree>
    <p:extLst>
      <p:ext uri="{BB962C8B-B14F-4D97-AF65-F5344CB8AC3E}">
        <p14:creationId xmlns:p14="http://schemas.microsoft.com/office/powerpoint/2010/main" val="338455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a:t>Social network </a:t>
            </a:r>
            <a:r>
              <a:rPr lang="en-ZA" sz="2000" b="1" dirty="0" smtClean="0"/>
              <a:t>analysis:</a:t>
            </a:r>
            <a:endParaRPr lang="en-GB" sz="2000" b="1" dirty="0"/>
          </a:p>
          <a:p>
            <a:pPr marL="0" indent="0">
              <a:buNone/>
            </a:pPr>
            <a:r>
              <a:rPr lang="en-ZA" sz="2000" dirty="0"/>
              <a:t>Social network analysis maps and measures the relationships and flows between people, groups, organizations, computers, URLs, and other connected information or knowledge entities. The nodes in the network represent the people and groups while the links identify the relationships or flows between the nodes. Some examples of the application of social network analysis include:</a:t>
            </a:r>
            <a:endParaRPr lang="en-GB" sz="2000" dirty="0"/>
          </a:p>
          <a:p>
            <a:r>
              <a:rPr lang="en-ZA" sz="2000" dirty="0" smtClean="0"/>
              <a:t>understanding </a:t>
            </a:r>
            <a:r>
              <a:rPr lang="en-ZA" sz="2000" dirty="0"/>
              <a:t>how people from different ethnic groups form ties with </a:t>
            </a:r>
            <a:r>
              <a:rPr lang="en-ZA" sz="2000" dirty="0" smtClean="0"/>
              <a:t>outsiders</a:t>
            </a:r>
            <a:endParaRPr lang="en-ZA" sz="2000" dirty="0"/>
          </a:p>
          <a:p>
            <a:r>
              <a:rPr lang="en-ZA" sz="2000" dirty="0" smtClean="0"/>
              <a:t>finding </a:t>
            </a:r>
            <a:r>
              <a:rPr lang="en-ZA" sz="2000" dirty="0"/>
              <a:t>the importance of a particular individual within a group</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1795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smtClean="0"/>
              <a:t>Data Mining:</a:t>
            </a:r>
            <a:endParaRPr lang="en-GB" sz="2000" b="1" dirty="0"/>
          </a:p>
          <a:p>
            <a:pPr marL="0" indent="0">
              <a:buNone/>
            </a:pPr>
            <a:r>
              <a:rPr lang="en-ZA" sz="2000" dirty="0"/>
              <a:t>Data mining extracts patterns from large data sets by combining methods from statistics and machine learning, within database management. It is also referred to as the process of finding anomalies, patterns and correlations within large data sets to predict outcomes.</a:t>
            </a:r>
            <a:endParaRPr lang="en-GB" sz="2000" dirty="0"/>
          </a:p>
          <a:p>
            <a:pPr marL="0" indent="0">
              <a:buNone/>
            </a:pPr>
            <a:r>
              <a:rPr lang="en-ZA" sz="2000" dirty="0"/>
              <a:t>An example would be when customer data is mined to determine which market segments are most likely to react to an offer. </a:t>
            </a:r>
            <a:endParaRPr lang="en-GB" sz="2000" dirty="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421799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Referrences</a:t>
            </a:r>
            <a:endParaRPr lang="en-GB" dirty="0"/>
          </a:p>
        </p:txBody>
      </p:sp>
      <p:sp>
        <p:nvSpPr>
          <p:cNvPr id="3" name="Content Placeholder 2"/>
          <p:cNvSpPr>
            <a:spLocks noGrp="1"/>
          </p:cNvSpPr>
          <p:nvPr>
            <p:ph idx="1"/>
          </p:nvPr>
        </p:nvSpPr>
        <p:spPr/>
        <p:txBody>
          <a:bodyPr/>
          <a:lstStyle/>
          <a:p>
            <a:pPr>
              <a:buFont typeface="+mj-lt"/>
              <a:buAutoNum type="arabicPeriod"/>
            </a:pPr>
            <a:r>
              <a:rPr lang="en-GB" dirty="0">
                <a:hlinkClick r:id="rId2"/>
              </a:rPr>
              <a:t>http://</a:t>
            </a:r>
            <a:r>
              <a:rPr lang="en-GB" dirty="0" smtClean="0">
                <a:hlinkClick r:id="rId2"/>
              </a:rPr>
              <a:t>www.big-data.tips/association-rules</a:t>
            </a:r>
            <a:r>
              <a:rPr lang="en-GB" dirty="0" smtClean="0"/>
              <a:t>.</a:t>
            </a:r>
          </a:p>
          <a:p>
            <a:pPr>
              <a:buFont typeface="+mj-lt"/>
              <a:buAutoNum type="arabicPeriod"/>
            </a:pPr>
            <a:r>
              <a:rPr lang="en-GB" dirty="0" err="1"/>
              <a:t>robert</a:t>
            </a:r>
            <a:r>
              <a:rPr lang="en-GB" dirty="0"/>
              <a:t> </a:t>
            </a:r>
            <a:r>
              <a:rPr lang="en-GB" dirty="0" err="1" smtClean="0"/>
              <a:t>stackowiak</a:t>
            </a:r>
            <a:r>
              <a:rPr lang="en-GB" dirty="0" smtClean="0"/>
              <a:t> et al.,  </a:t>
            </a:r>
            <a:r>
              <a:rPr lang="en-GB" dirty="0"/>
              <a:t>big data and </a:t>
            </a:r>
            <a:r>
              <a:rPr lang="en-GB" dirty="0" smtClean="0"/>
              <a:t>internet of things, </a:t>
            </a:r>
            <a:r>
              <a:rPr lang="en-GB" dirty="0" err="1" smtClean="0"/>
              <a:t>apress</a:t>
            </a:r>
            <a:r>
              <a:rPr lang="en-GB" dirty="0" smtClean="0"/>
              <a:t>.</a:t>
            </a:r>
          </a:p>
          <a:p>
            <a:pPr>
              <a:buFont typeface="+mj-lt"/>
              <a:buAutoNum type="arabicPeriod"/>
            </a:pPr>
            <a:r>
              <a:rPr lang="en-GB" dirty="0" err="1"/>
              <a:t>Munawar</a:t>
            </a:r>
            <a:r>
              <a:rPr lang="en-GB" dirty="0"/>
              <a:t> Hasan </a:t>
            </a:r>
            <a:r>
              <a:rPr lang="en-GB" dirty="0" smtClean="0"/>
              <a:t>, International </a:t>
            </a:r>
            <a:r>
              <a:rPr lang="en-GB" dirty="0"/>
              <a:t>Journal of Scientific &amp; Engineering Research, Volume 5, Issue 1, </a:t>
            </a:r>
            <a:r>
              <a:rPr lang="en-GB" dirty="0" smtClean="0"/>
              <a:t>January-2014</a:t>
            </a:r>
          </a:p>
          <a:p>
            <a:pPr>
              <a:buFont typeface="+mj-lt"/>
              <a:buAutoNum type="arabicPeriod"/>
            </a:pPr>
            <a:r>
              <a:rPr lang="en-GB" dirty="0">
                <a:hlinkClick r:id="rId3"/>
              </a:rPr>
              <a:t>https://analyticstraining.com/ml-and-ai-algorithms-for-big-data-classification/</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325366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p:txBody>
          <a:bodyPr>
            <a:normAutofit/>
          </a:bodyPr>
          <a:lstStyle/>
          <a:p>
            <a:r>
              <a:rPr lang="en-US" b="1" dirty="0"/>
              <a:t>apply </a:t>
            </a:r>
            <a:r>
              <a:rPr lang="en-US" b="1" dirty="0" smtClean="0"/>
              <a:t>and understand various </a:t>
            </a:r>
            <a:r>
              <a:rPr lang="en-US" b="1" dirty="0"/>
              <a:t>Big Data techniques for analysis of knowledge to </a:t>
            </a:r>
            <a:r>
              <a:rPr lang="en-US" b="1" dirty="0" smtClean="0"/>
              <a:t>support business </a:t>
            </a:r>
            <a:r>
              <a:rPr lang="en-US" b="1" dirty="0"/>
              <a:t>decisions</a:t>
            </a:r>
            <a:endParaRPr lang="en-GB" dirty="0"/>
          </a:p>
          <a:p>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GB" dirty="0" smtClean="0"/>
              <a:t>For </a:t>
            </a:r>
            <a:r>
              <a:rPr lang="en-GB" dirty="0"/>
              <a:t>many years, business intelligence and analytics solutions had </a:t>
            </a:r>
            <a:r>
              <a:rPr lang="en-GB" dirty="0" smtClean="0"/>
              <a:t>cantered </a:t>
            </a:r>
            <a:r>
              <a:rPr lang="en-GB" dirty="0"/>
              <a:t>on the enterprise data warehouse and data marts, and on the best practices for defining, populating, and </a:t>
            </a:r>
            <a:r>
              <a:rPr lang="en-GB" dirty="0" smtClean="0"/>
              <a:t>analysing </a:t>
            </a:r>
            <a:r>
              <a:rPr lang="en-GB" dirty="0"/>
              <a:t>the data in them</a:t>
            </a:r>
            <a:r>
              <a:rPr lang="en-GB" dirty="0" smtClean="0"/>
              <a:t>. </a:t>
            </a:r>
            <a:r>
              <a:rPr lang="en-GB" dirty="0"/>
              <a:t>Optimal relational database design for structured data and managing the database had become the focus of many of these efforts. However, we saw that focus was </a:t>
            </a:r>
            <a:r>
              <a:rPr lang="en-GB" dirty="0" smtClean="0"/>
              <a:t>changing due to the increase in the amount of data that is available on the internet which made it hard for the traditional data processing techniques to work on big </a:t>
            </a:r>
            <a:r>
              <a:rPr lang="en-GB" dirty="0"/>
              <a:t>data.(</a:t>
            </a:r>
            <a:r>
              <a:rPr lang="en-GB" dirty="0" err="1"/>
              <a:t>robert</a:t>
            </a:r>
            <a:r>
              <a:rPr lang="en-GB" dirty="0"/>
              <a:t> </a:t>
            </a:r>
            <a:r>
              <a:rPr lang="en-GB" dirty="0" err="1" smtClean="0"/>
              <a:t>stackowiak</a:t>
            </a:r>
            <a:r>
              <a:rPr lang="en-GB" dirty="0" smtClean="0"/>
              <a:t> et al.)</a:t>
            </a:r>
          </a:p>
          <a:p>
            <a:pPr marL="0" indent="0">
              <a:buNone/>
            </a:pPr>
            <a:r>
              <a:rPr lang="en-US" dirty="0" smtClean="0"/>
              <a:t>In this chapter the focus is on </a:t>
            </a:r>
            <a:r>
              <a:rPr lang="en-ZA" dirty="0" smtClean="0"/>
              <a:t>the Techniques</a:t>
            </a:r>
            <a:r>
              <a:rPr lang="en-GB" dirty="0" smtClean="0"/>
              <a:t> that are</a:t>
            </a:r>
            <a:r>
              <a:rPr lang="en-ZA" dirty="0" smtClean="0"/>
              <a:t> commonly used for </a:t>
            </a:r>
            <a:r>
              <a:rPr lang="en-ZA" dirty="0"/>
              <a:t>Big Data </a:t>
            </a:r>
            <a:r>
              <a:rPr lang="en-ZA" dirty="0" smtClean="0"/>
              <a:t>Analysis.</a:t>
            </a: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a:t>
            </a:r>
            <a:br>
              <a:rPr lang="en-GB" b="1" dirty="0"/>
            </a:b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pic>
        <p:nvPicPr>
          <p:cNvPr id="5" name="Content Placeholder 4"/>
          <p:cNvPicPr>
            <a:picLocks noGrp="1"/>
          </p:cNvPicPr>
          <p:nvPr>
            <p:ph idx="1"/>
          </p:nvPr>
        </p:nvPicPr>
        <p:blipFill>
          <a:blip r:embed="rId2"/>
          <a:stretch>
            <a:fillRect/>
          </a:stretch>
        </p:blipFill>
        <p:spPr>
          <a:xfrm>
            <a:off x="2592926" y="1600200"/>
            <a:ext cx="6928900" cy="4144962"/>
          </a:xfrm>
          <a:prstGeom prst="rect">
            <a:avLst/>
          </a:prstGeom>
        </p:spPr>
      </p:pic>
      <p:sp>
        <p:nvSpPr>
          <p:cNvPr id="6" name="Rectangle 5"/>
          <p:cNvSpPr/>
          <p:nvPr/>
        </p:nvSpPr>
        <p:spPr>
          <a:xfrm>
            <a:off x="4434172" y="5745162"/>
            <a:ext cx="3933256" cy="369332"/>
          </a:xfrm>
          <a:prstGeom prst="rect">
            <a:avLst/>
          </a:prstGeom>
        </p:spPr>
        <p:txBody>
          <a:bodyPr wrap="none">
            <a:spAutoFit/>
          </a:bodyPr>
          <a:lstStyle/>
          <a:p>
            <a:pPr algn="ctr">
              <a:spcAft>
                <a:spcPts val="1000"/>
              </a:spcAft>
            </a:pPr>
            <a:r>
              <a:rPr lang="en-GB"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Figure 1: Data Evolution (</a:t>
            </a:r>
            <a:r>
              <a:rPr lang="en-GB" i="1" dirty="0" err="1">
                <a:solidFill>
                  <a:srgbClr val="44546A"/>
                </a:solidFill>
                <a:latin typeface="Calibri" panose="020F0502020204030204" pitchFamily="34" charset="0"/>
                <a:ea typeface="Calibri" panose="020F0502020204030204" pitchFamily="34" charset="0"/>
                <a:cs typeface="Times New Roman" panose="02020603050405020304" pitchFamily="18" charset="0"/>
              </a:rPr>
              <a:t>Vozabal</a:t>
            </a:r>
            <a:r>
              <a:rPr lang="en-GB" i="1" dirty="0">
                <a:solidFill>
                  <a:srgbClr val="44546A"/>
                </a:solidFill>
                <a:latin typeface="Calibri" panose="020F0502020204030204" pitchFamily="34" charset="0"/>
                <a:ea typeface="Calibri" panose="020F0502020204030204" pitchFamily="34" charset="0"/>
                <a:cs typeface="Times New Roman" panose="02020603050405020304" pitchFamily="18" charset="0"/>
              </a:rPr>
              <a:t>, 2016)</a:t>
            </a:r>
            <a:endParaRPr lang="en-GB"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0773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a:t>
            </a:r>
            <a:br>
              <a:rPr lang="en-GB" b="1" dirty="0"/>
            </a:b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
        <p:nvSpPr>
          <p:cNvPr id="3" name="Content Placeholder 2"/>
          <p:cNvSpPr>
            <a:spLocks noGrp="1"/>
          </p:cNvSpPr>
          <p:nvPr>
            <p:ph idx="1"/>
          </p:nvPr>
        </p:nvSpPr>
        <p:spPr/>
        <p:txBody>
          <a:bodyPr/>
          <a:lstStyle/>
          <a:p>
            <a:pPr marL="0" indent="0">
              <a:buNone/>
            </a:pPr>
            <a:r>
              <a:rPr lang="en-ZA" b="1" dirty="0"/>
              <a:t>Big Data </a:t>
            </a:r>
            <a:r>
              <a:rPr lang="en-ZA" dirty="0"/>
              <a:t>is the term used to describe the application of specialized techniques to process very large sets of data, which are often too complex to process using regular database management tools. Some common examples of large data sets (at least one terabyte) include ‘web logs, call records, medical records, military surveillance, photography archives, video archives and large-scale e-commerce’ (Stephenson, </a:t>
            </a:r>
            <a:r>
              <a:rPr lang="en-ZA" dirty="0" smtClean="0"/>
              <a:t>2013)</a:t>
            </a:r>
          </a:p>
          <a:p>
            <a:pPr marL="0" indent="0">
              <a:buNone/>
            </a:pPr>
            <a:r>
              <a:rPr lang="en-ZA" dirty="0" smtClean="0"/>
              <a:t>What is data?</a:t>
            </a:r>
          </a:p>
          <a:p>
            <a:pPr marL="0" indent="0">
              <a:buNone/>
            </a:pPr>
            <a:r>
              <a:rPr lang="en-ZA" dirty="0"/>
              <a:t>What is metadata</a:t>
            </a:r>
            <a:r>
              <a:rPr lang="en-ZA" dirty="0" smtClean="0"/>
              <a:t>?</a:t>
            </a:r>
          </a:p>
          <a:p>
            <a:pPr marL="0" indent="0">
              <a:buNone/>
            </a:pPr>
            <a:r>
              <a:rPr lang="en-ZA" dirty="0" smtClean="0"/>
              <a:t>What </a:t>
            </a:r>
            <a:r>
              <a:rPr lang="en-ZA" dirty="0"/>
              <a:t>is </a:t>
            </a:r>
            <a:r>
              <a:rPr lang="en-ZA" dirty="0" smtClean="0"/>
              <a:t>information?</a:t>
            </a:r>
          </a:p>
          <a:p>
            <a:pPr marL="0" indent="0">
              <a:buNone/>
            </a:pPr>
            <a:r>
              <a:rPr lang="en-ZA" dirty="0"/>
              <a:t>What is </a:t>
            </a:r>
            <a:r>
              <a:rPr lang="en-ZA" dirty="0" smtClean="0"/>
              <a:t>knowledge?</a:t>
            </a:r>
          </a:p>
          <a:p>
            <a:pPr marL="0" indent="0">
              <a:buNone/>
            </a:pPr>
            <a:r>
              <a:rPr lang="en-ZA" dirty="0"/>
              <a:t>What is </a:t>
            </a:r>
            <a:r>
              <a:rPr lang="en-ZA" dirty="0" smtClean="0"/>
              <a:t>wisdom?</a:t>
            </a: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smtClean="0"/>
          </a:p>
          <a:p>
            <a:pPr marL="0" indent="0">
              <a:buNone/>
            </a:pPr>
            <a:endParaRPr lang="en-GB" dirty="0"/>
          </a:p>
        </p:txBody>
      </p:sp>
    </p:spTree>
    <p:extLst>
      <p:ext uri="{BB962C8B-B14F-4D97-AF65-F5344CB8AC3E}">
        <p14:creationId xmlns:p14="http://schemas.microsoft.com/office/powerpoint/2010/main" val="4179868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2387600" y="2133600"/>
            <a:ext cx="9117012" cy="4445000"/>
          </a:xfrm>
        </p:spPr>
        <p:txBody>
          <a:bodyPr/>
          <a:lstStyle/>
          <a:p>
            <a:pPr>
              <a:buFont typeface="+mj-lt"/>
              <a:buAutoNum type="arabicPeriod"/>
            </a:pPr>
            <a:r>
              <a:rPr lang="en-GB" b="1" dirty="0"/>
              <a:t>Association rule </a:t>
            </a:r>
            <a:endParaRPr lang="en-GB" b="1" dirty="0" smtClean="0"/>
          </a:p>
          <a:p>
            <a:pPr>
              <a:buFont typeface="+mj-lt"/>
              <a:buAutoNum type="arabicPeriod"/>
            </a:pPr>
            <a:r>
              <a:rPr lang="en-ZA" b="1" dirty="0" smtClean="0"/>
              <a:t>Classification </a:t>
            </a:r>
            <a:r>
              <a:rPr lang="en-ZA" b="1" dirty="0"/>
              <a:t>tree analysis</a:t>
            </a:r>
            <a:endParaRPr lang="en-GB" b="1" dirty="0"/>
          </a:p>
          <a:p>
            <a:pPr>
              <a:buFont typeface="+mj-lt"/>
              <a:buAutoNum type="arabicPeriod"/>
            </a:pPr>
            <a:r>
              <a:rPr lang="en-ZA" b="1" dirty="0"/>
              <a:t>Genetic algorithms</a:t>
            </a:r>
            <a:endParaRPr lang="en-GB" b="1" dirty="0"/>
          </a:p>
          <a:p>
            <a:pPr>
              <a:buFont typeface="+mj-lt"/>
              <a:buAutoNum type="arabicPeriod"/>
            </a:pPr>
            <a:r>
              <a:rPr lang="en-ZA" b="1" dirty="0"/>
              <a:t>Machine Learning (ML)</a:t>
            </a:r>
            <a:endParaRPr lang="en-GB" dirty="0"/>
          </a:p>
          <a:p>
            <a:pPr>
              <a:buFont typeface="+mj-lt"/>
              <a:buAutoNum type="arabicPeriod"/>
            </a:pPr>
            <a:r>
              <a:rPr lang="en-ZA" b="1" dirty="0"/>
              <a:t>Regression analysis</a:t>
            </a:r>
            <a:endParaRPr lang="en-GB" b="1" dirty="0"/>
          </a:p>
          <a:p>
            <a:pPr>
              <a:buFont typeface="+mj-lt"/>
              <a:buAutoNum type="arabicPeriod"/>
            </a:pPr>
            <a:r>
              <a:rPr lang="en-ZA" b="1" dirty="0"/>
              <a:t>Sentiment analysis</a:t>
            </a:r>
            <a:endParaRPr lang="en-GB" b="1" dirty="0"/>
          </a:p>
          <a:p>
            <a:pPr>
              <a:buFont typeface="+mj-lt"/>
              <a:buAutoNum type="arabicPeriod"/>
            </a:pPr>
            <a:r>
              <a:rPr lang="en-ZA" b="1" dirty="0"/>
              <a:t>Social network analysis</a:t>
            </a:r>
            <a:endParaRPr lang="en-GB" b="1" dirty="0"/>
          </a:p>
          <a:p>
            <a:pPr>
              <a:buFont typeface="+mj-lt"/>
              <a:buAutoNum type="arabicPeriod"/>
            </a:pPr>
            <a:r>
              <a:rPr lang="en-ZA" b="1" dirty="0"/>
              <a:t>Data Mining</a:t>
            </a:r>
            <a:endParaRPr lang="en-GB" b="1" dirty="0"/>
          </a:p>
          <a:p>
            <a:pPr>
              <a:buFont typeface="+mj-lt"/>
              <a:buAutoNum type="arabicPeriod"/>
            </a:pPr>
            <a:r>
              <a:rPr lang="en-ZA" b="1" dirty="0"/>
              <a:t>Natural Language Processing (NLP)</a:t>
            </a:r>
            <a:endParaRPr lang="en-GB" b="1" dirty="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34668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GB" sz="2000" b="1" dirty="0"/>
              <a:t>Association </a:t>
            </a:r>
            <a:r>
              <a:rPr lang="en-GB" sz="2000" b="1" dirty="0" smtClean="0"/>
              <a:t>rule:</a:t>
            </a:r>
          </a:p>
          <a:p>
            <a:pPr marL="0" indent="0">
              <a:buNone/>
            </a:pPr>
            <a:r>
              <a:rPr lang="en-GB" sz="2000" dirty="0" smtClean="0"/>
              <a:t>Association </a:t>
            </a:r>
            <a:r>
              <a:rPr lang="en-GB" sz="2000" dirty="0"/>
              <a:t>rule mining is a methodology that is used to discover unknown relationships hidden in </a:t>
            </a:r>
            <a:r>
              <a:rPr lang="en-GB" sz="2000" dirty="0">
                <a:solidFill>
                  <a:schemeClr val="tx1"/>
                </a:solidFill>
              </a:rPr>
              <a:t>big </a:t>
            </a:r>
            <a:r>
              <a:rPr lang="en-GB" sz="2000" dirty="0" smtClean="0">
                <a:solidFill>
                  <a:schemeClr val="tx1"/>
                </a:solidFill>
              </a:rPr>
              <a:t>data</a:t>
            </a:r>
            <a:r>
              <a:rPr lang="en-GB" sz="2000" dirty="0" smtClean="0"/>
              <a:t>.</a:t>
            </a:r>
          </a:p>
          <a:p>
            <a:pPr marL="0" indent="0">
              <a:buNone/>
            </a:pPr>
            <a:r>
              <a:rPr lang="en-GB" sz="2000" dirty="0" smtClean="0"/>
              <a:t>Rules </a:t>
            </a:r>
            <a:r>
              <a:rPr lang="en-GB" sz="2000" dirty="0"/>
              <a:t>refer to a set of identified frequent </a:t>
            </a:r>
            <a:r>
              <a:rPr lang="en-GB" sz="2000" dirty="0" smtClean="0"/>
              <a:t>item-sets </a:t>
            </a:r>
            <a:r>
              <a:rPr lang="en-GB" sz="2000" dirty="0"/>
              <a:t>that represent the uncovered relationships in the dataset. The underlying idea is to identify rules that will predict the </a:t>
            </a:r>
            <a:r>
              <a:rPr lang="en-GB" sz="2000" dirty="0" smtClean="0"/>
              <a:t>occurrence </a:t>
            </a:r>
            <a:r>
              <a:rPr lang="en-GB" sz="2000" dirty="0"/>
              <a:t>of one or more items based on the occurrences of other items in the dataset</a:t>
            </a:r>
            <a:r>
              <a:rPr lang="en-GB" sz="2000" dirty="0" smtClean="0"/>
              <a:t>.</a:t>
            </a:r>
          </a:p>
          <a:p>
            <a:pPr marL="0" indent="0">
              <a:buNone/>
            </a:pPr>
            <a:r>
              <a:rPr lang="en-US" sz="2000" dirty="0" smtClean="0"/>
              <a:t>Examples:</a:t>
            </a:r>
          </a:p>
          <a:p>
            <a:r>
              <a:rPr lang="en-GB" dirty="0"/>
              <a:t>E</a:t>
            </a:r>
            <a:r>
              <a:rPr lang="en-GB" dirty="0" smtClean="0"/>
              <a:t>xtraction </a:t>
            </a:r>
            <a:r>
              <a:rPr lang="en-GB" dirty="0"/>
              <a:t>of information about visitors to websites from web server </a:t>
            </a:r>
            <a:r>
              <a:rPr lang="en-GB" dirty="0" smtClean="0"/>
              <a:t>logs.</a:t>
            </a:r>
            <a:r>
              <a:rPr lang="en-GB" dirty="0"/>
              <a:t/>
            </a:r>
            <a:br>
              <a:rPr lang="en-GB" dirty="0"/>
            </a:br>
            <a:endParaRPr lang="en-GB" sz="2000" dirty="0" smtClean="0"/>
          </a:p>
          <a:p>
            <a:r>
              <a:rPr lang="en-GB" sz="2000" dirty="0" smtClean="0"/>
              <a:t>Placement </a:t>
            </a:r>
            <a:r>
              <a:rPr lang="en-GB" sz="2000" dirty="0"/>
              <a:t>of products in better proximity to each other in order to increase </a:t>
            </a:r>
            <a:r>
              <a:rPr lang="en-GB" sz="2000" dirty="0" smtClean="0"/>
              <a:t>sales.</a:t>
            </a: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100686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a:bodyPr>
          <a:lstStyle/>
          <a:p>
            <a:pPr marL="0" indent="0">
              <a:buNone/>
            </a:pPr>
            <a:r>
              <a:rPr lang="en-ZA" sz="2000" b="1" dirty="0"/>
              <a:t>Classification tree </a:t>
            </a:r>
            <a:r>
              <a:rPr lang="en-ZA" sz="2000" b="1" dirty="0" smtClean="0"/>
              <a:t>analysis</a:t>
            </a:r>
            <a:r>
              <a:rPr lang="en-GB" sz="2000" b="1" dirty="0" smtClean="0"/>
              <a:t>:</a:t>
            </a:r>
          </a:p>
          <a:p>
            <a:pPr marL="0" indent="0">
              <a:buNone/>
            </a:pPr>
            <a:r>
              <a:rPr lang="en-ZA" sz="2000" dirty="0"/>
              <a:t>This is a type of machine learning algorithm that adopts a structural mapping of binary decisions which lead to a decision about the class of an object. Although sometimes referred to as a decision tree, it is more properly a type of decision tree that leads to categorical decisions. This statistical classification technique is sometimes used to:</a:t>
            </a:r>
            <a:endParaRPr lang="en-GB" sz="2000" dirty="0"/>
          </a:p>
          <a:p>
            <a:r>
              <a:rPr lang="en-ZA" sz="2000" dirty="0" smtClean="0"/>
              <a:t>automatically </a:t>
            </a:r>
            <a:r>
              <a:rPr lang="en-ZA" sz="2000" dirty="0"/>
              <a:t>assign documents to </a:t>
            </a:r>
            <a:r>
              <a:rPr lang="en-ZA" sz="2000" dirty="0" smtClean="0"/>
              <a:t>categories</a:t>
            </a:r>
            <a:endParaRPr lang="en-ZA" sz="2000" dirty="0"/>
          </a:p>
          <a:p>
            <a:r>
              <a:rPr lang="en-ZA" sz="2000" dirty="0" smtClean="0"/>
              <a:t>categorize </a:t>
            </a:r>
            <a:r>
              <a:rPr lang="en-ZA" sz="2000" dirty="0"/>
              <a:t>organisms into groupings</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23697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Analysis </a:t>
            </a:r>
            <a:r>
              <a:rPr lang="en-GB" b="1" dirty="0" smtClean="0"/>
              <a:t>Techniques</a:t>
            </a:r>
            <a:endParaRPr lang="en-GB" dirty="0"/>
          </a:p>
        </p:txBody>
      </p:sp>
      <p:sp>
        <p:nvSpPr>
          <p:cNvPr id="3" name="Content Placeholder 2"/>
          <p:cNvSpPr>
            <a:spLocks noGrp="1"/>
          </p:cNvSpPr>
          <p:nvPr>
            <p:ph idx="1"/>
          </p:nvPr>
        </p:nvSpPr>
        <p:spPr>
          <a:xfrm>
            <a:off x="1612900" y="1689100"/>
            <a:ext cx="9891712" cy="4889500"/>
          </a:xfrm>
        </p:spPr>
        <p:txBody>
          <a:bodyPr>
            <a:normAutofit lnSpcReduction="10000"/>
          </a:bodyPr>
          <a:lstStyle/>
          <a:p>
            <a:pPr marL="0" indent="0">
              <a:buNone/>
            </a:pPr>
            <a:r>
              <a:rPr lang="en-ZA" sz="2000" b="1" dirty="0"/>
              <a:t>Genetic </a:t>
            </a:r>
            <a:r>
              <a:rPr lang="en-ZA" sz="2000" b="1" dirty="0" smtClean="0"/>
              <a:t>algorithms</a:t>
            </a:r>
            <a:r>
              <a:rPr lang="en-GB" sz="2000" b="1" dirty="0" smtClean="0"/>
              <a:t>:</a:t>
            </a:r>
          </a:p>
          <a:p>
            <a:pPr marL="0" indent="0">
              <a:buNone/>
            </a:pPr>
            <a:r>
              <a:rPr lang="en-US" sz="2000" dirty="0" smtClean="0"/>
              <a:t>According to </a:t>
            </a:r>
            <a:r>
              <a:rPr lang="en-ZA" sz="2000" dirty="0" err="1"/>
              <a:t>Yasar</a:t>
            </a:r>
            <a:r>
              <a:rPr lang="en-ZA" sz="2000" dirty="0"/>
              <a:t> Mahomed A</a:t>
            </a:r>
            <a:r>
              <a:rPr lang="en-ZA" sz="2000" dirty="0" smtClean="0"/>
              <a:t>bbas (2018) they are</a:t>
            </a:r>
            <a:endParaRPr lang="en-GB" sz="2000" b="1" dirty="0" smtClean="0"/>
          </a:p>
          <a:p>
            <a:r>
              <a:rPr lang="en-ZA" sz="2000" dirty="0"/>
              <a:t>Search-based optimization </a:t>
            </a:r>
            <a:r>
              <a:rPr lang="en-ZA" sz="2000" dirty="0" smtClean="0"/>
              <a:t>techniques.</a:t>
            </a:r>
            <a:endParaRPr lang="en-ZA" sz="2000" dirty="0"/>
          </a:p>
          <a:p>
            <a:r>
              <a:rPr lang="en-ZA" sz="2000" dirty="0"/>
              <a:t>Inspired by Charles Darwin theory of evolution.</a:t>
            </a:r>
          </a:p>
          <a:p>
            <a:r>
              <a:rPr lang="en-ZA" sz="2000" dirty="0"/>
              <a:t>Reflects the process of natural selection.</a:t>
            </a:r>
          </a:p>
          <a:p>
            <a:r>
              <a:rPr lang="en-ZA" sz="2000" dirty="0"/>
              <a:t>Developed by John Holland during 1960.</a:t>
            </a:r>
          </a:p>
          <a:p>
            <a:r>
              <a:rPr lang="en-ZA" sz="2000" dirty="0"/>
              <a:t>Used to find optimal or near optimal </a:t>
            </a:r>
            <a:r>
              <a:rPr lang="en-ZA" sz="2000" dirty="0" smtClean="0"/>
              <a:t>solutions</a:t>
            </a:r>
          </a:p>
          <a:p>
            <a:endParaRPr lang="en-ZA" sz="2000" b="1" dirty="0"/>
          </a:p>
          <a:p>
            <a:endParaRPr lang="en-GB" sz="2000" b="1" dirty="0" smtClean="0"/>
          </a:p>
          <a:p>
            <a:pPr marL="0" indent="0">
              <a:buNone/>
            </a:pPr>
            <a:r>
              <a:rPr lang="en-ZA" sz="2000" dirty="0"/>
              <a:t/>
            </a:r>
            <a:br>
              <a:rPr lang="en-ZA" sz="2000" dirty="0"/>
            </a:br>
            <a:r>
              <a:rPr lang="en-GB" sz="2000" dirty="0"/>
              <a:t/>
            </a:r>
            <a:br>
              <a:rPr lang="en-GB" sz="2000" dirty="0"/>
            </a:br>
            <a:endParaRPr lang="en-GB" sz="2000" dirty="0" smtClean="0"/>
          </a:p>
          <a:p>
            <a:pPr marL="0" indent="0">
              <a:buNone/>
            </a:pPr>
            <a:endParaRPr lang="en-GB" dirty="0"/>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26074127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909</TotalTime>
  <Words>1071</Words>
  <Application>Microsoft Office PowerPoint</Application>
  <PresentationFormat>Widescreen</PresentationFormat>
  <Paragraphs>133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Agency FB</vt:lpstr>
      <vt:lpstr>Arial</vt:lpstr>
      <vt:lpstr>Calibri</vt:lpstr>
      <vt:lpstr>Century Gothic</vt:lpstr>
      <vt:lpstr>Times New Roman</vt:lpstr>
      <vt:lpstr>Wingdings 3</vt:lpstr>
      <vt:lpstr>Wisp</vt:lpstr>
      <vt:lpstr> Big Data Analysis and Extraction Techniques  </vt:lpstr>
      <vt:lpstr>Learning Objectives </vt:lpstr>
      <vt:lpstr>Introduction</vt:lpstr>
      <vt:lpstr>Big Data </vt:lpstr>
      <vt:lpstr>Big Data </vt:lpstr>
      <vt:lpstr>Big Data Analysis Techniques</vt:lpstr>
      <vt:lpstr>Big Data Analysis Techniques</vt:lpstr>
      <vt:lpstr>Big Data Analysis Techniques</vt:lpstr>
      <vt:lpstr>Big Data Analysis Techniques</vt:lpstr>
      <vt:lpstr>Big Data Analysis Techniques</vt:lpstr>
      <vt:lpstr>Big Data Analysis Techniques</vt:lpstr>
      <vt:lpstr>Big Data Analysis Techniques</vt:lpstr>
      <vt:lpstr>Big Data Analysis Techniques</vt:lpstr>
      <vt:lpstr>Big Data Analysis Techniques</vt:lpstr>
      <vt:lpstr>Big Data Analysis Techniques</vt:lpstr>
      <vt:lpstr>Big Data Analysis Techniques</vt:lpstr>
      <vt:lpstr>Referrences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NQUBEKOH</cp:lastModifiedBy>
  <cp:revision>84</cp:revision>
  <dcterms:created xsi:type="dcterms:W3CDTF">2019-03-13T08:07:13Z</dcterms:created>
  <dcterms:modified xsi:type="dcterms:W3CDTF">2019-07-29T11:15:55Z</dcterms:modified>
</cp:coreProperties>
</file>