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8"/>
  </p:notesMasterIdLst>
  <p:sldIdLst>
    <p:sldId id="256" r:id="rId2"/>
    <p:sldId id="257" r:id="rId3"/>
    <p:sldId id="297" r:id="rId4"/>
    <p:sldId id="313" r:id="rId5"/>
    <p:sldId id="314"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7" autoAdjust="0"/>
    <p:restoredTop sz="89933" autoAdjust="0"/>
  </p:normalViewPr>
  <p:slideViewPr>
    <p:cSldViewPr snapToGrid="0">
      <p:cViewPr varScale="1">
        <p:scale>
          <a:sx n="66" d="100"/>
          <a:sy n="66"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3D69D-1DA5-4A0B-B46E-850DB3ED1690}" type="datetimeFigureOut">
              <a:rPr lang="en-GB" smtClean="0"/>
              <a:t>28/02/2020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F1895-4F96-4310-874E-A9524CB180E4}" type="slidenum">
              <a:rPr lang="en-GB" smtClean="0"/>
              <a:t>‹#›</a:t>
            </a:fld>
            <a:endParaRPr lang="en-GB"/>
          </a:p>
        </p:txBody>
      </p:sp>
    </p:spTree>
    <p:extLst>
      <p:ext uri="{BB962C8B-B14F-4D97-AF65-F5344CB8AC3E}">
        <p14:creationId xmlns:p14="http://schemas.microsoft.com/office/powerpoint/2010/main" val="296822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B3F1895-4F96-4310-874E-A9524CB180E4}" type="slidenum">
              <a:rPr lang="en-GB" smtClean="0"/>
              <a:t>1</a:t>
            </a:fld>
            <a:endParaRPr lang="en-GB"/>
          </a:p>
        </p:txBody>
      </p:sp>
    </p:spTree>
    <p:extLst>
      <p:ext uri="{BB962C8B-B14F-4D97-AF65-F5344CB8AC3E}">
        <p14:creationId xmlns:p14="http://schemas.microsoft.com/office/powerpoint/2010/main" val="327638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486B6-CB69-49E4-A733-DA4993E70B6A}" type="datetime1">
              <a:rPr lang="en-GB" smtClean="0"/>
              <a:t>28/02/2020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247935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743E51-4C26-4A8B-B8E5-428168E46B07}" type="datetime1">
              <a:rPr lang="en-GB" smtClean="0"/>
              <a:t>28/02/2020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398291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7763B-E2EC-44E8-94A6-6A2CDF82B039}" type="datetime1">
              <a:rPr lang="en-GB" smtClean="0"/>
              <a:t>28/02/2020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8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9BC4BD8-9364-4E34-9588-E20BE1EA3CFF}" type="datetime1">
              <a:rPr lang="en-GB" smtClean="0"/>
              <a:t>28/02/2020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86683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8A91B13-0429-41BF-98C8-B13727F95413}" type="datetime1">
              <a:rPr lang="en-GB" smtClean="0"/>
              <a:t>28/02/2020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770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BAB2332-BF8E-4D05-98C0-095443A87B85}" type="datetime1">
              <a:rPr lang="en-GB" smtClean="0"/>
              <a:t>28/02/2020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782014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660E21-5CD3-4BCC-A747-808608D5DE92}" type="datetime1">
              <a:rPr lang="en-GB" smtClean="0"/>
              <a:t>28/02/2020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956526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79C347-A422-4CC2-8F37-0399C39C5D8B}" type="datetime1">
              <a:rPr lang="en-GB" smtClean="0"/>
              <a:t>28/02/2020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7028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D2FE55-23AF-4A90-B0CC-AC536819D4B6}" type="datetime1">
              <a:rPr lang="en-GB" smtClean="0"/>
              <a:t>28/02/2020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4682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31D486-59D6-422C-A68E-81A1CE087CC6}" type="datetime1">
              <a:rPr lang="en-GB" smtClean="0"/>
              <a:t>28/02/2020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9675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D3B727-FD63-4FFC-A3A7-532B8154388E}" type="datetime1">
              <a:rPr lang="en-GB" smtClean="0"/>
              <a:t>28/02/2020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256062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EED55-65AA-4DBE-B51D-5136BCEB1F05}" type="datetime1">
              <a:rPr lang="en-GB" smtClean="0"/>
              <a:t>28/02/2020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368428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8D153E-1FAC-4293-B8EF-BB84ACF2593E}" type="datetime1">
              <a:rPr lang="en-GB" smtClean="0"/>
              <a:t>28/02/2020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102702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82F3D-D781-4D3A-8D9A-FBE81A576EC1}" type="datetime1">
              <a:rPr lang="en-GB" smtClean="0"/>
              <a:t>28/02/2020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806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56290A-73A6-4102-9E55-84CE7DF5E8F2}" type="datetime1">
              <a:rPr lang="en-GB" smtClean="0"/>
              <a:t>28/02/2020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839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A2E75-A9F2-47CE-9C54-A8FBB060AAF6}" type="datetime1">
              <a:rPr lang="en-GB" smtClean="0"/>
              <a:t>28/02/2020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0912816-C430-4136-9554-B45F9367BD57}" type="slidenum">
              <a:rPr lang="en-GB" smtClean="0"/>
              <a:t>‹#›</a:t>
            </a:fld>
            <a:endParaRPr lang="en-GB"/>
          </a:p>
        </p:txBody>
      </p:sp>
    </p:spTree>
    <p:extLst>
      <p:ext uri="{BB962C8B-B14F-4D97-AF65-F5344CB8AC3E}">
        <p14:creationId xmlns:p14="http://schemas.microsoft.com/office/powerpoint/2010/main" val="1285581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1733216-8D79-47DA-B990-66DBC8D82E12}" type="datetime1">
              <a:rPr lang="en-GB" smtClean="0"/>
              <a:t>28/02/2020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0912816-C430-4136-9554-B45F9367BD57}" type="slidenum">
              <a:rPr lang="en-GB" smtClean="0"/>
              <a:t>‹#›</a:t>
            </a:fld>
            <a:endParaRPr lang="en-GB"/>
          </a:p>
        </p:txBody>
      </p:sp>
    </p:spTree>
    <p:extLst>
      <p:ext uri="{BB962C8B-B14F-4D97-AF65-F5344CB8AC3E}">
        <p14:creationId xmlns:p14="http://schemas.microsoft.com/office/powerpoint/2010/main" val="69788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8744" y="3367314"/>
            <a:ext cx="9066212" cy="611781"/>
          </a:xfrm>
        </p:spPr>
        <p:txBody>
          <a:bodyPr>
            <a:noAutofit/>
          </a:bodyPr>
          <a:lstStyle/>
          <a:p>
            <a:r>
              <a:rPr lang="en-US" sz="2400" b="1" i="1" dirty="0">
                <a:latin typeface="Times New Roman" panose="02020603050405020304" pitchFamily="18" charset="0"/>
                <a:cs typeface="Times New Roman" panose="02020603050405020304" pitchFamily="18" charset="0"/>
              </a:rPr>
              <a:t>FUNDAMENTALS OF PROGRAMMING IN VISUAL BASIC.NET </a:t>
            </a:r>
            <a:endParaRPr lang="en-GB" sz="2400"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b="1" dirty="0" smtClean="0">
                <a:solidFill>
                  <a:schemeClr val="tx1"/>
                </a:solidFill>
              </a:rPr>
              <a:t>Prog511, Topic 2</a:t>
            </a:r>
          </a:p>
          <a:p>
            <a:endParaRPr lang="en-US" dirty="0"/>
          </a:p>
          <a:p>
            <a:r>
              <a:rPr lang="en-US" b="1" dirty="0" smtClean="0">
                <a:solidFill>
                  <a:schemeClr val="tx1"/>
                </a:solidFill>
              </a:rPr>
              <a:t>                                                                                       </a:t>
            </a:r>
            <a:r>
              <a:rPr lang="en-US" b="1" dirty="0" err="1" smtClean="0">
                <a:solidFill>
                  <a:schemeClr val="tx1"/>
                </a:solidFill>
              </a:rPr>
              <a:t>Mr</a:t>
            </a:r>
            <a:r>
              <a:rPr lang="en-US" b="1" dirty="0" smtClean="0">
                <a:solidFill>
                  <a:schemeClr val="tx1"/>
                </a:solidFill>
              </a:rPr>
              <a:t> N. </a:t>
            </a:r>
            <a:r>
              <a:rPr lang="en-US" b="1" dirty="0" err="1" smtClean="0">
                <a:solidFill>
                  <a:schemeClr val="tx1"/>
                </a:solidFill>
              </a:rPr>
              <a:t>Mathenjwa</a:t>
            </a:r>
            <a:endParaRPr lang="en-GB" b="1" dirty="0">
              <a:solidFill>
                <a:schemeClr val="tx1"/>
              </a:solidFill>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1</a:t>
            </a:fld>
            <a:endParaRPr lang="en-GB"/>
          </a:p>
        </p:txBody>
      </p:sp>
      <p:sp>
        <p:nvSpPr>
          <p:cNvPr id="5" name="TextBox 4"/>
          <p:cNvSpPr txBox="1"/>
          <p:nvPr/>
        </p:nvSpPr>
        <p:spPr>
          <a:xfrm>
            <a:off x="2589213" y="1790700"/>
            <a:ext cx="2270173" cy="523220"/>
          </a:xfrm>
          <a:prstGeom prst="rect">
            <a:avLst/>
          </a:prstGeom>
          <a:noFill/>
        </p:spPr>
        <p:txBody>
          <a:bodyPr wrap="none" rtlCol="0">
            <a:spAutoFit/>
          </a:bodyPr>
          <a:lstStyle/>
          <a:p>
            <a:r>
              <a:rPr lang="en-US" sz="2800" b="1" i="1" dirty="0" smtClean="0">
                <a:latin typeface="Agency FB" panose="020B0503020202020204" pitchFamily="34" charset="0"/>
              </a:rPr>
              <a:t>Programming 511</a:t>
            </a:r>
            <a:endParaRPr lang="en-GB" sz="2800" b="1" i="1" dirty="0">
              <a:latin typeface="Agency FB" panose="020B0503020202020204" pitchFamily="34" charset="0"/>
            </a:endParaRPr>
          </a:p>
        </p:txBody>
      </p:sp>
    </p:spTree>
    <p:extLst>
      <p:ext uri="{BB962C8B-B14F-4D97-AF65-F5344CB8AC3E}">
        <p14:creationId xmlns:p14="http://schemas.microsoft.com/office/powerpoint/2010/main" val="457953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Learning Objectives</a:t>
            </a:r>
            <a:br>
              <a:rPr lang="en-GB" b="1" dirty="0" smtClean="0"/>
            </a:br>
            <a:endParaRPr lang="en-GB" b="1" dirty="0"/>
          </a:p>
        </p:txBody>
      </p:sp>
      <p:sp>
        <p:nvSpPr>
          <p:cNvPr id="3" name="Content Placeholder 2"/>
          <p:cNvSpPr>
            <a:spLocks noGrp="1"/>
          </p:cNvSpPr>
          <p:nvPr>
            <p:ph idx="1"/>
          </p:nvPr>
        </p:nvSpPr>
        <p:spPr>
          <a:xfrm>
            <a:off x="2278743" y="1654629"/>
            <a:ext cx="9225869" cy="4934857"/>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Topic </a:t>
            </a:r>
            <a:r>
              <a:rPr lang="en-US" sz="2000" b="1" dirty="0">
                <a:latin typeface="Times New Roman" panose="02020603050405020304" pitchFamily="18" charset="0"/>
                <a:cs typeface="Times New Roman" panose="02020603050405020304" pitchFamily="18" charset="0"/>
              </a:rPr>
              <a:t>1: PROBLEM SOLVING Lecturer 1-6 </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VB.NET </a:t>
            </a:r>
            <a:r>
              <a:rPr lang="en-US" sz="1400" dirty="0">
                <a:latin typeface="Times New Roman" panose="02020603050405020304" pitchFamily="18" charset="0"/>
                <a:cs typeface="Times New Roman" panose="02020603050405020304" pitchFamily="18" charset="0"/>
              </a:rPr>
              <a:t>Background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Integrated </a:t>
            </a:r>
            <a:r>
              <a:rPr lang="en-US" sz="1400" dirty="0">
                <a:latin typeface="Times New Roman" panose="02020603050405020304" pitchFamily="18" charset="0"/>
                <a:cs typeface="Times New Roman" panose="02020603050405020304" pitchFamily="18" charset="0"/>
              </a:rPr>
              <a:t>Development Environment (IDE) For </a:t>
            </a:r>
            <a:r>
              <a:rPr lang="en-US" sz="1400" dirty="0" err="1">
                <a:latin typeface="Times New Roman" panose="02020603050405020304" pitchFamily="18" charset="0"/>
                <a:cs typeface="Times New Roman" panose="02020603050405020304" pitchFamily="18" charset="0"/>
              </a:rPr>
              <a:t>VB.Net</a:t>
            </a:r>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Manipulate </a:t>
            </a:r>
            <a:r>
              <a:rPr lang="en-US" sz="1400" dirty="0">
                <a:latin typeface="Times New Roman" panose="02020603050405020304" pitchFamily="18" charset="0"/>
                <a:cs typeface="Times New Roman" panose="02020603050405020304" pitchFamily="18" charset="0"/>
              </a:rPr>
              <a:t>controls and change their properties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Define </a:t>
            </a:r>
            <a:r>
              <a:rPr lang="en-US" sz="1400" dirty="0" err="1">
                <a:latin typeface="Times New Roman" panose="02020603050405020304" pitchFamily="18" charset="0"/>
                <a:cs typeface="Times New Roman" panose="02020603050405020304" pitchFamily="18" charset="0"/>
              </a:rPr>
              <a:t>VB.Net</a:t>
            </a:r>
            <a:r>
              <a:rPr lang="en-US" sz="1400" dirty="0">
                <a:latin typeface="Times New Roman" panose="02020603050405020304" pitchFamily="18" charset="0"/>
                <a:cs typeface="Times New Roman" panose="02020603050405020304" pitchFamily="18" charset="0"/>
              </a:rPr>
              <a:t> events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Declare </a:t>
            </a:r>
            <a:r>
              <a:rPr lang="en-US" sz="1400" dirty="0">
                <a:latin typeface="Times New Roman" panose="02020603050405020304" pitchFamily="18" charset="0"/>
                <a:cs typeface="Times New Roman" panose="02020603050405020304" pitchFamily="18" charset="0"/>
              </a:rPr>
              <a:t>number variables, increment variable values.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Utilize </a:t>
            </a:r>
            <a:r>
              <a:rPr lang="en-US" sz="1400" dirty="0">
                <a:latin typeface="Times New Roman" panose="02020603050405020304" pitchFamily="18" charset="0"/>
                <a:cs typeface="Times New Roman" panose="02020603050405020304" pitchFamily="18" charset="0"/>
              </a:rPr>
              <a:t>Built-In Functions : </a:t>
            </a:r>
            <a:r>
              <a:rPr lang="en-US" sz="1400" dirty="0" err="1">
                <a:latin typeface="Times New Roman" panose="02020603050405020304" pitchFamily="18" charset="0"/>
                <a:cs typeface="Times New Roman" panose="02020603050405020304" pitchFamily="18" charset="0"/>
              </a:rPr>
              <a:t>Math.Sqrt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Math.Round</a:t>
            </a:r>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Work </a:t>
            </a:r>
            <a:r>
              <a:rPr lang="en-US" sz="1400" dirty="0">
                <a:latin typeface="Times New Roman" panose="02020603050405020304" pitchFamily="18" charset="0"/>
                <a:cs typeface="Times New Roman" panose="02020603050405020304" pitchFamily="18" charset="0"/>
              </a:rPr>
              <a:t>with string variables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Format </a:t>
            </a:r>
            <a:r>
              <a:rPr lang="en-US" sz="1400" dirty="0">
                <a:latin typeface="Times New Roman" panose="02020603050405020304" pitchFamily="18" charset="0"/>
                <a:cs typeface="Times New Roman" panose="02020603050405020304" pitchFamily="18" charset="0"/>
              </a:rPr>
              <a:t>output with format functions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Format </a:t>
            </a:r>
            <a:r>
              <a:rPr lang="en-US" sz="1400" dirty="0">
                <a:latin typeface="Times New Roman" panose="02020603050405020304" pitchFamily="18" charset="0"/>
                <a:cs typeface="Times New Roman" panose="02020603050405020304" pitchFamily="18" charset="0"/>
              </a:rPr>
              <a:t>Output with Zones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Get </a:t>
            </a:r>
            <a:r>
              <a:rPr lang="en-US" sz="1400" dirty="0">
                <a:latin typeface="Times New Roman" panose="02020603050405020304" pitchFamily="18" charset="0"/>
                <a:cs typeface="Times New Roman" panose="02020603050405020304" pitchFamily="18" charset="0"/>
              </a:rPr>
              <a:t>input form an input dialog box, use a message dialog box for output </a:t>
            </a:r>
            <a:endParaRPr lang="en-US" sz="1400" dirty="0" smtClean="0">
              <a:latin typeface="Times New Roman" panose="02020603050405020304" pitchFamily="18" charset="0"/>
              <a:cs typeface="Times New Roman" panose="02020603050405020304" pitchFamily="18" charset="0"/>
            </a:endParaRPr>
          </a:p>
          <a:p>
            <a:pPr>
              <a:buFont typeface="+mj-lt"/>
              <a:buAutoNum type="arabicPeriod"/>
            </a:pPr>
            <a:r>
              <a:rPr lang="en-US" sz="1400" dirty="0" smtClean="0">
                <a:latin typeface="Times New Roman" panose="02020603050405020304" pitchFamily="18" charset="0"/>
                <a:cs typeface="Times New Roman" panose="02020603050405020304" pitchFamily="18" charset="0"/>
              </a:rPr>
              <a:t>Use </a:t>
            </a:r>
            <a:r>
              <a:rPr lang="en-US" sz="1400" dirty="0">
                <a:latin typeface="Times New Roman" panose="02020603050405020304" pitchFamily="18" charset="0"/>
                <a:cs typeface="Times New Roman" panose="02020603050405020304" pitchFamily="18" charset="0"/>
              </a:rPr>
              <a:t>masked text box for input 	</a:t>
            </a:r>
          </a:p>
        </p:txBody>
      </p:sp>
      <p:sp>
        <p:nvSpPr>
          <p:cNvPr id="4" name="Slide Number Placeholder 3"/>
          <p:cNvSpPr>
            <a:spLocks noGrp="1"/>
          </p:cNvSpPr>
          <p:nvPr>
            <p:ph type="sldNum" sz="quarter" idx="12"/>
          </p:nvPr>
        </p:nvSpPr>
        <p:spPr/>
        <p:txBody>
          <a:bodyPr/>
          <a:lstStyle/>
          <a:p>
            <a:fld id="{E0912816-C430-4136-9554-B45F9367BD57}" type="slidenum">
              <a:rPr lang="en-GB" smtClean="0"/>
              <a:t>2</a:t>
            </a:fld>
            <a:endParaRPr lang="en-GB"/>
          </a:p>
        </p:txBody>
      </p:sp>
    </p:spTree>
    <p:extLst>
      <p:ext uri="{BB962C8B-B14F-4D97-AF65-F5344CB8AC3E}">
        <p14:creationId xmlns:p14="http://schemas.microsoft.com/office/powerpoint/2010/main" val="31864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a:xfrm>
            <a:off x="2592924" y="2133600"/>
            <a:ext cx="8911687" cy="4267200"/>
          </a:xfrm>
        </p:spPr>
        <p:txBody>
          <a:bodyPr>
            <a:normAutofit/>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Visual </a:t>
            </a:r>
            <a:r>
              <a:rPr lang="en-US" sz="2000" dirty="0">
                <a:latin typeface="Times New Roman" panose="02020603050405020304" pitchFamily="18" charset="0"/>
                <a:cs typeface="Times New Roman" panose="02020603050405020304" pitchFamily="18" charset="0"/>
              </a:rPr>
              <a:t>Basic .NET (VB.NET) is an object-oriented computer programming language implemented on the .NET Framework. Although it is an evolution of classic Visual Basic language, it is not backwards-compatible with VB6, and any code written in the old version does not compile under VB.NET. </a:t>
            </a:r>
          </a:p>
          <a:p>
            <a:pPr marL="0" indent="0">
              <a:buNone/>
            </a:pPr>
            <a:r>
              <a:rPr lang="en-US" sz="2000" dirty="0">
                <a:latin typeface="Times New Roman" panose="02020603050405020304" pitchFamily="18" charset="0"/>
                <a:cs typeface="Times New Roman" panose="02020603050405020304" pitchFamily="18" charset="0"/>
              </a:rPr>
              <a:t>Like all other .NET languages, VB.NET has complete support for object-oriented concepts. Everything in VB.NET is an object, including all of the primitive types (Short, Integer, Long, String, Boolean, etc.) and user defined types, events, and even assemblies. All objects inherits from the base class Object. </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3</a:t>
            </a:fld>
            <a:endParaRPr lang="en-GB"/>
          </a:p>
        </p:txBody>
      </p:sp>
    </p:spTree>
    <p:extLst>
      <p:ext uri="{BB962C8B-B14F-4D97-AF65-F5344CB8AC3E}">
        <p14:creationId xmlns:p14="http://schemas.microsoft.com/office/powerpoint/2010/main" val="229393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a:xfrm>
            <a:off x="2592924" y="2133600"/>
            <a:ext cx="8911687" cy="42672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following reasons make </a:t>
            </a:r>
            <a:r>
              <a:rPr lang="en-US" sz="2000" dirty="0" err="1">
                <a:latin typeface="Times New Roman" panose="02020603050405020304" pitchFamily="18" charset="0"/>
                <a:cs typeface="Times New Roman" panose="02020603050405020304" pitchFamily="18" charset="0"/>
              </a:rPr>
              <a:t>VB.Net</a:t>
            </a:r>
            <a:r>
              <a:rPr lang="en-US" sz="2000" dirty="0">
                <a:latin typeface="Times New Roman" panose="02020603050405020304" pitchFamily="18" charset="0"/>
                <a:cs typeface="Times New Roman" panose="02020603050405020304" pitchFamily="18" charset="0"/>
              </a:rPr>
              <a:t> a widely used professional language: </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Modern, general purpose. </a:t>
            </a:r>
          </a:p>
          <a:p>
            <a:r>
              <a:rPr lang="en-US" sz="2000" dirty="0" smtClean="0">
                <a:latin typeface="Times New Roman" panose="02020603050405020304" pitchFamily="18" charset="0"/>
                <a:cs typeface="Times New Roman" panose="02020603050405020304" pitchFamily="18" charset="0"/>
              </a:rPr>
              <a:t>Object </a:t>
            </a:r>
            <a:r>
              <a:rPr lang="en-US" sz="2000" dirty="0">
                <a:latin typeface="Times New Roman" panose="02020603050405020304" pitchFamily="18" charset="0"/>
                <a:cs typeface="Times New Roman" panose="02020603050405020304" pitchFamily="18" charset="0"/>
              </a:rPr>
              <a:t>oriented. </a:t>
            </a:r>
          </a:p>
          <a:p>
            <a:r>
              <a:rPr lang="en-US" sz="2000" dirty="0" smtClean="0">
                <a:latin typeface="Times New Roman" panose="02020603050405020304" pitchFamily="18" charset="0"/>
                <a:cs typeface="Times New Roman" panose="02020603050405020304" pitchFamily="18" charset="0"/>
              </a:rPr>
              <a:t>Component </a:t>
            </a:r>
            <a:r>
              <a:rPr lang="en-US" sz="2000" dirty="0">
                <a:latin typeface="Times New Roman" panose="02020603050405020304" pitchFamily="18" charset="0"/>
                <a:cs typeface="Times New Roman" panose="02020603050405020304" pitchFamily="18" charset="0"/>
              </a:rPr>
              <a:t>oriented. </a:t>
            </a:r>
          </a:p>
          <a:p>
            <a:r>
              <a:rPr lang="en-US" sz="2000" dirty="0" smtClean="0">
                <a:latin typeface="Times New Roman" panose="02020603050405020304" pitchFamily="18" charset="0"/>
                <a:cs typeface="Times New Roman" panose="02020603050405020304" pitchFamily="18" charset="0"/>
              </a:rPr>
              <a:t>Easy </a:t>
            </a:r>
            <a:r>
              <a:rPr lang="en-US" sz="2000" dirty="0">
                <a:latin typeface="Times New Roman" panose="02020603050405020304" pitchFamily="18" charset="0"/>
                <a:cs typeface="Times New Roman" panose="02020603050405020304" pitchFamily="18" charset="0"/>
              </a:rPr>
              <a:t>to learn. </a:t>
            </a:r>
          </a:p>
          <a:p>
            <a:r>
              <a:rPr lang="en-US" sz="2000" dirty="0" smtClean="0">
                <a:latin typeface="Times New Roman" panose="02020603050405020304" pitchFamily="18" charset="0"/>
                <a:cs typeface="Times New Roman" panose="02020603050405020304" pitchFamily="18" charset="0"/>
              </a:rPr>
              <a:t>Structured </a:t>
            </a:r>
            <a:r>
              <a:rPr lang="en-US" sz="2000" dirty="0">
                <a:latin typeface="Times New Roman" panose="02020603050405020304" pitchFamily="18" charset="0"/>
                <a:cs typeface="Times New Roman" panose="02020603050405020304" pitchFamily="18" charset="0"/>
              </a:rPr>
              <a:t>language. </a:t>
            </a: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produces efficient programs. </a:t>
            </a: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be compiled on a variety of computer platforms. </a:t>
            </a:r>
          </a:p>
          <a:p>
            <a:r>
              <a:rPr lang="en-US" sz="2000" dirty="0" smtClean="0">
                <a:latin typeface="Times New Roman" panose="02020603050405020304" pitchFamily="18" charset="0"/>
                <a:cs typeface="Times New Roman" panose="02020603050405020304" pitchFamily="18" charset="0"/>
              </a:rPr>
              <a:t>Part </a:t>
            </a:r>
            <a:r>
              <a:rPr lang="en-US" sz="2000" dirty="0">
                <a:latin typeface="Times New Roman" panose="02020603050405020304" pitchFamily="18" charset="0"/>
                <a:cs typeface="Times New Roman" panose="02020603050405020304" pitchFamily="18" charset="0"/>
              </a:rPr>
              <a:t>of </a:t>
            </a:r>
            <a:r>
              <a:rPr lang="en-US" sz="2000" dirty="0" err="1">
                <a:latin typeface="Times New Roman" panose="02020603050405020304" pitchFamily="18" charset="0"/>
                <a:cs typeface="Times New Roman" panose="02020603050405020304" pitchFamily="18" charset="0"/>
              </a:rPr>
              <a:t>.Net</a:t>
            </a:r>
            <a:r>
              <a:rPr lang="en-US" sz="2000" dirty="0">
                <a:latin typeface="Times New Roman" panose="02020603050405020304" pitchFamily="18" charset="0"/>
                <a:cs typeface="Times New Roman" panose="02020603050405020304" pitchFamily="18" charset="0"/>
              </a:rPr>
              <a:t> Framework. </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0912816-C430-4136-9554-B45F9367BD57}" type="slidenum">
              <a:rPr lang="en-GB" smtClean="0"/>
              <a:t>4</a:t>
            </a:fld>
            <a:endParaRPr lang="en-GB"/>
          </a:p>
        </p:txBody>
      </p:sp>
    </p:spTree>
    <p:extLst>
      <p:ext uri="{BB962C8B-B14F-4D97-AF65-F5344CB8AC3E}">
        <p14:creationId xmlns:p14="http://schemas.microsoft.com/office/powerpoint/2010/main" val="3351785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Strong Programming Features </a:t>
            </a:r>
            <a:r>
              <a:rPr lang="en-US" b="1" dirty="0" err="1"/>
              <a:t>VB.Net</a:t>
            </a:r>
            <a:r>
              <a:rPr lang="en-US" b="1" dirty="0"/>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VB.Net</a:t>
            </a:r>
            <a:r>
              <a:rPr lang="en-US" dirty="0"/>
              <a:t> has numerous strong programming features that make it endearing to multitude of programmers worldwide. Let us mention some of these features: </a:t>
            </a:r>
          </a:p>
          <a:p>
            <a:r>
              <a:rPr lang="en-US" dirty="0"/>
              <a:t> Boolean Conditions </a:t>
            </a:r>
          </a:p>
          <a:p>
            <a:r>
              <a:rPr lang="en-US" dirty="0"/>
              <a:t> Automatic Garbage Collection </a:t>
            </a:r>
          </a:p>
          <a:p>
            <a:r>
              <a:rPr lang="en-US" dirty="0"/>
              <a:t> Standard Library </a:t>
            </a:r>
          </a:p>
          <a:p>
            <a:r>
              <a:rPr lang="en-US" dirty="0"/>
              <a:t> Assembly Versioning </a:t>
            </a:r>
          </a:p>
          <a:p>
            <a:r>
              <a:rPr lang="en-US" dirty="0"/>
              <a:t> Properties and Events </a:t>
            </a:r>
          </a:p>
          <a:p>
            <a:r>
              <a:rPr lang="en-US" dirty="0"/>
              <a:t> Delegates and Events Management </a:t>
            </a:r>
          </a:p>
          <a:p>
            <a:r>
              <a:rPr lang="en-US" dirty="0"/>
              <a:t> Easy-to-use Generics </a:t>
            </a:r>
          </a:p>
          <a:p>
            <a:r>
              <a:rPr lang="en-US" dirty="0"/>
              <a:t> Indexers </a:t>
            </a:r>
          </a:p>
          <a:p>
            <a:r>
              <a:rPr lang="en-US" dirty="0"/>
              <a:t> Conditional Compilation </a:t>
            </a:r>
          </a:p>
          <a:p>
            <a:r>
              <a:rPr lang="en-US" dirty="0"/>
              <a:t> Simple Multithreading </a:t>
            </a:r>
          </a:p>
          <a:p>
            <a:pPr marL="0" indent="0">
              <a:buNone/>
            </a:pPr>
            <a:endParaRPr lang="en-US" dirty="0"/>
          </a:p>
        </p:txBody>
      </p:sp>
      <p:sp>
        <p:nvSpPr>
          <p:cNvPr id="4" name="Slide Number Placeholder 3"/>
          <p:cNvSpPr>
            <a:spLocks noGrp="1"/>
          </p:cNvSpPr>
          <p:nvPr>
            <p:ph type="sldNum" sz="quarter" idx="12"/>
          </p:nvPr>
        </p:nvSpPr>
        <p:spPr/>
        <p:txBody>
          <a:bodyPr/>
          <a:lstStyle/>
          <a:p>
            <a:fld id="{E0912816-C430-4136-9554-B45F9367BD57}" type="slidenum">
              <a:rPr lang="en-GB" smtClean="0"/>
              <a:t>5</a:t>
            </a:fld>
            <a:endParaRPr lang="en-GB"/>
          </a:p>
        </p:txBody>
      </p:sp>
    </p:spTree>
    <p:extLst>
      <p:ext uri="{BB962C8B-B14F-4D97-AF65-F5344CB8AC3E}">
        <p14:creationId xmlns:p14="http://schemas.microsoft.com/office/powerpoint/2010/main" val="259406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sz="2800" b="1" dirty="0" smtClean="0"/>
              <a:t>            End of chapter 2!!!!!</a:t>
            </a:r>
            <a:endParaRPr lang="en-US" sz="2800" b="1" dirty="0"/>
          </a:p>
        </p:txBody>
      </p:sp>
      <p:sp>
        <p:nvSpPr>
          <p:cNvPr id="4" name="Slide Number Placeholder 3"/>
          <p:cNvSpPr>
            <a:spLocks noGrp="1"/>
          </p:cNvSpPr>
          <p:nvPr>
            <p:ph type="sldNum" sz="quarter" idx="12"/>
          </p:nvPr>
        </p:nvSpPr>
        <p:spPr/>
        <p:txBody>
          <a:bodyPr/>
          <a:lstStyle/>
          <a:p>
            <a:fld id="{E0912816-C430-4136-9554-B45F9367BD57}" type="slidenum">
              <a:rPr lang="en-GB" smtClean="0"/>
              <a:t>6</a:t>
            </a:fld>
            <a:endParaRPr lang="en-GB"/>
          </a:p>
        </p:txBody>
      </p:sp>
    </p:spTree>
    <p:extLst>
      <p:ext uri="{BB962C8B-B14F-4D97-AF65-F5344CB8AC3E}">
        <p14:creationId xmlns:p14="http://schemas.microsoft.com/office/powerpoint/2010/main" val="40160768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7680</TotalTime>
  <Words>337</Words>
  <Application>Microsoft Office PowerPoint</Application>
  <PresentationFormat>Widescreen</PresentationFormat>
  <Paragraphs>56</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Agency FB</vt:lpstr>
      <vt:lpstr>Arial</vt:lpstr>
      <vt:lpstr>Calibri</vt:lpstr>
      <vt:lpstr>Century Gothic</vt:lpstr>
      <vt:lpstr>Times New Roman</vt:lpstr>
      <vt:lpstr>Wingdings 3</vt:lpstr>
      <vt:lpstr>Wisp</vt:lpstr>
      <vt:lpstr>FUNDAMENTALS OF PROGRAMMING IN VISUAL BASIC.NET </vt:lpstr>
      <vt:lpstr>Learning Objectives </vt:lpstr>
      <vt:lpstr>Introduction</vt:lpstr>
      <vt:lpstr>Introduction</vt:lpstr>
      <vt:lpstr>Strong Programming Features VB.Net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Network Diagram</dc:title>
  <dc:creator>NQUBEKOH</dc:creator>
  <cp:lastModifiedBy>Windows User</cp:lastModifiedBy>
  <cp:revision>127</cp:revision>
  <dcterms:created xsi:type="dcterms:W3CDTF">2019-03-13T08:07:13Z</dcterms:created>
  <dcterms:modified xsi:type="dcterms:W3CDTF">2020-03-02T07:12:07Z</dcterms:modified>
</cp:coreProperties>
</file>