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8"/>
  </p:notesMasterIdLst>
  <p:sldIdLst>
    <p:sldId id="256" r:id="rId2"/>
    <p:sldId id="257" r:id="rId3"/>
    <p:sldId id="297" r:id="rId4"/>
    <p:sldId id="298" r:id="rId5"/>
    <p:sldId id="299" r:id="rId6"/>
    <p:sldId id="300" r:id="rId7"/>
    <p:sldId id="301" r:id="rId8"/>
    <p:sldId id="302" r:id="rId9"/>
    <p:sldId id="312" r:id="rId10"/>
    <p:sldId id="305" r:id="rId11"/>
    <p:sldId id="307" r:id="rId12"/>
    <p:sldId id="308" r:id="rId13"/>
    <p:sldId id="309" r:id="rId14"/>
    <p:sldId id="306" r:id="rId15"/>
    <p:sldId id="310" r:id="rId16"/>
    <p:sldId id="3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27" autoAdjust="0"/>
    <p:restoredTop sz="89933" autoAdjust="0"/>
  </p:normalViewPr>
  <p:slideViewPr>
    <p:cSldViewPr snapToGrid="0">
      <p:cViewPr varScale="1">
        <p:scale>
          <a:sx n="66" d="100"/>
          <a:sy n="66"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3D69D-1DA5-4A0B-B46E-850DB3ED1690}" type="datetimeFigureOut">
              <a:rPr lang="en-GB" smtClean="0"/>
              <a:t>19/02/2020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F1895-4F96-4310-874E-A9524CB180E4}" type="slidenum">
              <a:rPr lang="en-GB" smtClean="0"/>
              <a:t>‹#›</a:t>
            </a:fld>
            <a:endParaRPr lang="en-GB"/>
          </a:p>
        </p:txBody>
      </p:sp>
    </p:spTree>
    <p:extLst>
      <p:ext uri="{BB962C8B-B14F-4D97-AF65-F5344CB8AC3E}">
        <p14:creationId xmlns:p14="http://schemas.microsoft.com/office/powerpoint/2010/main" val="296822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B3F1895-4F96-4310-874E-A9524CB180E4}" type="slidenum">
              <a:rPr lang="en-GB" smtClean="0"/>
              <a:t>1</a:t>
            </a:fld>
            <a:endParaRPr lang="en-GB"/>
          </a:p>
        </p:txBody>
      </p:sp>
    </p:spTree>
    <p:extLst>
      <p:ext uri="{BB962C8B-B14F-4D97-AF65-F5344CB8AC3E}">
        <p14:creationId xmlns:p14="http://schemas.microsoft.com/office/powerpoint/2010/main" val="3276384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A486B6-CB69-49E4-A733-DA4993E70B6A}" type="datetime1">
              <a:rPr lang="en-GB" smtClean="0"/>
              <a:t>19/02/2020</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247935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743E51-4C26-4A8B-B8E5-428168E46B07}" type="datetime1">
              <a:rPr lang="en-GB" smtClean="0"/>
              <a:t>19/02/2020</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39829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7763B-E2EC-44E8-94A6-6A2CDF82B039}" type="datetime1">
              <a:rPr lang="en-GB" smtClean="0"/>
              <a:t>19/02/2020</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8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9BC4BD8-9364-4E34-9588-E20BE1EA3CFF}" type="datetime1">
              <a:rPr lang="en-GB" smtClean="0"/>
              <a:t>19/02/2020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866832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8A91B13-0429-41BF-98C8-B13727F95413}" type="datetime1">
              <a:rPr lang="en-GB" smtClean="0"/>
              <a:t>19/02/2020</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77706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BAB2332-BF8E-4D05-98C0-095443A87B85}" type="datetime1">
              <a:rPr lang="en-GB" smtClean="0"/>
              <a:t>19/02/2020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782014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660E21-5CD3-4BCC-A747-808608D5DE92}" type="datetime1">
              <a:rPr lang="en-GB" smtClean="0"/>
              <a:t>19/02/2020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956526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79C347-A422-4CC2-8F37-0399C39C5D8B}" type="datetime1">
              <a:rPr lang="en-GB" smtClean="0"/>
              <a:t>19/02/2020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7028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D2FE55-23AF-4A90-B0CC-AC536819D4B6}" type="datetime1">
              <a:rPr lang="en-GB" smtClean="0"/>
              <a:t>19/02/2020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4682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31D486-59D6-422C-A68E-81A1CE087CC6}" type="datetime1">
              <a:rPr lang="en-GB" smtClean="0"/>
              <a:t>19/02/2020</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96758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D3B727-FD63-4FFC-A3A7-532B8154388E}" type="datetime1">
              <a:rPr lang="en-GB" smtClean="0"/>
              <a:t>19/02/2020</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56062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2EED55-65AA-4DBE-B51D-5136BCEB1F05}" type="datetime1">
              <a:rPr lang="en-GB" smtClean="0"/>
              <a:t>19/02/2020</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68428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8D153E-1FAC-4293-B8EF-BB84ACF2593E}" type="datetime1">
              <a:rPr lang="en-GB" smtClean="0"/>
              <a:t>19/02/2020</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10270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82F3D-D781-4D3A-8D9A-FBE81A576EC1}" type="datetime1">
              <a:rPr lang="en-GB" smtClean="0"/>
              <a:t>19/02/2020</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80608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56290A-73A6-4102-9E55-84CE7DF5E8F2}" type="datetime1">
              <a:rPr lang="en-GB" smtClean="0"/>
              <a:t>19/02/2020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3917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A2E75-A9F2-47CE-9C54-A8FBB060AAF6}" type="datetime1">
              <a:rPr lang="en-GB" smtClean="0"/>
              <a:t>19/02/2020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285581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1733216-8D79-47DA-B990-66DBC8D82E12}" type="datetime1">
              <a:rPr lang="en-GB" smtClean="0"/>
              <a:t>19/02/2020</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0912816-C430-4136-9554-B45F9367BD57}" type="slidenum">
              <a:rPr lang="en-GB" smtClean="0"/>
              <a:t>‹#›</a:t>
            </a:fld>
            <a:endParaRPr lang="en-GB"/>
          </a:p>
        </p:txBody>
      </p:sp>
    </p:spTree>
    <p:extLst>
      <p:ext uri="{BB962C8B-B14F-4D97-AF65-F5344CB8AC3E}">
        <p14:creationId xmlns:p14="http://schemas.microsoft.com/office/powerpoint/2010/main" val="69788829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 </a:t>
            </a:r>
            <a:r>
              <a:rPr lang="en-US" sz="3200" b="1" dirty="0"/>
              <a:t>PROBLEM SOLVING</a:t>
            </a:r>
            <a:r>
              <a:rPr lang="en-GB" dirty="0"/>
              <a:t/>
            </a:r>
            <a:br>
              <a:rPr lang="en-GB" dirty="0"/>
            </a:br>
            <a:endParaRPr lang="en-GB" dirty="0"/>
          </a:p>
        </p:txBody>
      </p:sp>
      <p:sp>
        <p:nvSpPr>
          <p:cNvPr id="3" name="Subtitle 2"/>
          <p:cNvSpPr>
            <a:spLocks noGrp="1"/>
          </p:cNvSpPr>
          <p:nvPr>
            <p:ph type="subTitle" idx="1"/>
          </p:nvPr>
        </p:nvSpPr>
        <p:spPr/>
        <p:txBody>
          <a:bodyPr>
            <a:normAutofit lnSpcReduction="10000"/>
          </a:bodyPr>
          <a:lstStyle/>
          <a:p>
            <a:r>
              <a:rPr lang="en-US" b="1" dirty="0" smtClean="0">
                <a:solidFill>
                  <a:schemeClr val="tx1"/>
                </a:solidFill>
              </a:rPr>
              <a:t>Prog511, Topic 1</a:t>
            </a:r>
          </a:p>
          <a:p>
            <a:endParaRPr lang="en-US" dirty="0"/>
          </a:p>
          <a:p>
            <a:r>
              <a:rPr lang="en-US" b="1" dirty="0" smtClean="0">
                <a:solidFill>
                  <a:schemeClr val="tx1"/>
                </a:solidFill>
              </a:rPr>
              <a:t>                                                                                       </a:t>
            </a:r>
            <a:r>
              <a:rPr lang="en-US" b="1" dirty="0" err="1" smtClean="0">
                <a:solidFill>
                  <a:schemeClr val="tx1"/>
                </a:solidFill>
              </a:rPr>
              <a:t>Mr</a:t>
            </a:r>
            <a:r>
              <a:rPr lang="en-US" b="1" dirty="0" smtClean="0">
                <a:solidFill>
                  <a:schemeClr val="tx1"/>
                </a:solidFill>
              </a:rPr>
              <a:t> N. </a:t>
            </a:r>
            <a:r>
              <a:rPr lang="en-US" b="1" dirty="0" err="1" smtClean="0">
                <a:solidFill>
                  <a:schemeClr val="tx1"/>
                </a:solidFill>
              </a:rPr>
              <a:t>Mathenjwa</a:t>
            </a:r>
            <a:endParaRPr lang="en-GB" b="1" dirty="0">
              <a:solidFill>
                <a:schemeClr val="tx1"/>
              </a:solidFill>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a:t>
            </a:fld>
            <a:endParaRPr lang="en-GB"/>
          </a:p>
        </p:txBody>
      </p:sp>
      <p:sp>
        <p:nvSpPr>
          <p:cNvPr id="5" name="TextBox 4"/>
          <p:cNvSpPr txBox="1"/>
          <p:nvPr/>
        </p:nvSpPr>
        <p:spPr>
          <a:xfrm>
            <a:off x="2589213" y="1790700"/>
            <a:ext cx="2270173" cy="523220"/>
          </a:xfrm>
          <a:prstGeom prst="rect">
            <a:avLst/>
          </a:prstGeom>
          <a:noFill/>
        </p:spPr>
        <p:txBody>
          <a:bodyPr wrap="none" rtlCol="0">
            <a:spAutoFit/>
          </a:bodyPr>
          <a:lstStyle/>
          <a:p>
            <a:r>
              <a:rPr lang="en-US" sz="2800" b="1" i="1" dirty="0" smtClean="0">
                <a:latin typeface="Agency FB" panose="020B0503020202020204" pitchFamily="34" charset="0"/>
              </a:rPr>
              <a:t>Programming 511</a:t>
            </a:r>
            <a:endParaRPr lang="en-GB" sz="2800" b="1" i="1" dirty="0">
              <a:latin typeface="Agency FB" panose="020B0503020202020204" pitchFamily="34" charset="0"/>
            </a:endParaRPr>
          </a:p>
        </p:txBody>
      </p:sp>
    </p:spTree>
    <p:extLst>
      <p:ext uri="{BB962C8B-B14F-4D97-AF65-F5344CB8AC3E}">
        <p14:creationId xmlns:p14="http://schemas.microsoft.com/office/powerpoint/2010/main" val="457953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 Code</a:t>
            </a:r>
            <a:endParaRPr lang="en-US" dirty="0"/>
          </a:p>
        </p:txBody>
      </p:sp>
      <p:sp>
        <p:nvSpPr>
          <p:cNvPr id="3" name="Content Placeholder 2"/>
          <p:cNvSpPr>
            <a:spLocks noGrp="1"/>
          </p:cNvSpPr>
          <p:nvPr>
            <p:ph idx="1"/>
          </p:nvPr>
        </p:nvSpPr>
        <p:spPr/>
        <p:txBody>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Pseudo </a:t>
            </a:r>
            <a:r>
              <a:rPr lang="en-US" dirty="0">
                <a:latin typeface="Times New Roman" panose="02020603050405020304" pitchFamily="18" charset="0"/>
                <a:cs typeface="Times New Roman" panose="02020603050405020304" pitchFamily="18" charset="0"/>
              </a:rPr>
              <a:t>code is an abbreviated plain English version of actual computer code (hence, pseudo code). The geometric symbols used in flowcharts are replaced by English-like statements that outline the process. As a result, pseudo code looks more like computer code than does a flowchart. </a:t>
            </a:r>
          </a:p>
          <a:p>
            <a:pPr marL="0" indent="0">
              <a:buNone/>
            </a:pPr>
            <a:r>
              <a:rPr lang="en-US" dirty="0">
                <a:latin typeface="Times New Roman" panose="02020603050405020304" pitchFamily="18" charset="0"/>
                <a:cs typeface="Times New Roman" panose="02020603050405020304" pitchFamily="18" charset="0"/>
              </a:rPr>
              <a:t>Pseudo code allows the programmer to focus on the steps required to solve a problem rather than on how to use the computer language. The programmer can describe the algorithm in Visual Basic-like form without being restricted by the rules of Visual Basic. When the pseudo code is completed, it can be easily translated into the Visual Basic language. </a:t>
            </a:r>
          </a:p>
        </p:txBody>
      </p:sp>
      <p:sp>
        <p:nvSpPr>
          <p:cNvPr id="4" name="Slide Number Placeholder 3"/>
          <p:cNvSpPr>
            <a:spLocks noGrp="1"/>
          </p:cNvSpPr>
          <p:nvPr>
            <p:ph type="sldNum" sz="quarter" idx="12"/>
          </p:nvPr>
        </p:nvSpPr>
        <p:spPr/>
        <p:txBody>
          <a:bodyPr/>
          <a:lstStyle/>
          <a:p>
            <a:fld id="{E0912816-C430-4136-9554-B45F9367BD57}" type="slidenum">
              <a:rPr lang="en-GB" smtClean="0"/>
              <a:t>10</a:t>
            </a:fld>
            <a:endParaRPr lang="en-GB"/>
          </a:p>
        </p:txBody>
      </p:sp>
    </p:spTree>
    <p:extLst>
      <p:ext uri="{BB962C8B-B14F-4D97-AF65-F5344CB8AC3E}">
        <p14:creationId xmlns:p14="http://schemas.microsoft.com/office/powerpoint/2010/main" val="1585535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 Code</a:t>
            </a:r>
            <a:endParaRPr lang="en-US" dirty="0"/>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rules of Pseudocode are reasonably straightforward. All statements showing "dependency" are to be indented. These include while, do, for, if, switch. Examples below will illustrate this notion</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Pseudocode that checks if  a grade is below or above 60. </a:t>
            </a:r>
          </a:p>
        </p:txBody>
      </p:sp>
      <p:sp>
        <p:nvSpPr>
          <p:cNvPr id="4" name="Slide Number Placeholder 3"/>
          <p:cNvSpPr>
            <a:spLocks noGrp="1"/>
          </p:cNvSpPr>
          <p:nvPr>
            <p:ph type="sldNum" sz="quarter" idx="12"/>
          </p:nvPr>
        </p:nvSpPr>
        <p:spPr/>
        <p:txBody>
          <a:bodyPr/>
          <a:lstStyle/>
          <a:p>
            <a:fld id="{E0912816-C430-4136-9554-B45F9367BD57}" type="slidenum">
              <a:rPr lang="en-GB" smtClean="0"/>
              <a:t>11</a:t>
            </a:fld>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286" y="3688021"/>
            <a:ext cx="8992855" cy="2791215"/>
          </a:xfrm>
          <a:prstGeom prst="rect">
            <a:avLst/>
          </a:prstGeom>
        </p:spPr>
      </p:pic>
    </p:spTree>
    <p:extLst>
      <p:ext uri="{BB962C8B-B14F-4D97-AF65-F5344CB8AC3E}">
        <p14:creationId xmlns:p14="http://schemas.microsoft.com/office/powerpoint/2010/main" val="4261701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 Code</a:t>
            </a:r>
            <a:endParaRPr lang="en-US" dirty="0"/>
          </a:p>
        </p:txBody>
      </p:sp>
      <p:sp>
        <p:nvSpPr>
          <p:cNvPr id="3" name="Content Placeholder 2"/>
          <p:cNvSpPr>
            <a:spLocks noGrp="1"/>
          </p:cNvSpPr>
          <p:nvPr>
            <p:ph idx="1"/>
          </p:nvPr>
        </p:nvSpPr>
        <p:spPr>
          <a:xfrm>
            <a:off x="2023155" y="1756228"/>
            <a:ext cx="8915400" cy="3777622"/>
          </a:xfrm>
        </p:spPr>
        <p:txBody>
          <a:bodyPr/>
          <a:lstStyle/>
          <a:p>
            <a:pPr marL="0" indent="0">
              <a:buNone/>
            </a:pPr>
            <a:r>
              <a:rPr lang="en-US" dirty="0" smtClean="0">
                <a:latin typeface="Times New Roman" panose="02020603050405020304" pitchFamily="18" charset="0"/>
                <a:cs typeface="Times New Roman" panose="02020603050405020304" pitchFamily="18" charset="0"/>
              </a:rPr>
              <a:t>Pseudocode that counts the class average given the number of grades.</a:t>
            </a:r>
          </a:p>
        </p:txBody>
      </p:sp>
      <p:sp>
        <p:nvSpPr>
          <p:cNvPr id="4" name="Slide Number Placeholder 3"/>
          <p:cNvSpPr>
            <a:spLocks noGrp="1"/>
          </p:cNvSpPr>
          <p:nvPr>
            <p:ph type="sldNum" sz="quarter" idx="12"/>
          </p:nvPr>
        </p:nvSpPr>
        <p:spPr/>
        <p:txBody>
          <a:bodyPr/>
          <a:lstStyle/>
          <a:p>
            <a:fld id="{E0912816-C430-4136-9554-B45F9367BD57}" type="slidenum">
              <a:rPr lang="en-GB" smtClean="0"/>
              <a:t>12</a:t>
            </a:fld>
            <a:endParaRPr lang="en-GB"/>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5" y="2488702"/>
            <a:ext cx="8456612" cy="4514116"/>
          </a:xfrm>
          <a:prstGeom prst="rect">
            <a:avLst/>
          </a:prstGeom>
        </p:spPr>
      </p:pic>
    </p:spTree>
    <p:extLst>
      <p:ext uri="{BB962C8B-B14F-4D97-AF65-F5344CB8AC3E}">
        <p14:creationId xmlns:p14="http://schemas.microsoft.com/office/powerpoint/2010/main" val="41026902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 Code</a:t>
            </a:r>
            <a:endParaRPr lang="en-US" dirty="0"/>
          </a:p>
        </p:txBody>
      </p:sp>
      <p:sp>
        <p:nvSpPr>
          <p:cNvPr id="3" name="Content Placeholder 2"/>
          <p:cNvSpPr>
            <a:spLocks noGrp="1"/>
          </p:cNvSpPr>
          <p:nvPr>
            <p:ph idx="1"/>
          </p:nvPr>
        </p:nvSpPr>
        <p:spPr>
          <a:xfrm>
            <a:off x="2023155" y="1756228"/>
            <a:ext cx="8915400" cy="3777622"/>
          </a:xfrm>
        </p:spPr>
        <p:txBody>
          <a:bodyPr/>
          <a:lstStyle/>
          <a:p>
            <a:pPr marL="0" indent="0">
              <a:buNone/>
            </a:pPr>
            <a:r>
              <a:rPr lang="en-US" dirty="0" smtClean="0">
                <a:latin typeface="Times New Roman" panose="02020603050405020304" pitchFamily="18" charset="0"/>
                <a:cs typeface="Times New Roman" panose="02020603050405020304" pitchFamily="18" charset="0"/>
              </a:rPr>
              <a:t>Pseudocode that counts the class average without given the number of grades.</a:t>
            </a:r>
          </a:p>
        </p:txBody>
      </p:sp>
      <p:sp>
        <p:nvSpPr>
          <p:cNvPr id="4" name="Slide Number Placeholder 3"/>
          <p:cNvSpPr>
            <a:spLocks noGrp="1"/>
          </p:cNvSpPr>
          <p:nvPr>
            <p:ph type="sldNum" sz="quarter" idx="12"/>
          </p:nvPr>
        </p:nvSpPr>
        <p:spPr/>
        <p:txBody>
          <a:bodyPr/>
          <a:lstStyle/>
          <a:p>
            <a:fld id="{E0912816-C430-4136-9554-B45F9367BD57}" type="slidenum">
              <a:rPr lang="en-GB" smtClean="0"/>
              <a:t>13</a:t>
            </a:fld>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1886" y="2586615"/>
            <a:ext cx="6481020" cy="4079353"/>
          </a:xfrm>
          <a:prstGeom prst="rect">
            <a:avLst/>
          </a:prstGeom>
        </p:spPr>
      </p:pic>
    </p:spTree>
    <p:extLst>
      <p:ext uri="{BB962C8B-B14F-4D97-AF65-F5344CB8AC3E}">
        <p14:creationId xmlns:p14="http://schemas.microsoft.com/office/powerpoint/2010/main" val="23164728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Charts</a:t>
            </a:r>
            <a:endParaRPr lang="en-US"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A Hierarchy Chart (hierarchical diagram) shows the breakdown of a system to its lowest manageable parts. It is a top-down modular design tool, constructed of rectangles (that represents the different modules in a system) and lines that connect them</a:t>
            </a:r>
            <a:r>
              <a:rPr lang="en-US" dirty="0" smtClean="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What are Hierarchy Charts used for?</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As mentioned above their main purpose is to describe the structure and hierarchy of an entity. This entity could be a strategy, event, software program, and so on. Basically the hierarchy chart is suitable in any situation that aims to present the organized structure of a material or an abstract entity.</a:t>
            </a:r>
          </a:p>
        </p:txBody>
      </p:sp>
      <p:sp>
        <p:nvSpPr>
          <p:cNvPr id="4" name="Slide Number Placeholder 3"/>
          <p:cNvSpPr>
            <a:spLocks noGrp="1"/>
          </p:cNvSpPr>
          <p:nvPr>
            <p:ph type="sldNum" sz="quarter" idx="12"/>
          </p:nvPr>
        </p:nvSpPr>
        <p:spPr/>
        <p:txBody>
          <a:bodyPr/>
          <a:lstStyle/>
          <a:p>
            <a:fld id="{E0912816-C430-4136-9554-B45F9367BD57}" type="slidenum">
              <a:rPr lang="en-GB" smtClean="0"/>
              <a:t>14</a:t>
            </a:fld>
            <a:endParaRPr lang="en-GB"/>
          </a:p>
        </p:txBody>
      </p:sp>
    </p:spTree>
    <p:extLst>
      <p:ext uri="{BB962C8B-B14F-4D97-AF65-F5344CB8AC3E}">
        <p14:creationId xmlns:p14="http://schemas.microsoft.com/office/powerpoint/2010/main" val="4191745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Charts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2858" y="1654693"/>
            <a:ext cx="7450024" cy="4257157"/>
          </a:xfrm>
        </p:spPr>
      </p:pic>
      <p:sp>
        <p:nvSpPr>
          <p:cNvPr id="4" name="Slide Number Placeholder 3"/>
          <p:cNvSpPr>
            <a:spLocks noGrp="1"/>
          </p:cNvSpPr>
          <p:nvPr>
            <p:ph type="sldNum" sz="quarter" idx="12"/>
          </p:nvPr>
        </p:nvSpPr>
        <p:spPr/>
        <p:txBody>
          <a:bodyPr/>
          <a:lstStyle/>
          <a:p>
            <a:fld id="{E0912816-C430-4136-9554-B45F9367BD57}" type="slidenum">
              <a:rPr lang="en-GB" smtClean="0"/>
              <a:t>15</a:t>
            </a:fld>
            <a:endParaRPr lang="en-GB"/>
          </a:p>
        </p:txBody>
      </p:sp>
    </p:spTree>
    <p:extLst>
      <p:ext uri="{BB962C8B-B14F-4D97-AF65-F5344CB8AC3E}">
        <p14:creationId xmlns:p14="http://schemas.microsoft.com/office/powerpoint/2010/main" val="26356424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buNone/>
            </a:pPr>
            <a:r>
              <a:rPr lang="en-US" sz="2800" b="1" dirty="0" smtClean="0"/>
              <a:t>            End of chapter 1!!!!!</a:t>
            </a:r>
            <a:endParaRPr lang="en-US" sz="2800" b="1" dirty="0"/>
          </a:p>
        </p:txBody>
      </p:sp>
      <p:sp>
        <p:nvSpPr>
          <p:cNvPr id="4" name="Slide Number Placeholder 3"/>
          <p:cNvSpPr>
            <a:spLocks noGrp="1"/>
          </p:cNvSpPr>
          <p:nvPr>
            <p:ph type="sldNum" sz="quarter" idx="12"/>
          </p:nvPr>
        </p:nvSpPr>
        <p:spPr/>
        <p:txBody>
          <a:bodyPr/>
          <a:lstStyle/>
          <a:p>
            <a:fld id="{E0912816-C430-4136-9554-B45F9367BD57}" type="slidenum">
              <a:rPr lang="en-GB" smtClean="0"/>
              <a:t>16</a:t>
            </a:fld>
            <a:endParaRPr lang="en-GB"/>
          </a:p>
        </p:txBody>
      </p:sp>
    </p:spTree>
    <p:extLst>
      <p:ext uri="{BB962C8B-B14F-4D97-AF65-F5344CB8AC3E}">
        <p14:creationId xmlns:p14="http://schemas.microsoft.com/office/powerpoint/2010/main" val="4016076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Learning Objectives</a:t>
            </a:r>
            <a:br>
              <a:rPr lang="en-GB" b="1" dirty="0" smtClean="0"/>
            </a:br>
            <a:endParaRPr lang="en-GB" b="1" dirty="0"/>
          </a:p>
        </p:txBody>
      </p:sp>
      <p:sp>
        <p:nvSpPr>
          <p:cNvPr id="3" name="Content Placeholder 2"/>
          <p:cNvSpPr>
            <a:spLocks noGrp="1"/>
          </p:cNvSpPr>
          <p:nvPr>
            <p:ph idx="1"/>
          </p:nvPr>
        </p:nvSpPr>
        <p:spPr/>
        <p:txBody>
          <a:bodyPr>
            <a:normAutofit fontScale="62500" lnSpcReduction="20000"/>
          </a:bodyPr>
          <a:lstStyle/>
          <a:p>
            <a:pPr marL="0" indent="0">
              <a:buNone/>
            </a:pPr>
            <a:endParaRPr lang="en-ZA" dirty="0">
              <a:latin typeface="Times New Roman" panose="02020603050405020304" pitchFamily="18" charset="0"/>
              <a:cs typeface="Times New Roman" panose="02020603050405020304" pitchFamily="18" charset="0"/>
            </a:endParaRPr>
          </a:p>
          <a:p>
            <a:pPr marL="0" indent="0">
              <a:buNone/>
            </a:pPr>
            <a:r>
              <a:rPr lang="en-US" sz="2600" b="1" dirty="0">
                <a:latin typeface="Times New Roman" panose="02020603050405020304" pitchFamily="18" charset="0"/>
                <a:cs typeface="Times New Roman" panose="02020603050405020304" pitchFamily="18" charset="0"/>
              </a:rPr>
              <a:t>Topic 1: PROBLEM SOLVING Lecturer 1-6 </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1.1. Introduction ................................................................................................................................. 5 </a:t>
            </a:r>
          </a:p>
          <a:p>
            <a:r>
              <a:rPr lang="en-US" sz="2600" dirty="0">
                <a:latin typeface="Times New Roman" panose="02020603050405020304" pitchFamily="18" charset="0"/>
                <a:cs typeface="Times New Roman" panose="02020603050405020304" pitchFamily="18" charset="0"/>
              </a:rPr>
              <a:t>1.2. Performing a Task on the Computer? ......................................................................................... 5 </a:t>
            </a:r>
          </a:p>
          <a:p>
            <a:r>
              <a:rPr lang="en-US" sz="2600" dirty="0">
                <a:latin typeface="Times New Roman" panose="02020603050405020304" pitchFamily="18" charset="0"/>
                <a:cs typeface="Times New Roman" panose="02020603050405020304" pitchFamily="18" charset="0"/>
              </a:rPr>
              <a:t>1.3. Program Planning ........................................................................................................................ 6 </a:t>
            </a:r>
          </a:p>
          <a:p>
            <a:r>
              <a:rPr lang="en-US" sz="2600" dirty="0">
                <a:latin typeface="Times New Roman" panose="02020603050405020304" pitchFamily="18" charset="0"/>
                <a:cs typeface="Times New Roman" panose="02020603050405020304" pitchFamily="18" charset="0"/>
              </a:rPr>
              <a:t>1.4.2. Programming Tools .................................................................................................................. 8 </a:t>
            </a:r>
          </a:p>
          <a:p>
            <a:r>
              <a:rPr lang="en-US" sz="2600" dirty="0">
                <a:latin typeface="Times New Roman" panose="02020603050405020304" pitchFamily="18" charset="0"/>
                <a:cs typeface="Times New Roman" panose="02020603050405020304" pitchFamily="18" charset="0"/>
              </a:rPr>
              <a:t>1.4.3 Flow Charts .............................................................................................................................. 8 </a:t>
            </a:r>
          </a:p>
          <a:p>
            <a:r>
              <a:rPr lang="en-US" sz="2600" dirty="0">
                <a:latin typeface="Times New Roman" panose="02020603050405020304" pitchFamily="18" charset="0"/>
                <a:cs typeface="Times New Roman" panose="02020603050405020304" pitchFamily="18" charset="0"/>
              </a:rPr>
              <a:t>1.4.4 Pseudo Code .......................................................................................................................... 11 </a:t>
            </a:r>
          </a:p>
          <a:p>
            <a:r>
              <a:rPr lang="en-US" sz="2600" dirty="0">
                <a:latin typeface="Times New Roman" panose="02020603050405020304" pitchFamily="18" charset="0"/>
                <a:cs typeface="Times New Roman" panose="02020603050405020304" pitchFamily="18" charset="0"/>
              </a:rPr>
              <a:t>1.4.5 Hierarchy Charts .................................................................................................................... 12 </a:t>
            </a:r>
            <a:endParaRPr lang="en-ZA" sz="2600" dirty="0">
              <a:latin typeface="Times New Roman" panose="02020603050405020304" pitchFamily="18" charset="0"/>
              <a:cs typeface="Times New Roman" panose="02020603050405020304" pitchFamily="18" charset="0"/>
            </a:endParaRPr>
          </a:p>
          <a:p>
            <a:pPr marL="0" indent="0">
              <a:buNone/>
            </a:pP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2</a:t>
            </a:fld>
            <a:endParaRPr lang="en-GB"/>
          </a:p>
        </p:txBody>
      </p:sp>
    </p:spTree>
    <p:extLst>
      <p:ext uri="{BB962C8B-B14F-4D97-AF65-F5344CB8AC3E}">
        <p14:creationId xmlns:p14="http://schemas.microsoft.com/office/powerpoint/2010/main" val="3186461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GB" dirty="0"/>
          </a:p>
        </p:txBody>
      </p:sp>
      <p:sp>
        <p:nvSpPr>
          <p:cNvPr id="3" name="Content Placeholder 2"/>
          <p:cNvSpPr>
            <a:spLocks noGrp="1"/>
          </p:cNvSpPr>
          <p:nvPr>
            <p:ph idx="1"/>
          </p:nvPr>
        </p:nvSpPr>
        <p:spPr>
          <a:xfrm>
            <a:off x="2592924" y="2133600"/>
            <a:ext cx="8911687" cy="4267200"/>
          </a:xfrm>
        </p:spPr>
        <p:txBody>
          <a:bodyPr>
            <a:normAutofit/>
          </a:bodyPr>
          <a:lstStyle/>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refers to the machinery in a computer system (such as the monitor, keyboard, and CPU) and software refers to a collection of instructions, called a program that directs the hardware. Programs are written to solve problems or perform tasks on a computer</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Programmers translate the solutions or tasks into a language the computer can understand. As we write programs, we must keep in mind that the computer will only do what we instruct it to do. Because of this, we must be very careful </a:t>
            </a:r>
            <a:r>
              <a:rPr lang="en-US" sz="2000">
                <a:latin typeface="Times New Roman" panose="02020603050405020304" pitchFamily="18" charset="0"/>
                <a:cs typeface="Times New Roman" panose="02020603050405020304" pitchFamily="18" charset="0"/>
              </a:rPr>
              <a:t>and </a:t>
            </a:r>
            <a:r>
              <a:rPr lang="en-US" sz="2000" smtClean="0">
                <a:latin typeface="Times New Roman" panose="02020603050405020304" pitchFamily="18" charset="0"/>
                <a:cs typeface="Times New Roman" panose="02020603050405020304" pitchFamily="18" charset="0"/>
              </a:rPr>
              <a:t>Precise </a:t>
            </a:r>
            <a:r>
              <a:rPr lang="en-US" sz="2000" dirty="0">
                <a:latin typeface="Times New Roman" panose="02020603050405020304" pitchFamily="18" charset="0"/>
                <a:cs typeface="Times New Roman" panose="02020603050405020304" pitchFamily="18" charset="0"/>
              </a:rPr>
              <a:t>with our instructions. Note: A program is also known as a project, application, or solution.</a:t>
            </a:r>
            <a:endParaRPr lang="en-GB"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3</a:t>
            </a:fld>
            <a:endParaRPr lang="en-GB"/>
          </a:p>
        </p:txBody>
      </p:sp>
    </p:spTree>
    <p:extLst>
      <p:ext uri="{BB962C8B-B14F-4D97-AF65-F5344CB8AC3E}">
        <p14:creationId xmlns:p14="http://schemas.microsoft.com/office/powerpoint/2010/main" val="2293934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What is a programming language? </a:t>
            </a:r>
          </a:p>
        </p:txBody>
      </p:sp>
      <p:sp>
        <p:nvSpPr>
          <p:cNvPr id="3" name="Content Placeholder 2"/>
          <p:cNvSpPr>
            <a:spLocks noGrp="1"/>
          </p:cNvSpPr>
          <p:nvPr>
            <p:ph idx="1"/>
          </p:nvPr>
        </p:nvSpPr>
        <p:spPr>
          <a:xfrm>
            <a:off x="2592924" y="2133600"/>
            <a:ext cx="8911687" cy="4267200"/>
          </a:xfrm>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programming language is set of rules that provides a way of telling a computer: </a:t>
            </a:r>
            <a:endParaRPr lang="en-US"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What </a:t>
            </a:r>
            <a:r>
              <a:rPr lang="en-US" dirty="0">
                <a:latin typeface="Times New Roman" panose="02020603050405020304" pitchFamily="18" charset="0"/>
                <a:cs typeface="Times New Roman" panose="02020603050405020304" pitchFamily="18" charset="0"/>
              </a:rPr>
              <a:t>operations to </a:t>
            </a:r>
            <a:r>
              <a:rPr lang="en-US" dirty="0" smtClean="0">
                <a:latin typeface="Times New Roman" panose="02020603050405020304" pitchFamily="18" charset="0"/>
                <a:cs typeface="Times New Roman" panose="02020603050405020304" pitchFamily="18" charset="0"/>
              </a:rPr>
              <a:t>perform</a:t>
            </a:r>
          </a:p>
          <a:p>
            <a:pPr lvl="1">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Communicating an algorithm </a:t>
            </a:r>
            <a:endParaRPr lang="en-US"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Receives </a:t>
            </a:r>
            <a:r>
              <a:rPr lang="en-US" dirty="0">
                <a:latin typeface="Times New Roman" panose="02020603050405020304" pitchFamily="18" charset="0"/>
                <a:cs typeface="Times New Roman" panose="02020603050405020304" pitchFamily="18" charset="0"/>
              </a:rPr>
              <a:t>an input from the user and generates an output</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 </a:t>
            </a:r>
            <a:r>
              <a:rPr lang="en-US" dirty="0">
                <a:latin typeface="Times New Roman" panose="02020603050405020304" pitchFamily="18" charset="0"/>
                <a:cs typeface="Times New Roman" panose="02020603050405020304" pitchFamily="18" charset="0"/>
              </a:rPr>
              <a:t>programming language is a system for describing a computation (math) or algorithms (logic) in a machine-readable and </a:t>
            </a:r>
            <a:r>
              <a:rPr lang="en-US" dirty="0" smtClean="0">
                <a:latin typeface="Times New Roman" panose="02020603050405020304" pitchFamily="18" charset="0"/>
                <a:cs typeface="Times New Roman" panose="02020603050405020304" pitchFamily="18" charset="0"/>
              </a:rPr>
              <a:t>human readable </a:t>
            </a:r>
            <a:r>
              <a:rPr lang="en-US" dirty="0">
                <a:latin typeface="Times New Roman" panose="02020603050405020304" pitchFamily="18" charset="0"/>
                <a:cs typeface="Times New Roman" panose="02020603050405020304" pitchFamily="18" charset="0"/>
              </a:rPr>
              <a:t>form. </a:t>
            </a:r>
            <a:endParaRPr lang="en-US"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Has words, symbols, and grammatical rules (natural language) </a:t>
            </a:r>
            <a:endParaRPr lang="en-US" dirty="0" smtClean="0">
              <a:latin typeface="Times New Roman" panose="02020603050405020304" pitchFamily="18" charset="0"/>
              <a:cs typeface="Times New Roman" panose="02020603050405020304" pitchFamily="18" charset="0"/>
            </a:endParaRPr>
          </a:p>
          <a:p>
            <a:pPr lvl="2">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Grammatical </a:t>
            </a:r>
            <a:r>
              <a:rPr lang="en-US" dirty="0">
                <a:latin typeface="Times New Roman" panose="02020603050405020304" pitchFamily="18" charset="0"/>
                <a:cs typeface="Times New Roman" panose="02020603050405020304" pitchFamily="18" charset="0"/>
              </a:rPr>
              <a:t>rules = Syntax </a:t>
            </a:r>
            <a:endParaRPr lang="en-US" dirty="0" smtClean="0">
              <a:latin typeface="Times New Roman" panose="02020603050405020304" pitchFamily="18" charset="0"/>
              <a:cs typeface="Times New Roman" panose="02020603050405020304" pitchFamily="18" charset="0"/>
            </a:endParaRPr>
          </a:p>
          <a:p>
            <a:pPr lvl="2">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Each </a:t>
            </a:r>
            <a:r>
              <a:rPr lang="en-US" dirty="0">
                <a:latin typeface="Times New Roman" panose="02020603050405020304" pitchFamily="18" charset="0"/>
                <a:cs typeface="Times New Roman" panose="02020603050405020304" pitchFamily="18" charset="0"/>
              </a:rPr>
              <a:t>language has a different set of syntax </a:t>
            </a:r>
            <a:r>
              <a:rPr lang="en-US" dirty="0" smtClean="0">
                <a:latin typeface="Times New Roman" panose="02020603050405020304" pitchFamily="18" charset="0"/>
                <a:cs typeface="Times New Roman" panose="02020603050405020304" pitchFamily="18" charset="0"/>
              </a:rPr>
              <a:t>rules</a:t>
            </a:r>
          </a:p>
          <a:p>
            <a:pPr lvl="1">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Has </a:t>
            </a:r>
            <a:r>
              <a:rPr lang="en-US" dirty="0">
                <a:latin typeface="Times New Roman" panose="02020603050405020304" pitchFamily="18" charset="0"/>
                <a:cs typeface="Times New Roman" panose="02020603050405020304" pitchFamily="18" charset="0"/>
              </a:rPr>
              <a:t>semantics (meaning</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Computer </a:t>
            </a:r>
            <a:r>
              <a:rPr lang="en-US" dirty="0">
                <a:latin typeface="Times New Roman" panose="02020603050405020304" pitchFamily="18" charset="0"/>
                <a:cs typeface="Times New Roman" panose="02020603050405020304" pitchFamily="18" charset="0"/>
              </a:rPr>
              <a:t>programs can help cure diseases; drive cars; create video games; make animated movies/graphics; build websites and apps; and much more.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4</a:t>
            </a:fld>
            <a:endParaRPr lang="en-GB"/>
          </a:p>
        </p:txBody>
      </p:sp>
    </p:spTree>
    <p:extLst>
      <p:ext uri="{BB962C8B-B14F-4D97-AF65-F5344CB8AC3E}">
        <p14:creationId xmlns:p14="http://schemas.microsoft.com/office/powerpoint/2010/main" val="241166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Performing a Task on the </a:t>
            </a:r>
            <a:r>
              <a:rPr lang="en-US" b="1" dirty="0" smtClean="0">
                <a:latin typeface="Times New Roman" panose="02020603050405020304" pitchFamily="18" charset="0"/>
                <a:cs typeface="Times New Roman" panose="02020603050405020304" pitchFamily="18" charset="0"/>
              </a:rPr>
              <a:t>Computer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US" dirty="0" smtClean="0">
              <a:latin typeface="Times New Roman" panose="02020603050405020304" pitchFamily="18" charset="0"/>
              <a:cs typeface="Times New Roman" panose="02020603050405020304" pitchFamily="18" charset="0"/>
            </a:endParaRPr>
          </a:p>
          <a:p>
            <a:pPr>
              <a:buFont typeface="+mj-lt"/>
              <a:buAutoNum type="arabicPeriod"/>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first step in writing instructions to carry out a task is to determine what the output should </a:t>
            </a:r>
            <a:r>
              <a:rPr lang="en-US" dirty="0" smtClean="0">
                <a:latin typeface="Times New Roman" panose="02020603050405020304" pitchFamily="18" charset="0"/>
                <a:cs typeface="Times New Roman" panose="02020603050405020304" pitchFamily="18" charset="0"/>
              </a:rPr>
              <a:t>be, </a:t>
            </a:r>
            <a:r>
              <a:rPr lang="en-US" dirty="0">
                <a:latin typeface="Times New Roman" panose="02020603050405020304" pitchFamily="18" charset="0"/>
                <a:cs typeface="Times New Roman" panose="02020603050405020304" pitchFamily="18" charset="0"/>
              </a:rPr>
              <a:t>that </a:t>
            </a:r>
            <a:r>
              <a:rPr lang="en-US" dirty="0" smtClean="0">
                <a:latin typeface="Times New Roman" panose="02020603050405020304" pitchFamily="18" charset="0"/>
                <a:cs typeface="Times New Roman" panose="02020603050405020304" pitchFamily="18" charset="0"/>
              </a:rPr>
              <a:t>is exactly </a:t>
            </a:r>
            <a:r>
              <a:rPr lang="en-US" dirty="0">
                <a:latin typeface="Times New Roman" panose="02020603050405020304" pitchFamily="18" charset="0"/>
                <a:cs typeface="Times New Roman" panose="02020603050405020304" pitchFamily="18" charset="0"/>
              </a:rPr>
              <a:t>what the task should produce. </a:t>
            </a:r>
          </a:p>
          <a:p>
            <a:pPr>
              <a:buFont typeface="+mj-lt"/>
              <a:buAutoNum type="arabicPeriod"/>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second step is to identify the data, or input, necessary to obtain the output. </a:t>
            </a:r>
          </a:p>
          <a:p>
            <a:pPr>
              <a:buFont typeface="+mj-lt"/>
              <a:buAutoNum type="arabicPeriod"/>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last step is to determine how to process the input to obtain the desired output, that is, to determine what formulas or ways of doing things can be used to obtain the output.</a:t>
            </a:r>
          </a:p>
        </p:txBody>
      </p:sp>
      <p:sp>
        <p:nvSpPr>
          <p:cNvPr id="4" name="Slide Number Placeholder 3"/>
          <p:cNvSpPr>
            <a:spLocks noGrp="1"/>
          </p:cNvSpPr>
          <p:nvPr>
            <p:ph type="sldNum" sz="quarter" idx="12"/>
          </p:nvPr>
        </p:nvSpPr>
        <p:spPr/>
        <p:txBody>
          <a:bodyPr/>
          <a:lstStyle/>
          <a:p>
            <a:fld id="{E0912816-C430-4136-9554-B45F9367BD57}" type="slidenum">
              <a:rPr lang="en-GB" smtClean="0"/>
              <a:t>5</a:t>
            </a:fld>
            <a:endParaRPr lang="en-GB"/>
          </a:p>
        </p:txBody>
      </p:sp>
    </p:spTree>
    <p:extLst>
      <p:ext uri="{BB962C8B-B14F-4D97-AF65-F5344CB8AC3E}">
        <p14:creationId xmlns:p14="http://schemas.microsoft.com/office/powerpoint/2010/main" val="597474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Performing a Task on the </a:t>
            </a:r>
            <a:r>
              <a:rPr lang="en-US" b="1" dirty="0" smtClean="0">
                <a:latin typeface="Times New Roman" panose="02020603050405020304" pitchFamily="18" charset="0"/>
                <a:cs typeface="Times New Roman" panose="02020603050405020304" pitchFamily="18" charset="0"/>
              </a:rPr>
              <a:t>Computer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t>This problem-solving approach is the same as that used to solve word problems in an algebra class. For example, consider the following algebra problem: </a:t>
            </a:r>
          </a:p>
          <a:p>
            <a:pPr marL="0" indent="0">
              <a:buNone/>
            </a:pPr>
            <a:r>
              <a:rPr lang="en-US" dirty="0"/>
              <a:t>How fast is a car travelling if it goes 50 miles in 2 hours? </a:t>
            </a:r>
          </a:p>
          <a:p>
            <a:r>
              <a:rPr lang="en-US" dirty="0"/>
              <a:t>The first step is to determine the type of answer requested. The answer should be a number giving the speed in miles per hour (the output). (Speed is also called velocity.) The information needed to obtain the answer is the distance and time the car has travelled (the input).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6</a:t>
            </a:fld>
            <a:endParaRPr lang="en-GB"/>
          </a:p>
        </p:txBody>
      </p:sp>
    </p:spTree>
    <p:extLst>
      <p:ext uri="{BB962C8B-B14F-4D97-AF65-F5344CB8AC3E}">
        <p14:creationId xmlns:p14="http://schemas.microsoft.com/office/powerpoint/2010/main" val="118159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Performing a Task on the </a:t>
            </a:r>
            <a:r>
              <a:rPr lang="en-US" b="1" dirty="0" smtClean="0">
                <a:latin typeface="Times New Roman" panose="02020603050405020304" pitchFamily="18" charset="0"/>
                <a:cs typeface="Times New Roman" panose="02020603050405020304" pitchFamily="18" charset="0"/>
              </a:rPr>
              <a:t>Computer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51314" y="2162628"/>
            <a:ext cx="9153298" cy="4078515"/>
          </a:xfrm>
        </p:spPr>
        <p:txBody>
          <a:bodyPr/>
          <a:lstStyle/>
          <a:p>
            <a:pPr marL="0" indent="0">
              <a:buNone/>
            </a:pPr>
            <a:r>
              <a:rPr lang="en-US" dirty="0"/>
              <a:t>The </a:t>
            </a:r>
            <a:r>
              <a:rPr lang="en-US" dirty="0" smtClean="0"/>
              <a:t>formula:</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a:t>I</a:t>
            </a:r>
            <a:r>
              <a:rPr lang="en-US" dirty="0" smtClean="0"/>
              <a:t>s </a:t>
            </a:r>
            <a:r>
              <a:rPr lang="en-US" dirty="0"/>
              <a:t>used to process the distance travelled and the time elapsed in order to determine the speed. That is, </a:t>
            </a:r>
            <a:endParaRPr lang="en-US" dirty="0" smtClean="0"/>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7</a:t>
            </a:fld>
            <a:endParaRPr lang="en-GB"/>
          </a:p>
        </p:txBody>
      </p:sp>
      <p:sp>
        <p:nvSpPr>
          <p:cNvPr id="5" name="Rounded Rectangle 4"/>
          <p:cNvSpPr/>
          <p:nvPr/>
        </p:nvSpPr>
        <p:spPr>
          <a:xfrm>
            <a:off x="3643085" y="2772228"/>
            <a:ext cx="3091544" cy="914400"/>
          </a:xfrm>
          <a:prstGeom prst="roundRect">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Speed = Distance/Time </a:t>
            </a:r>
          </a:p>
        </p:txBody>
      </p:sp>
      <p:sp>
        <p:nvSpPr>
          <p:cNvPr id="7" name="Rounded Rectangle 6"/>
          <p:cNvSpPr/>
          <p:nvPr/>
        </p:nvSpPr>
        <p:spPr>
          <a:xfrm>
            <a:off x="4122057" y="4833257"/>
            <a:ext cx="3643086" cy="11176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Speed </a:t>
            </a:r>
            <a:r>
              <a:rPr lang="en-US" dirty="0" smtClean="0">
                <a:solidFill>
                  <a:schemeClr val="tx1"/>
                </a:solidFill>
              </a:rPr>
              <a:t>= </a:t>
            </a:r>
            <a:r>
              <a:rPr lang="en-US" dirty="0">
                <a:solidFill>
                  <a:schemeClr val="tx1"/>
                </a:solidFill>
              </a:rPr>
              <a:t>5</a:t>
            </a:r>
            <a:r>
              <a:rPr lang="en-US" dirty="0" smtClean="0">
                <a:solidFill>
                  <a:schemeClr val="tx1"/>
                </a:solidFill>
              </a:rPr>
              <a:t>0 </a:t>
            </a:r>
            <a:r>
              <a:rPr lang="en-US" dirty="0">
                <a:solidFill>
                  <a:schemeClr val="tx1"/>
                </a:solidFill>
              </a:rPr>
              <a:t>miles / 2 </a:t>
            </a:r>
            <a:r>
              <a:rPr lang="en-US" dirty="0" smtClean="0">
                <a:solidFill>
                  <a:schemeClr val="tx1"/>
                </a:solidFill>
              </a:rPr>
              <a:t>hour=25m/h </a:t>
            </a:r>
            <a:endParaRPr lang="en-US" dirty="0">
              <a:solidFill>
                <a:schemeClr val="tx1"/>
              </a:solidFill>
            </a:endParaRPr>
          </a:p>
        </p:txBody>
      </p:sp>
    </p:spTree>
    <p:extLst>
      <p:ext uri="{BB962C8B-B14F-4D97-AF65-F5344CB8AC3E}">
        <p14:creationId xmlns:p14="http://schemas.microsoft.com/office/powerpoint/2010/main" val="2987193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Performing a Task on the </a:t>
            </a:r>
            <a:r>
              <a:rPr lang="en-US" b="1" dirty="0" smtClean="0">
                <a:latin typeface="Times New Roman" panose="02020603050405020304" pitchFamily="18" charset="0"/>
                <a:cs typeface="Times New Roman" panose="02020603050405020304" pitchFamily="18" charset="0"/>
              </a:rPr>
              <a:t>Computer</a:t>
            </a:r>
            <a:endParaRPr lang="en-US"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3686629" y="2673884"/>
            <a:ext cx="5536722" cy="1691766"/>
          </a:xfrm>
          <a:prstGeom prst="rect">
            <a:avLst/>
          </a:prstGeom>
        </p:spPr>
      </p:pic>
      <p:sp>
        <p:nvSpPr>
          <p:cNvPr id="4" name="Slide Number Placeholder 3"/>
          <p:cNvSpPr>
            <a:spLocks noGrp="1"/>
          </p:cNvSpPr>
          <p:nvPr>
            <p:ph type="sldNum" sz="quarter" idx="12"/>
          </p:nvPr>
        </p:nvSpPr>
        <p:spPr/>
        <p:txBody>
          <a:bodyPr/>
          <a:lstStyle/>
          <a:p>
            <a:fld id="{E0912816-C430-4136-9554-B45F9367BD57}" type="slidenum">
              <a:rPr lang="en-GB" smtClean="0"/>
              <a:t>8</a:t>
            </a:fld>
            <a:endParaRPr lang="en-GB"/>
          </a:p>
        </p:txBody>
      </p:sp>
      <p:sp>
        <p:nvSpPr>
          <p:cNvPr id="8" name="TextBox 7"/>
          <p:cNvSpPr txBox="1"/>
          <p:nvPr/>
        </p:nvSpPr>
        <p:spPr>
          <a:xfrm>
            <a:off x="2844801" y="2076220"/>
            <a:ext cx="577600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 pictorial representation of this problem-solving process is </a:t>
            </a:r>
          </a:p>
        </p:txBody>
      </p:sp>
      <p:sp>
        <p:nvSpPr>
          <p:cNvPr id="9" name="TextBox 8"/>
          <p:cNvSpPr txBox="1"/>
          <p:nvPr/>
        </p:nvSpPr>
        <p:spPr>
          <a:xfrm>
            <a:off x="3182029" y="4593982"/>
            <a:ext cx="7520007" cy="1200329"/>
          </a:xfrm>
          <a:prstGeom prst="rect">
            <a:avLst/>
          </a:prstGeom>
          <a:noFill/>
        </p:spPr>
        <p:txBody>
          <a:bodyPr wrap="none" rtlCol="0">
            <a:spAutoFit/>
          </a:bodyPr>
          <a:lstStyle/>
          <a:p>
            <a:pPr algn="just"/>
            <a:r>
              <a:rPr lang="en-US" dirty="0">
                <a:latin typeface="Times New Roman" panose="02020603050405020304" pitchFamily="18" charset="0"/>
                <a:cs typeface="Times New Roman" panose="02020603050405020304" pitchFamily="18" charset="0"/>
              </a:rPr>
              <a:t>We determine what we want as output, get the needed input, and process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input to produce the desired output. </a:t>
            </a: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the following chapters we </a:t>
            </a:r>
            <a:r>
              <a:rPr lang="en-US" dirty="0" smtClean="0">
                <a:latin typeface="Times New Roman" panose="02020603050405020304" pitchFamily="18" charset="0"/>
                <a:cs typeface="Times New Roman" panose="02020603050405020304" pitchFamily="18" charset="0"/>
              </a:rPr>
              <a:t>discuss</a:t>
            </a: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how to write programs to carry out the preceding </a:t>
            </a:r>
            <a:r>
              <a:rPr lang="en-US" dirty="0" smtClean="0">
                <a:latin typeface="Times New Roman" panose="02020603050405020304" pitchFamily="18" charset="0"/>
                <a:cs typeface="Times New Roman" panose="02020603050405020304" pitchFamily="18" charset="0"/>
              </a:rPr>
              <a:t>operations. But </a:t>
            </a:r>
            <a:r>
              <a:rPr lang="en-US" dirty="0">
                <a:latin typeface="Times New Roman" panose="02020603050405020304" pitchFamily="18" charset="0"/>
                <a:cs typeface="Times New Roman" panose="02020603050405020304" pitchFamily="18" charset="0"/>
              </a:rPr>
              <a:t>first </a:t>
            </a: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look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at </a:t>
            </a:r>
            <a:r>
              <a:rPr lang="en-US" dirty="0">
                <a:latin typeface="Times New Roman" panose="02020603050405020304" pitchFamily="18" charset="0"/>
                <a:cs typeface="Times New Roman" panose="02020603050405020304" pitchFamily="18" charset="0"/>
              </a:rPr>
              <a:t>the general process of writing programs. </a:t>
            </a:r>
          </a:p>
        </p:txBody>
      </p:sp>
    </p:spTree>
    <p:extLst>
      <p:ext uri="{BB962C8B-B14F-4D97-AF65-F5344CB8AC3E}">
        <p14:creationId xmlns:p14="http://schemas.microsoft.com/office/powerpoint/2010/main" val="592816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Charts</a:t>
            </a:r>
            <a:endParaRPr lang="en-US" dirty="0"/>
          </a:p>
        </p:txBody>
      </p:sp>
      <p:sp>
        <p:nvSpPr>
          <p:cNvPr id="3" name="Content Placeholder 2"/>
          <p:cNvSpPr>
            <a:spLocks noGrp="1"/>
          </p:cNvSpPr>
          <p:nvPr>
            <p:ph idx="1"/>
          </p:nvPr>
        </p:nvSpPr>
        <p:spPr/>
        <p:txBody>
          <a:bodyPr/>
          <a:lstStyle/>
          <a:p>
            <a:endParaRPr lang="en-US" dirty="0" smtClean="0"/>
          </a:p>
          <a:p>
            <a:pPr marL="0" indent="0">
              <a:buNone/>
            </a:pPr>
            <a:endParaRPr lang="en-US" dirty="0"/>
          </a:p>
          <a:p>
            <a:pPr marL="0" indent="0">
              <a:buNone/>
            </a:pPr>
            <a:r>
              <a:rPr lang="en-US" dirty="0" smtClean="0"/>
              <a:t>See the next set </a:t>
            </a:r>
            <a:r>
              <a:rPr lang="en-US" smtClean="0"/>
              <a:t>of slides 4.Flowcharts </a:t>
            </a:r>
            <a:endParaRPr lang="en-US"/>
          </a:p>
        </p:txBody>
      </p:sp>
      <p:sp>
        <p:nvSpPr>
          <p:cNvPr id="4" name="Slide Number Placeholder 3"/>
          <p:cNvSpPr>
            <a:spLocks noGrp="1"/>
          </p:cNvSpPr>
          <p:nvPr>
            <p:ph type="sldNum" sz="quarter" idx="12"/>
          </p:nvPr>
        </p:nvSpPr>
        <p:spPr/>
        <p:txBody>
          <a:bodyPr/>
          <a:lstStyle/>
          <a:p>
            <a:fld id="{E0912816-C430-4136-9554-B45F9367BD57}" type="slidenum">
              <a:rPr lang="en-GB" smtClean="0"/>
              <a:t>9</a:t>
            </a:fld>
            <a:endParaRPr lang="en-GB"/>
          </a:p>
        </p:txBody>
      </p:sp>
    </p:spTree>
    <p:extLst>
      <p:ext uri="{BB962C8B-B14F-4D97-AF65-F5344CB8AC3E}">
        <p14:creationId xmlns:p14="http://schemas.microsoft.com/office/powerpoint/2010/main" val="103459208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3493</TotalTime>
  <Words>900</Words>
  <Application>Microsoft Office PowerPoint</Application>
  <PresentationFormat>Widescreen</PresentationFormat>
  <Paragraphs>95</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Agency FB</vt:lpstr>
      <vt:lpstr>Arial</vt:lpstr>
      <vt:lpstr>Calibri</vt:lpstr>
      <vt:lpstr>Century Gothic</vt:lpstr>
      <vt:lpstr>Courier New</vt:lpstr>
      <vt:lpstr>Times New Roman</vt:lpstr>
      <vt:lpstr>Wingdings 3</vt:lpstr>
      <vt:lpstr>Wisp</vt:lpstr>
      <vt:lpstr> PROBLEM SOLVING </vt:lpstr>
      <vt:lpstr>Learning Objectives </vt:lpstr>
      <vt:lpstr>Introduction</vt:lpstr>
      <vt:lpstr>What is a programming language? </vt:lpstr>
      <vt:lpstr>Performing a Task on the Computer</vt:lpstr>
      <vt:lpstr>Performing a Task on the Computer</vt:lpstr>
      <vt:lpstr>Performing a Task on the Computer</vt:lpstr>
      <vt:lpstr>Performing a Task on the Computer</vt:lpstr>
      <vt:lpstr>Flow Charts</vt:lpstr>
      <vt:lpstr>Pseudo Code</vt:lpstr>
      <vt:lpstr>Pseudo Code</vt:lpstr>
      <vt:lpstr>Pseudo Code</vt:lpstr>
      <vt:lpstr>Pseudo Code</vt:lpstr>
      <vt:lpstr>Hierarchy Charts</vt:lpstr>
      <vt:lpstr>Hierarchy Charts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Network Diagram</dc:title>
  <dc:creator>NQUBEKOH</dc:creator>
  <cp:lastModifiedBy>Windows User</cp:lastModifiedBy>
  <cp:revision>121</cp:revision>
  <dcterms:created xsi:type="dcterms:W3CDTF">2019-03-13T08:07:13Z</dcterms:created>
  <dcterms:modified xsi:type="dcterms:W3CDTF">2020-02-19T07:56:19Z</dcterms:modified>
</cp:coreProperties>
</file>