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2"/>
  </p:notesMasterIdLst>
  <p:sldIdLst>
    <p:sldId id="256" r:id="rId2"/>
    <p:sldId id="257" r:id="rId3"/>
    <p:sldId id="297" r:id="rId4"/>
    <p:sldId id="298" r:id="rId5"/>
    <p:sldId id="299" r:id="rId6"/>
    <p:sldId id="300" r:id="rId7"/>
    <p:sldId id="301" r:id="rId8"/>
    <p:sldId id="302" r:id="rId9"/>
    <p:sldId id="303" r:id="rId10"/>
    <p:sldId id="29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27" autoAdjust="0"/>
    <p:restoredTop sz="89933" autoAdjust="0"/>
  </p:normalViewPr>
  <p:slideViewPr>
    <p:cSldViewPr snapToGrid="0">
      <p:cViewPr varScale="1">
        <p:scale>
          <a:sx n="67" d="100"/>
          <a:sy n="67"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3D69D-1DA5-4A0B-B46E-850DB3ED1690}" type="datetimeFigureOut">
              <a:rPr lang="en-GB" smtClean="0"/>
              <a:t>07/08/2020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F1895-4F96-4310-874E-A9524CB180E4}" type="slidenum">
              <a:rPr lang="en-GB" smtClean="0"/>
              <a:t>‹#›</a:t>
            </a:fld>
            <a:endParaRPr lang="en-GB"/>
          </a:p>
        </p:txBody>
      </p:sp>
    </p:spTree>
    <p:extLst>
      <p:ext uri="{BB962C8B-B14F-4D97-AF65-F5344CB8AC3E}">
        <p14:creationId xmlns:p14="http://schemas.microsoft.com/office/powerpoint/2010/main" val="296822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professionalqa.com/testing-vs-debuggin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B3F1895-4F96-4310-874E-A9524CB180E4}" type="slidenum">
              <a:rPr lang="en-GB" smtClean="0"/>
              <a:t>1</a:t>
            </a:fld>
            <a:endParaRPr lang="en-GB"/>
          </a:p>
        </p:txBody>
      </p:sp>
    </p:spTree>
    <p:extLst>
      <p:ext uri="{BB962C8B-B14F-4D97-AF65-F5344CB8AC3E}">
        <p14:creationId xmlns:p14="http://schemas.microsoft.com/office/powerpoint/2010/main" val="327638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3F1895-4F96-4310-874E-A9524CB180E4}" type="slidenum">
              <a:rPr lang="en-GB" smtClean="0"/>
              <a:t>5</a:t>
            </a:fld>
            <a:endParaRPr lang="en-GB"/>
          </a:p>
        </p:txBody>
      </p:sp>
    </p:spTree>
    <p:extLst>
      <p:ext uri="{BB962C8B-B14F-4D97-AF65-F5344CB8AC3E}">
        <p14:creationId xmlns:p14="http://schemas.microsoft.com/office/powerpoint/2010/main" val="2705117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3F1895-4F96-4310-874E-A9524CB180E4}" type="slidenum">
              <a:rPr lang="en-GB" smtClean="0"/>
              <a:t>6</a:t>
            </a:fld>
            <a:endParaRPr lang="en-GB"/>
          </a:p>
        </p:txBody>
      </p:sp>
    </p:spTree>
    <p:extLst>
      <p:ext uri="{BB962C8B-B14F-4D97-AF65-F5344CB8AC3E}">
        <p14:creationId xmlns:p14="http://schemas.microsoft.com/office/powerpoint/2010/main" val="2533229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Link for testing versus debugging :</a:t>
            </a:r>
            <a:r>
              <a:rPr lang="en-US" dirty="0" smtClean="0">
                <a:hlinkClick r:id="rId3"/>
              </a:rPr>
              <a:t>https://www.professionalqa.com/testing-vs-debugging</a:t>
            </a:r>
            <a:endParaRPr lang="en-US" dirty="0"/>
          </a:p>
        </p:txBody>
      </p:sp>
      <p:sp>
        <p:nvSpPr>
          <p:cNvPr id="4" name="Slide Number Placeholder 3"/>
          <p:cNvSpPr>
            <a:spLocks noGrp="1"/>
          </p:cNvSpPr>
          <p:nvPr>
            <p:ph type="sldNum" sz="quarter" idx="10"/>
          </p:nvPr>
        </p:nvSpPr>
        <p:spPr/>
        <p:txBody>
          <a:bodyPr/>
          <a:lstStyle/>
          <a:p>
            <a:fld id="{7B3F1895-4F96-4310-874E-A9524CB180E4}" type="slidenum">
              <a:rPr lang="en-GB" smtClean="0"/>
              <a:t>7</a:t>
            </a:fld>
            <a:endParaRPr lang="en-GB"/>
          </a:p>
        </p:txBody>
      </p:sp>
    </p:spTree>
    <p:extLst>
      <p:ext uri="{BB962C8B-B14F-4D97-AF65-F5344CB8AC3E}">
        <p14:creationId xmlns:p14="http://schemas.microsoft.com/office/powerpoint/2010/main" val="1545876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486B6-CB69-49E4-A733-DA4993E70B6A}" type="datetime1">
              <a:rPr lang="en-GB" smtClean="0"/>
              <a:t>07/08/2020</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24793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43E51-4C26-4A8B-B8E5-428168E46B07}" type="datetime1">
              <a:rPr lang="en-GB" smtClean="0"/>
              <a:t>07/08/2020</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39829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7763B-E2EC-44E8-94A6-6A2CDF82B039}" type="datetime1">
              <a:rPr lang="en-GB" smtClean="0"/>
              <a:t>07/08/2020</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8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9BC4BD8-9364-4E34-9588-E20BE1EA3CFF}" type="datetime1">
              <a:rPr lang="en-GB" smtClean="0"/>
              <a:t>07/08/2020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866832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8A91B13-0429-41BF-98C8-B13727F95413}" type="datetime1">
              <a:rPr lang="en-GB" smtClean="0"/>
              <a:t>07/08/2020</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7706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BAB2332-BF8E-4D05-98C0-095443A87B85}" type="datetime1">
              <a:rPr lang="en-GB" smtClean="0"/>
              <a:t>07/08/2020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78201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660E21-5CD3-4BCC-A747-808608D5DE92}" type="datetime1">
              <a:rPr lang="en-GB" smtClean="0"/>
              <a:t>07/08/2020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956526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79C347-A422-4CC2-8F37-0399C39C5D8B}" type="datetime1">
              <a:rPr lang="en-GB" smtClean="0"/>
              <a:t>07/08/2020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7028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D2FE55-23AF-4A90-B0CC-AC536819D4B6}" type="datetime1">
              <a:rPr lang="en-GB" smtClean="0"/>
              <a:t>07/08/2020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4682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31D486-59D6-422C-A68E-81A1CE087CC6}" type="datetime1">
              <a:rPr lang="en-GB" smtClean="0"/>
              <a:t>07/08/2020</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96758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D3B727-FD63-4FFC-A3A7-532B8154388E}" type="datetime1">
              <a:rPr lang="en-GB" smtClean="0"/>
              <a:t>07/08/2020</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56062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2EED55-65AA-4DBE-B51D-5136BCEB1F05}" type="datetime1">
              <a:rPr lang="en-GB" smtClean="0"/>
              <a:t>07/08/2020</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68428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8D153E-1FAC-4293-B8EF-BB84ACF2593E}" type="datetime1">
              <a:rPr lang="en-GB" smtClean="0"/>
              <a:t>07/08/2020</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10270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82F3D-D781-4D3A-8D9A-FBE81A576EC1}" type="datetime1">
              <a:rPr lang="en-GB" smtClean="0"/>
              <a:t>07/08/2020</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80608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6290A-73A6-4102-9E55-84CE7DF5E8F2}" type="datetime1">
              <a:rPr lang="en-GB" smtClean="0"/>
              <a:t>07/08/2020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3917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A2E75-A9F2-47CE-9C54-A8FBB060AAF6}" type="datetime1">
              <a:rPr lang="en-GB" smtClean="0"/>
              <a:t>07/08/2020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28558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1733216-8D79-47DA-B990-66DBC8D82E12}" type="datetime1">
              <a:rPr lang="en-GB" smtClean="0"/>
              <a:t>07/08/2020</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0912816-C430-4136-9554-B45F9367BD57}" type="slidenum">
              <a:rPr lang="en-GB" smtClean="0"/>
              <a:t>‹#›</a:t>
            </a:fld>
            <a:endParaRPr lang="en-GB"/>
          </a:p>
        </p:txBody>
      </p:sp>
    </p:spTree>
    <p:extLst>
      <p:ext uri="{BB962C8B-B14F-4D97-AF65-F5344CB8AC3E}">
        <p14:creationId xmlns:p14="http://schemas.microsoft.com/office/powerpoint/2010/main" val="6978882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400" b="1" dirty="0">
                <a:latin typeface="Times New Roman" panose="02020603050405020304" pitchFamily="18" charset="0"/>
                <a:cs typeface="Times New Roman" panose="02020603050405020304" pitchFamily="18" charset="0"/>
              </a:rPr>
              <a:t>SOFTWARE ENGINEERING PRINCIPLES AND C++ CLASSES </a:t>
            </a:r>
            <a:r>
              <a:rPr lang="en-GB" sz="4400" dirty="0">
                <a:latin typeface="Times New Roman" panose="02020603050405020304" pitchFamily="18" charset="0"/>
                <a:cs typeface="Times New Roman" panose="02020603050405020304" pitchFamily="18" charset="0"/>
              </a:rPr>
              <a:t/>
            </a:r>
            <a:br>
              <a:rPr lang="en-GB" sz="4400" dirty="0">
                <a:latin typeface="Times New Roman" panose="02020603050405020304" pitchFamily="18" charset="0"/>
                <a:cs typeface="Times New Roman" panose="02020603050405020304" pitchFamily="18" charset="0"/>
              </a:rPr>
            </a:br>
            <a:endParaRPr lang="en-GB"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lnSpcReduction="10000"/>
          </a:bodyPr>
          <a:lstStyle/>
          <a:p>
            <a:r>
              <a:rPr lang="en-US" b="1" dirty="0" smtClean="0">
                <a:solidFill>
                  <a:schemeClr val="tx1"/>
                </a:solidFill>
              </a:rPr>
              <a:t>Prog622, chapter </a:t>
            </a:r>
            <a:r>
              <a:rPr lang="en-US" b="1" dirty="0" smtClean="0">
                <a:solidFill>
                  <a:schemeClr val="tx1"/>
                </a:solidFill>
              </a:rPr>
              <a:t>1, page 14-43 in the </a:t>
            </a:r>
            <a:r>
              <a:rPr lang="en-US" b="1" smtClean="0">
                <a:solidFill>
                  <a:schemeClr val="tx1"/>
                </a:solidFill>
              </a:rPr>
              <a:t>study guide</a:t>
            </a:r>
            <a:endParaRPr lang="en-US" b="1" dirty="0" smtClean="0">
              <a:solidFill>
                <a:schemeClr val="tx1"/>
              </a:solidFill>
            </a:endParaRPr>
          </a:p>
          <a:p>
            <a:endParaRPr lang="en-US" dirty="0"/>
          </a:p>
          <a:p>
            <a:r>
              <a:rPr lang="en-US" b="1" dirty="0" smtClean="0">
                <a:solidFill>
                  <a:schemeClr val="tx1"/>
                </a:solidFill>
              </a:rPr>
              <a:t>                                                                                       </a:t>
            </a:r>
            <a:r>
              <a:rPr lang="en-US" b="1" dirty="0" err="1" smtClean="0">
                <a:solidFill>
                  <a:schemeClr val="tx1"/>
                </a:solidFill>
              </a:rPr>
              <a:t>Mr</a:t>
            </a:r>
            <a:r>
              <a:rPr lang="en-US" b="1" dirty="0" smtClean="0">
                <a:solidFill>
                  <a:schemeClr val="tx1"/>
                </a:solidFill>
              </a:rPr>
              <a:t> N. </a:t>
            </a:r>
            <a:r>
              <a:rPr lang="en-US" b="1" dirty="0" err="1" smtClean="0">
                <a:solidFill>
                  <a:schemeClr val="tx1"/>
                </a:solidFill>
              </a:rPr>
              <a:t>Mathenjwa</a:t>
            </a:r>
            <a:endParaRPr lang="en-GB" b="1" dirty="0">
              <a:solidFill>
                <a:schemeClr val="tx1"/>
              </a:solidFill>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a:t>
            </a:fld>
            <a:endParaRPr lang="en-GB"/>
          </a:p>
        </p:txBody>
      </p:sp>
      <p:sp>
        <p:nvSpPr>
          <p:cNvPr id="5" name="TextBox 4"/>
          <p:cNvSpPr txBox="1"/>
          <p:nvPr/>
        </p:nvSpPr>
        <p:spPr>
          <a:xfrm>
            <a:off x="2589213" y="1790700"/>
            <a:ext cx="2419252" cy="523220"/>
          </a:xfrm>
          <a:prstGeom prst="rect">
            <a:avLst/>
          </a:prstGeom>
          <a:noFill/>
        </p:spPr>
        <p:txBody>
          <a:bodyPr wrap="none" rtlCol="0">
            <a:spAutoFit/>
          </a:bodyPr>
          <a:lstStyle/>
          <a:p>
            <a:r>
              <a:rPr lang="en-US" sz="2800" b="1" i="1" dirty="0" smtClean="0">
                <a:latin typeface="Agency FB" panose="020B0503020202020204" pitchFamily="34" charset="0"/>
              </a:rPr>
              <a:t>Programming 622</a:t>
            </a:r>
            <a:endParaRPr lang="en-GB" sz="2800" b="1" i="1" dirty="0">
              <a:latin typeface="Agency FB" panose="020B0503020202020204" pitchFamily="34" charset="0"/>
            </a:endParaRPr>
          </a:p>
        </p:txBody>
      </p:sp>
    </p:spTree>
    <p:extLst>
      <p:ext uri="{BB962C8B-B14F-4D97-AF65-F5344CB8AC3E}">
        <p14:creationId xmlns:p14="http://schemas.microsoft.com/office/powerpoint/2010/main" val="457953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sz="3200" dirty="0"/>
              <a:t> </a:t>
            </a:r>
            <a:r>
              <a:rPr lang="en-US" sz="3200" dirty="0" smtClean="0"/>
              <a:t>                </a:t>
            </a:r>
            <a:r>
              <a:rPr lang="en-US" sz="7200" b="1" dirty="0"/>
              <a:t>The end</a:t>
            </a:r>
            <a:endParaRPr lang="en-GB" sz="3200" dirty="0"/>
          </a:p>
        </p:txBody>
      </p:sp>
      <p:sp>
        <p:nvSpPr>
          <p:cNvPr id="4" name="Slide Number Placeholder 3"/>
          <p:cNvSpPr>
            <a:spLocks noGrp="1"/>
          </p:cNvSpPr>
          <p:nvPr>
            <p:ph type="sldNum" sz="quarter" idx="12"/>
          </p:nvPr>
        </p:nvSpPr>
        <p:spPr/>
        <p:txBody>
          <a:bodyPr/>
          <a:lstStyle/>
          <a:p>
            <a:fld id="{E0912816-C430-4136-9554-B45F9367BD57}" type="slidenum">
              <a:rPr lang="en-GB" smtClean="0"/>
              <a:t>10</a:t>
            </a:fld>
            <a:endParaRPr lang="en-GB"/>
          </a:p>
        </p:txBody>
      </p:sp>
    </p:spTree>
    <p:extLst>
      <p:ext uri="{BB962C8B-B14F-4D97-AF65-F5344CB8AC3E}">
        <p14:creationId xmlns:p14="http://schemas.microsoft.com/office/powerpoint/2010/main" val="2863848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Learning Objectives</a:t>
            </a:r>
            <a:br>
              <a:rPr lang="en-GB" b="1" dirty="0" smtClean="0"/>
            </a:br>
            <a:endParaRPr lang="en-GB" b="1" dirty="0"/>
          </a:p>
        </p:txBody>
      </p:sp>
      <p:sp>
        <p:nvSpPr>
          <p:cNvPr id="3" name="Content Placeholder 2"/>
          <p:cNvSpPr>
            <a:spLocks noGrp="1"/>
          </p:cNvSpPr>
          <p:nvPr>
            <p:ph idx="1"/>
          </p:nvPr>
        </p:nvSpPr>
        <p:spPr/>
        <p:txBody>
          <a:bodyPr>
            <a:normAutofit fontScale="92500" lnSpcReduction="20000"/>
          </a:bodyPr>
          <a:lstStyle/>
          <a:p>
            <a:pPr marL="0" indent="0">
              <a:buNone/>
            </a:pPr>
            <a:endParaRPr lang="en-ZA"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Learn about software engineering principles </a:t>
            </a:r>
          </a:p>
          <a:p>
            <a:r>
              <a:rPr lang="en-US" dirty="0">
                <a:latin typeface="Times New Roman" panose="02020603050405020304" pitchFamily="18" charset="0"/>
                <a:cs typeface="Times New Roman" panose="02020603050405020304" pitchFamily="18" charset="0"/>
              </a:rPr>
              <a:t>Discover what an algorithm is and explore problem-solving techniques </a:t>
            </a:r>
          </a:p>
          <a:p>
            <a:r>
              <a:rPr lang="en-US" dirty="0">
                <a:latin typeface="Times New Roman" panose="02020603050405020304" pitchFamily="18" charset="0"/>
                <a:cs typeface="Times New Roman" panose="02020603050405020304" pitchFamily="18" charset="0"/>
              </a:rPr>
              <a:t>Become aware of structured design and object-oriented design programming methodologies Learn about classes </a:t>
            </a:r>
          </a:p>
          <a:p>
            <a:r>
              <a:rPr lang="en-US" dirty="0">
                <a:latin typeface="Times New Roman" panose="02020603050405020304" pitchFamily="18" charset="0"/>
                <a:cs typeface="Times New Roman" panose="02020603050405020304" pitchFamily="18" charset="0"/>
              </a:rPr>
              <a:t>Become aware of private, protected, and public members of a class </a:t>
            </a:r>
          </a:p>
          <a:p>
            <a:r>
              <a:rPr lang="en-US" dirty="0">
                <a:latin typeface="Times New Roman" panose="02020603050405020304" pitchFamily="18" charset="0"/>
                <a:cs typeface="Times New Roman" panose="02020603050405020304" pitchFamily="18" charset="0"/>
              </a:rPr>
              <a:t>Explore how classes are implemented </a:t>
            </a:r>
          </a:p>
          <a:p>
            <a:r>
              <a:rPr lang="en-US" dirty="0">
                <a:latin typeface="Times New Roman" panose="02020603050405020304" pitchFamily="18" charset="0"/>
                <a:cs typeface="Times New Roman" panose="02020603050405020304" pitchFamily="18" charset="0"/>
              </a:rPr>
              <a:t>Become aware of Unified Modeling Language (UML) notation </a:t>
            </a:r>
          </a:p>
          <a:p>
            <a:r>
              <a:rPr lang="en-US" dirty="0">
                <a:latin typeface="Times New Roman" panose="02020603050405020304" pitchFamily="18" charset="0"/>
                <a:cs typeface="Times New Roman" panose="02020603050405020304" pitchFamily="18" charset="0"/>
              </a:rPr>
              <a:t>Examine constructors and destructors </a:t>
            </a:r>
          </a:p>
          <a:p>
            <a:r>
              <a:rPr lang="en-US" dirty="0">
                <a:latin typeface="Times New Roman" panose="02020603050405020304" pitchFamily="18" charset="0"/>
                <a:cs typeface="Times New Roman" panose="02020603050405020304" pitchFamily="18" charset="0"/>
              </a:rPr>
              <a:t>Become aware of abstract data type (ADT) </a:t>
            </a:r>
          </a:p>
          <a:p>
            <a:r>
              <a:rPr lang="en-US" dirty="0">
                <a:latin typeface="Times New Roman" panose="02020603050405020304" pitchFamily="18" charset="0"/>
                <a:cs typeface="Times New Roman" panose="02020603050405020304" pitchFamily="18" charset="0"/>
              </a:rPr>
              <a:t>Explore how classes are used to implement ADT </a:t>
            </a:r>
            <a:endParaRPr lang="en-ZA"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2</a:t>
            </a:fld>
            <a:endParaRPr lang="en-GB"/>
          </a:p>
        </p:txBody>
      </p:sp>
    </p:spTree>
    <p:extLst>
      <p:ext uri="{BB962C8B-B14F-4D97-AF65-F5344CB8AC3E}">
        <p14:creationId xmlns:p14="http://schemas.microsoft.com/office/powerpoint/2010/main" val="3186461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4" y="2133600"/>
            <a:ext cx="8911687" cy="4267200"/>
          </a:xfrm>
        </p:spPr>
        <p:txBody>
          <a:bodyPr>
            <a:normAutofit/>
          </a:bodyPr>
          <a:lstStyle/>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Without </a:t>
            </a:r>
            <a:r>
              <a:rPr lang="en-US" sz="2000" dirty="0">
                <a:latin typeface="Times New Roman" panose="02020603050405020304" pitchFamily="18" charset="0"/>
                <a:cs typeface="Times New Roman" panose="02020603050405020304" pitchFamily="18" charset="0"/>
              </a:rPr>
              <a:t>software a computer is of no use. It is the software that enables you to do things that were, perhaps, fiction a few years ago. However, software is not created overnight. From the time a software program is conceived until it is delivered, it goes through several phases. There is a branch of computer science, called software engineering, which specializes in this area.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Most </a:t>
            </a:r>
            <a:r>
              <a:rPr lang="en-US" sz="2000" dirty="0">
                <a:latin typeface="Times New Roman" panose="02020603050405020304" pitchFamily="18" charset="0"/>
                <a:cs typeface="Times New Roman" panose="02020603050405020304" pitchFamily="18" charset="0"/>
              </a:rPr>
              <a:t>colleges and universities offer a course in software engineering. This book is not concerned with the teaching of software engineering principles. However, this chapter briefly describes some of the basic software engineering principles that can simplify program design. </a:t>
            </a:r>
            <a:endParaRPr lang="en-GB"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3</a:t>
            </a:fld>
            <a:endParaRPr lang="en-GB"/>
          </a:p>
        </p:txBody>
      </p:sp>
    </p:spTree>
    <p:extLst>
      <p:ext uri="{BB962C8B-B14F-4D97-AF65-F5344CB8AC3E}">
        <p14:creationId xmlns:p14="http://schemas.microsoft.com/office/powerpoint/2010/main" val="2293934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57947"/>
          </a:xfrm>
        </p:spPr>
        <p:txBody>
          <a:bodyPr/>
          <a:lstStyle/>
          <a:p>
            <a:r>
              <a:rPr lang="en-US" dirty="0">
                <a:latin typeface="Times New Roman" panose="02020603050405020304" pitchFamily="18" charset="0"/>
                <a:cs typeface="Times New Roman" panose="02020603050405020304" pitchFamily="18" charset="0"/>
              </a:rPr>
              <a:t>Software Life Cycle</a:t>
            </a:r>
          </a:p>
        </p:txBody>
      </p:sp>
      <p:sp>
        <p:nvSpPr>
          <p:cNvPr id="3" name="Content Placeholder 2"/>
          <p:cNvSpPr>
            <a:spLocks noGrp="1"/>
          </p:cNvSpPr>
          <p:nvPr>
            <p:ph idx="1"/>
          </p:nvPr>
        </p:nvSpPr>
        <p:spPr>
          <a:xfrm>
            <a:off x="2351314" y="1886856"/>
            <a:ext cx="9153298" cy="4296229"/>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software development phase is the first and perhaps most important phase of the software life cycle. A program that is well developed will be easy and less </a:t>
            </a:r>
            <a:r>
              <a:rPr lang="en-US" dirty="0" smtClean="0">
                <a:latin typeface="Times New Roman" panose="02020603050405020304" pitchFamily="18" charset="0"/>
                <a:cs typeface="Times New Roman" panose="02020603050405020304" pitchFamily="18" charset="0"/>
              </a:rPr>
              <a:t>expensive </a:t>
            </a:r>
            <a:r>
              <a:rPr lang="en-US" dirty="0">
                <a:latin typeface="Times New Roman" panose="02020603050405020304" pitchFamily="18" charset="0"/>
                <a:cs typeface="Times New Roman" panose="02020603050405020304" pitchFamily="18" charset="0"/>
              </a:rPr>
              <a:t>to maintain. The next section describes this phase. </a:t>
            </a:r>
          </a:p>
          <a:p>
            <a:pPr marL="0" indent="0">
              <a:buNone/>
            </a:pPr>
            <a:r>
              <a:rPr lang="en-US" b="1" dirty="0">
                <a:latin typeface="Times New Roman" panose="02020603050405020304" pitchFamily="18" charset="0"/>
                <a:cs typeface="Times New Roman" panose="02020603050405020304" pitchFamily="18" charset="0"/>
              </a:rPr>
              <a:t>Software Development Phase </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Software </a:t>
            </a:r>
            <a:r>
              <a:rPr lang="en-US" dirty="0">
                <a:latin typeface="Times New Roman" panose="02020603050405020304" pitchFamily="18" charset="0"/>
                <a:cs typeface="Times New Roman" panose="02020603050405020304" pitchFamily="18" charset="0"/>
              </a:rPr>
              <a:t>engineers typically break the software development process into the following four phases: </a:t>
            </a:r>
          </a:p>
          <a:p>
            <a:pPr>
              <a:buFont typeface="+mj-lt"/>
              <a:buAutoNum type="arabicPeriod"/>
            </a:pPr>
            <a:r>
              <a:rPr lang="en-US" dirty="0">
                <a:latin typeface="Times New Roman" panose="02020603050405020304" pitchFamily="18" charset="0"/>
                <a:cs typeface="Times New Roman" panose="02020603050405020304" pitchFamily="18" charset="0"/>
              </a:rPr>
              <a:t>Analysis </a:t>
            </a:r>
          </a:p>
          <a:p>
            <a:pPr>
              <a:buFont typeface="+mj-lt"/>
              <a:buAutoNum type="arabicPeriod"/>
            </a:pPr>
            <a:r>
              <a:rPr lang="en-US" dirty="0">
                <a:latin typeface="Times New Roman" panose="02020603050405020304" pitchFamily="18" charset="0"/>
                <a:cs typeface="Times New Roman" panose="02020603050405020304" pitchFamily="18" charset="0"/>
              </a:rPr>
              <a:t>Design </a:t>
            </a:r>
          </a:p>
          <a:p>
            <a:pPr>
              <a:buFont typeface="+mj-lt"/>
              <a:buAutoNum type="arabicPeriod"/>
            </a:pPr>
            <a:r>
              <a:rPr lang="en-US" dirty="0">
                <a:latin typeface="Times New Roman" panose="02020603050405020304" pitchFamily="18" charset="0"/>
                <a:cs typeface="Times New Roman" panose="02020603050405020304" pitchFamily="18" charset="0"/>
              </a:rPr>
              <a:t>Implementation </a:t>
            </a:r>
          </a:p>
          <a:p>
            <a:pPr>
              <a:buFont typeface="+mj-lt"/>
              <a:buAutoNum type="arabicPeriod"/>
            </a:pPr>
            <a:r>
              <a:rPr lang="en-US" dirty="0">
                <a:latin typeface="Times New Roman" panose="02020603050405020304" pitchFamily="18" charset="0"/>
                <a:cs typeface="Times New Roman" panose="02020603050405020304" pitchFamily="18" charset="0"/>
              </a:rPr>
              <a:t>Testing and debugging </a:t>
            </a:r>
          </a:p>
        </p:txBody>
      </p:sp>
      <p:sp>
        <p:nvSpPr>
          <p:cNvPr id="4" name="Slide Number Placeholder 3"/>
          <p:cNvSpPr>
            <a:spLocks noGrp="1"/>
          </p:cNvSpPr>
          <p:nvPr>
            <p:ph type="sldNum" sz="quarter" idx="12"/>
          </p:nvPr>
        </p:nvSpPr>
        <p:spPr/>
        <p:txBody>
          <a:bodyPr/>
          <a:lstStyle/>
          <a:p>
            <a:fld id="{E0912816-C430-4136-9554-B45F9367BD57}" type="slidenum">
              <a:rPr lang="en-GB" smtClean="0"/>
              <a:t>4</a:t>
            </a:fld>
            <a:endParaRPr lang="en-GB"/>
          </a:p>
        </p:txBody>
      </p:sp>
    </p:spTree>
    <p:extLst>
      <p:ext uri="{BB962C8B-B14F-4D97-AF65-F5344CB8AC3E}">
        <p14:creationId xmlns:p14="http://schemas.microsoft.com/office/powerpoint/2010/main" val="166814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57947"/>
          </a:xfrm>
        </p:spPr>
        <p:txBody>
          <a:bodyPr/>
          <a:lstStyle/>
          <a:p>
            <a:r>
              <a:rPr lang="en-US" dirty="0">
                <a:latin typeface="Times New Roman" panose="02020603050405020304" pitchFamily="18" charset="0"/>
                <a:cs typeface="Times New Roman" panose="02020603050405020304" pitchFamily="18" charset="0"/>
              </a:rPr>
              <a:t>Software Life Cycle</a:t>
            </a:r>
          </a:p>
        </p:txBody>
      </p:sp>
      <p:sp>
        <p:nvSpPr>
          <p:cNvPr id="3" name="Content Placeholder 2"/>
          <p:cNvSpPr>
            <a:spLocks noGrp="1"/>
          </p:cNvSpPr>
          <p:nvPr>
            <p:ph idx="1"/>
          </p:nvPr>
        </p:nvSpPr>
        <p:spPr>
          <a:xfrm>
            <a:off x="2356984" y="2235200"/>
            <a:ext cx="8915400" cy="3744686"/>
          </a:xfrm>
        </p:spPr>
        <p:txBody>
          <a:bodyPr>
            <a:normAutofit/>
          </a:bodyPr>
          <a:lstStyle/>
          <a:p>
            <a:pPr>
              <a:buFont typeface="+mj-lt"/>
              <a:buAutoNum type="arabicPeriod"/>
            </a:pPr>
            <a:r>
              <a:rPr lang="en-US" b="1" dirty="0" smtClean="0">
                <a:latin typeface="Times New Roman" panose="02020603050405020304" pitchFamily="18" charset="0"/>
                <a:cs typeface="Times New Roman" panose="02020603050405020304" pitchFamily="18" charset="0"/>
              </a:rPr>
              <a:t>Analysis </a:t>
            </a:r>
          </a:p>
          <a:p>
            <a:pPr lvl="1" fontAlgn="base">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Study and </a:t>
            </a:r>
            <a:r>
              <a:rPr lang="en-US" b="1" dirty="0" smtClean="0">
                <a:latin typeface="Times New Roman" panose="02020603050405020304" pitchFamily="18" charset="0"/>
                <a:cs typeface="Times New Roman" panose="02020603050405020304" pitchFamily="18" charset="0"/>
              </a:rPr>
              <a:t>analyze </a:t>
            </a:r>
            <a:r>
              <a:rPr lang="en-US" b="1" dirty="0">
                <a:latin typeface="Times New Roman" panose="02020603050405020304" pitchFamily="18" charset="0"/>
                <a:cs typeface="Times New Roman" panose="02020603050405020304" pitchFamily="18" charset="0"/>
              </a:rPr>
              <a:t>the current system:</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System analysts collect facts from existing users.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Existing systems limitations and details.</a:t>
            </a:r>
          </a:p>
          <a:p>
            <a:pPr lvl="1" fontAlgn="base">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Define new system objectives:</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Define and </a:t>
            </a:r>
            <a:r>
              <a:rPr lang="en-US" dirty="0" smtClean="0">
                <a:latin typeface="Times New Roman" panose="02020603050405020304" pitchFamily="18" charset="0"/>
                <a:cs typeface="Times New Roman" panose="02020603050405020304" pitchFamily="18" charset="0"/>
              </a:rPr>
              <a:t>Priorities </a:t>
            </a:r>
            <a:r>
              <a:rPr lang="en-US" dirty="0">
                <a:latin typeface="Times New Roman" panose="02020603050405020304" pitchFamily="18" charset="0"/>
                <a:cs typeface="Times New Roman" panose="02020603050405020304" pitchFamily="18" charset="0"/>
              </a:rPr>
              <a:t>Users Requirements.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analyst approaches the users to find out what they want from the system.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They use different data gathering techniques such as interviews, observations, and surveys.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is an attempt to understand all aspects of the current system and eventually indicate how things may be improved by a new system</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5</a:t>
            </a:fld>
            <a:endParaRPr lang="en-GB"/>
          </a:p>
        </p:txBody>
      </p:sp>
    </p:spTree>
    <p:extLst>
      <p:ext uri="{BB962C8B-B14F-4D97-AF65-F5344CB8AC3E}">
        <p14:creationId xmlns:p14="http://schemas.microsoft.com/office/powerpoint/2010/main" val="2564429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57947"/>
          </a:xfrm>
        </p:spPr>
        <p:txBody>
          <a:bodyPr/>
          <a:lstStyle/>
          <a:p>
            <a:r>
              <a:rPr lang="en-US" dirty="0">
                <a:latin typeface="Times New Roman" panose="02020603050405020304" pitchFamily="18" charset="0"/>
                <a:cs typeface="Times New Roman" panose="02020603050405020304" pitchFamily="18" charset="0"/>
              </a:rPr>
              <a:t>Software Life Cycle</a:t>
            </a:r>
          </a:p>
        </p:txBody>
      </p:sp>
      <p:sp>
        <p:nvSpPr>
          <p:cNvPr id="3" name="Content Placeholder 2"/>
          <p:cNvSpPr>
            <a:spLocks noGrp="1"/>
          </p:cNvSpPr>
          <p:nvPr>
            <p:ph idx="1"/>
          </p:nvPr>
        </p:nvSpPr>
        <p:spPr>
          <a:xfrm>
            <a:off x="2589212" y="1582057"/>
            <a:ext cx="8915400" cy="4775200"/>
          </a:xfrm>
        </p:spPr>
        <p:txBody>
          <a:bodyPr>
            <a:normAutofit/>
          </a:bodyPr>
          <a:lstStyle/>
          <a:p>
            <a:pPr>
              <a:buFont typeface="+mj-lt"/>
              <a:buAutoNum type="arabicPeriod" startAt="2"/>
            </a:pPr>
            <a:r>
              <a:rPr lang="en-US" b="1" dirty="0" smtClean="0">
                <a:solidFill>
                  <a:schemeClr val="tx1"/>
                </a:solidFill>
                <a:latin typeface="Times New Roman" panose="02020603050405020304" pitchFamily="18" charset="0"/>
                <a:cs typeface="Times New Roman" panose="02020603050405020304" pitchFamily="18" charset="0"/>
              </a:rPr>
              <a:t>Design: </a:t>
            </a:r>
            <a:r>
              <a:rPr lang="en-US" dirty="0" smtClean="0">
                <a:solidFill>
                  <a:schemeClr val="tx1"/>
                </a:solidFill>
                <a:latin typeface="Times New Roman" panose="02020603050405020304" pitchFamily="18" charset="0"/>
                <a:cs typeface="Times New Roman" panose="02020603050405020304" pitchFamily="18" charset="0"/>
              </a:rPr>
              <a:t>After </a:t>
            </a:r>
            <a:r>
              <a:rPr lang="en-US" dirty="0">
                <a:solidFill>
                  <a:schemeClr val="tx1"/>
                </a:solidFill>
                <a:latin typeface="Times New Roman" panose="02020603050405020304" pitchFamily="18" charset="0"/>
                <a:cs typeface="Times New Roman" panose="02020603050405020304" pitchFamily="18" charset="0"/>
              </a:rPr>
              <a:t>you carefully analyze the problem, the next step is to design an algorithm to solve the problem. If you broke the problem into </a:t>
            </a:r>
            <a:r>
              <a:rPr lang="en-US" dirty="0" smtClean="0">
                <a:solidFill>
                  <a:schemeClr val="tx1"/>
                </a:solidFill>
                <a:latin typeface="Times New Roman" panose="02020603050405020304" pitchFamily="18" charset="0"/>
                <a:cs typeface="Times New Roman" panose="02020603050405020304" pitchFamily="18" charset="0"/>
              </a:rPr>
              <a:t>sub problems, </a:t>
            </a:r>
            <a:r>
              <a:rPr lang="en-US" dirty="0">
                <a:solidFill>
                  <a:schemeClr val="tx1"/>
                </a:solidFill>
                <a:latin typeface="Times New Roman" panose="02020603050405020304" pitchFamily="18" charset="0"/>
                <a:cs typeface="Times New Roman" panose="02020603050405020304" pitchFamily="18" charset="0"/>
              </a:rPr>
              <a:t>you need to design an algorithm for each </a:t>
            </a:r>
            <a:r>
              <a:rPr lang="en-US" dirty="0" smtClean="0">
                <a:solidFill>
                  <a:schemeClr val="tx1"/>
                </a:solidFill>
                <a:latin typeface="Times New Roman" panose="02020603050405020304" pitchFamily="18" charset="0"/>
                <a:cs typeface="Times New Roman" panose="02020603050405020304" pitchFamily="18" charset="0"/>
              </a:rPr>
              <a:t>sub problem. </a:t>
            </a:r>
          </a:p>
          <a:p>
            <a:pPr lvl="1">
              <a:buFont typeface="Courier New" panose="02070309020205020404" pitchFamily="49" charset="0"/>
              <a:buChar char="o"/>
            </a:pPr>
            <a:r>
              <a:rPr lang="en-US" b="1" dirty="0">
                <a:solidFill>
                  <a:schemeClr val="tx1"/>
                </a:solidFill>
                <a:latin typeface="Times New Roman" panose="02020603050405020304" pitchFamily="18" charset="0"/>
                <a:cs typeface="Times New Roman" panose="02020603050405020304" pitchFamily="18" charset="0"/>
              </a:rPr>
              <a:t>Structured Design </a:t>
            </a:r>
            <a:r>
              <a:rPr lang="en-US" dirty="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latin typeface="Times New Roman" panose="02020603050405020304" pitchFamily="18" charset="0"/>
                <a:cs typeface="Times New Roman" panose="02020603050405020304" pitchFamily="18" charset="0"/>
              </a:rPr>
              <a:t>Dividing </a:t>
            </a:r>
            <a:r>
              <a:rPr lang="en-US" dirty="0">
                <a:solidFill>
                  <a:schemeClr val="tx1"/>
                </a:solidFill>
                <a:latin typeface="Times New Roman" panose="02020603050405020304" pitchFamily="18" charset="0"/>
                <a:cs typeface="Times New Roman" panose="02020603050405020304" pitchFamily="18" charset="0"/>
              </a:rPr>
              <a:t>a problem into smaller </a:t>
            </a:r>
            <a:r>
              <a:rPr lang="en-US" dirty="0" smtClean="0">
                <a:solidFill>
                  <a:schemeClr val="tx1"/>
                </a:solidFill>
                <a:latin typeface="Times New Roman" panose="02020603050405020304" pitchFamily="18" charset="0"/>
                <a:cs typeface="Times New Roman" panose="02020603050405020304" pitchFamily="18" charset="0"/>
              </a:rPr>
              <a:t>sub problems </a:t>
            </a:r>
            <a:r>
              <a:rPr lang="en-US" dirty="0">
                <a:solidFill>
                  <a:schemeClr val="tx1"/>
                </a:solidFill>
                <a:latin typeface="Times New Roman" panose="02020603050405020304" pitchFamily="18" charset="0"/>
                <a:cs typeface="Times New Roman" panose="02020603050405020304" pitchFamily="18" charset="0"/>
              </a:rPr>
              <a:t>is called structured design. The structured design approach is also known as top-down design, stepwise refinement, and modular programming. In structured design, the problem is divided into smaller problems. Each </a:t>
            </a:r>
            <a:r>
              <a:rPr lang="en-US" dirty="0" smtClean="0">
                <a:solidFill>
                  <a:schemeClr val="tx1"/>
                </a:solidFill>
                <a:latin typeface="Times New Roman" panose="02020603050405020304" pitchFamily="18" charset="0"/>
                <a:cs typeface="Times New Roman" panose="02020603050405020304" pitchFamily="18" charset="0"/>
              </a:rPr>
              <a:t>sub problem </a:t>
            </a:r>
            <a:r>
              <a:rPr lang="en-US" dirty="0">
                <a:solidFill>
                  <a:schemeClr val="tx1"/>
                </a:solidFill>
                <a:latin typeface="Times New Roman" panose="02020603050405020304" pitchFamily="18" charset="0"/>
                <a:cs typeface="Times New Roman" panose="02020603050405020304" pitchFamily="18" charset="0"/>
              </a:rPr>
              <a:t>is then analyzed, and a solution is obtained to solve the </a:t>
            </a:r>
            <a:r>
              <a:rPr lang="en-US" dirty="0" smtClean="0">
                <a:solidFill>
                  <a:schemeClr val="tx1"/>
                </a:solidFill>
                <a:latin typeface="Times New Roman" panose="02020603050405020304" pitchFamily="18" charset="0"/>
                <a:cs typeface="Times New Roman" panose="02020603050405020304" pitchFamily="18" charset="0"/>
              </a:rPr>
              <a:t>sub problem. </a:t>
            </a:r>
          </a:p>
          <a:p>
            <a:pPr lvl="1">
              <a:buFont typeface="Courier New" panose="02070309020205020404" pitchFamily="49" charset="0"/>
              <a:buChar char="o"/>
            </a:pPr>
            <a:r>
              <a:rPr lang="en-US" b="1" dirty="0">
                <a:solidFill>
                  <a:schemeClr val="tx1"/>
                </a:solidFill>
                <a:latin typeface="Times New Roman" panose="02020603050405020304" pitchFamily="18" charset="0"/>
                <a:cs typeface="Times New Roman" panose="02020603050405020304" pitchFamily="18" charset="0"/>
              </a:rPr>
              <a:t>Object-Oriented </a:t>
            </a:r>
            <a:r>
              <a:rPr lang="en-US" b="1" dirty="0" smtClean="0">
                <a:solidFill>
                  <a:schemeClr val="tx1"/>
                </a:solidFill>
                <a:latin typeface="Times New Roman" panose="02020603050405020304" pitchFamily="18" charset="0"/>
                <a:cs typeface="Times New Roman" panose="02020603050405020304" pitchFamily="18" charset="0"/>
              </a:rPr>
              <a:t>Design</a:t>
            </a:r>
            <a:r>
              <a:rPr lang="en-US" dirty="0" smtClean="0">
                <a:solidFill>
                  <a:schemeClr val="tx1"/>
                </a:solidFill>
                <a:latin typeface="Times New Roman" panose="02020603050405020304" pitchFamily="18" charset="0"/>
                <a:cs typeface="Times New Roman" panose="02020603050405020304" pitchFamily="18" charset="0"/>
              </a:rPr>
              <a:t>: In </a:t>
            </a:r>
            <a:r>
              <a:rPr lang="en-US" dirty="0">
                <a:solidFill>
                  <a:schemeClr val="tx1"/>
                </a:solidFill>
                <a:latin typeface="Times New Roman" panose="02020603050405020304" pitchFamily="18" charset="0"/>
                <a:cs typeface="Times New Roman" panose="02020603050405020304" pitchFamily="18" charset="0"/>
              </a:rPr>
              <a:t>object-oriented design (OOD), the first step in the problem-solving process is to identify the components called objects, which form the basis of the solution, and determine how these objects interact with one </a:t>
            </a:r>
            <a:r>
              <a:rPr lang="en-US" dirty="0" smtClean="0">
                <a:solidFill>
                  <a:schemeClr val="tx1"/>
                </a:solidFill>
                <a:latin typeface="Times New Roman" panose="02020603050405020304" pitchFamily="18" charset="0"/>
                <a:cs typeface="Times New Roman" panose="02020603050405020304" pitchFamily="18" charset="0"/>
              </a:rPr>
              <a:t>another, OOD </a:t>
            </a:r>
            <a:r>
              <a:rPr lang="en-US" dirty="0">
                <a:solidFill>
                  <a:schemeClr val="tx1"/>
                </a:solidFill>
                <a:latin typeface="Times New Roman" panose="02020603050405020304" pitchFamily="18" charset="0"/>
                <a:cs typeface="Times New Roman" panose="02020603050405020304" pitchFamily="18" charset="0"/>
              </a:rPr>
              <a:t>has the following three basic principles: </a:t>
            </a:r>
          </a:p>
          <a:p>
            <a:pPr lvl="2">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Encapsulation—The ability to combine data and operations in a single unit </a:t>
            </a:r>
          </a:p>
          <a:p>
            <a:pPr lvl="2">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Inheritance—The ability to create new (data) types from existing (data) types </a:t>
            </a:r>
          </a:p>
          <a:p>
            <a:pPr lvl="2">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Polymorphism—The </a:t>
            </a:r>
            <a:r>
              <a:rPr lang="en-US" dirty="0">
                <a:solidFill>
                  <a:schemeClr val="tx1"/>
                </a:solidFill>
                <a:latin typeface="Times New Roman" panose="02020603050405020304" pitchFamily="18" charset="0"/>
                <a:cs typeface="Times New Roman" panose="02020603050405020304" pitchFamily="18" charset="0"/>
              </a:rPr>
              <a:t>ability to use the same expression to denote different operations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6</a:t>
            </a:fld>
            <a:endParaRPr lang="en-GB"/>
          </a:p>
        </p:txBody>
      </p:sp>
    </p:spTree>
    <p:extLst>
      <p:ext uri="{BB962C8B-B14F-4D97-AF65-F5344CB8AC3E}">
        <p14:creationId xmlns:p14="http://schemas.microsoft.com/office/powerpoint/2010/main" val="2687534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57947"/>
          </a:xfrm>
        </p:spPr>
        <p:txBody>
          <a:bodyPr/>
          <a:lstStyle/>
          <a:p>
            <a:r>
              <a:rPr lang="en-US" dirty="0">
                <a:latin typeface="Times New Roman" panose="02020603050405020304" pitchFamily="18" charset="0"/>
                <a:cs typeface="Times New Roman" panose="02020603050405020304" pitchFamily="18" charset="0"/>
              </a:rPr>
              <a:t>Software Life Cycle</a:t>
            </a:r>
          </a:p>
        </p:txBody>
      </p:sp>
      <p:sp>
        <p:nvSpPr>
          <p:cNvPr id="3" name="Content Placeholder 2"/>
          <p:cNvSpPr>
            <a:spLocks noGrp="1"/>
          </p:cNvSpPr>
          <p:nvPr>
            <p:ph idx="1"/>
          </p:nvPr>
        </p:nvSpPr>
        <p:spPr>
          <a:xfrm>
            <a:off x="1930400" y="1683657"/>
            <a:ext cx="9574212" cy="4775200"/>
          </a:xfrm>
        </p:spPr>
        <p:txBody>
          <a:bodyPr>
            <a:normAutofit/>
          </a:bodyPr>
          <a:lstStyle/>
          <a:p>
            <a:pPr>
              <a:buFont typeface="+mj-lt"/>
              <a:buAutoNum type="arabicPeriod" startAt="3"/>
            </a:pPr>
            <a:r>
              <a:rPr lang="en-US" b="1" dirty="0" smtClean="0">
                <a:latin typeface="Times New Roman" panose="02020603050405020304" pitchFamily="18" charset="0"/>
                <a:cs typeface="Times New Roman" panose="02020603050405020304" pitchFamily="18" charset="0"/>
              </a:rPr>
              <a:t>Implementation: </a:t>
            </a:r>
            <a:r>
              <a:rPr lang="en-US" dirty="0" smtClean="0">
                <a:latin typeface="Times New Roman" panose="02020603050405020304" pitchFamily="18" charset="0"/>
                <a:cs typeface="Times New Roman" panose="02020603050405020304" pitchFamily="18" charset="0"/>
              </a:rPr>
              <a:t>During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implementation</a:t>
            </a:r>
            <a:r>
              <a:rPr lang="en-US" dirty="0">
                <a:latin typeface="Times New Roman" panose="02020603050405020304" pitchFamily="18" charset="0"/>
                <a:cs typeface="Times New Roman" panose="02020603050405020304" pitchFamily="18" charset="0"/>
              </a:rPr>
              <a:t>, the project team creates the actual product. Product implementation can be an exciting phase for the customer, because their idea for the project becomes something tangible. Project developers begin building and coding the software</a:t>
            </a:r>
            <a:r>
              <a:rPr lang="en-US" dirty="0" smtClean="0">
                <a:latin typeface="Times New Roman" panose="02020603050405020304" pitchFamily="18" charset="0"/>
                <a:cs typeface="Times New Roman" panose="02020603050405020304" pitchFamily="18" charset="0"/>
              </a:rPr>
              <a:t>.</a:t>
            </a:r>
          </a:p>
          <a:p>
            <a:pPr>
              <a:buFont typeface="+mj-lt"/>
              <a:buAutoNum type="arabicPeriod" startAt="3"/>
            </a:pPr>
            <a:r>
              <a:rPr lang="en-US" b="1" dirty="0">
                <a:latin typeface="Times New Roman" panose="02020603050405020304" pitchFamily="18" charset="0"/>
                <a:cs typeface="Times New Roman" panose="02020603050405020304" pitchFamily="18" charset="0"/>
              </a:rPr>
              <a:t>Testing and </a:t>
            </a:r>
            <a:r>
              <a:rPr lang="en-US" b="1" dirty="0" smtClean="0">
                <a:latin typeface="Times New Roman" panose="02020603050405020304" pitchFamily="18" charset="0"/>
                <a:cs typeface="Times New Roman" panose="02020603050405020304" pitchFamily="18" charset="0"/>
              </a:rPr>
              <a:t>Debugging</a:t>
            </a:r>
          </a:p>
          <a:p>
            <a:pPr lvl="1">
              <a:buFont typeface="Courier New" panose="02070309020205020404" pitchFamily="49" charset="0"/>
              <a:buChar char="o"/>
            </a:pPr>
            <a:r>
              <a:rPr lang="en-US" sz="1800" b="1" dirty="0" smtClean="0">
                <a:latin typeface="Times New Roman" panose="02020603050405020304" pitchFamily="18" charset="0"/>
                <a:cs typeface="Times New Roman" panose="02020603050405020304" pitchFamily="18" charset="0"/>
              </a:rPr>
              <a:t>Testing</a:t>
            </a:r>
            <a:r>
              <a:rPr lang="en-US" sz="1800" dirty="0" smtClean="0">
                <a:latin typeface="Times New Roman" panose="02020603050405020304" pitchFamily="18" charset="0"/>
                <a:cs typeface="Times New Roman" panose="02020603050405020304" pitchFamily="18" charset="0"/>
              </a:rPr>
              <a:t>: Each </a:t>
            </a:r>
            <a:r>
              <a:rPr lang="en-US" sz="1800" dirty="0">
                <a:latin typeface="Times New Roman" panose="02020603050405020304" pitchFamily="18" charset="0"/>
                <a:cs typeface="Times New Roman" panose="02020603050405020304" pitchFamily="18" charset="0"/>
              </a:rPr>
              <a:t>and every software, application or a system needs to be tested before being delivered to the whole wide world. Executed by a group of testers, Testing refers to an activity carried out in order to find the defect in the software. The tester </a:t>
            </a:r>
            <a:r>
              <a:rPr lang="en-US" sz="1800" dirty="0" smtClean="0">
                <a:latin typeface="Times New Roman" panose="02020603050405020304" pitchFamily="18" charset="0"/>
                <a:cs typeface="Times New Roman" panose="02020603050405020304" pitchFamily="18" charset="0"/>
              </a:rPr>
              <a:t>executes manual and </a:t>
            </a:r>
            <a:r>
              <a:rPr lang="en-US" sz="1800" dirty="0">
                <a:latin typeface="Times New Roman" panose="02020603050405020304" pitchFamily="18" charset="0"/>
                <a:cs typeface="Times New Roman" panose="02020603050405020304" pitchFamily="18" charset="0"/>
              </a:rPr>
              <a:t>automated test cases on the software and if they detect any defect or error, it is reported to the development team for correction</a:t>
            </a:r>
            <a:r>
              <a:rPr lang="en-US" sz="1800" dirty="0" smtClean="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sz="1800" b="1" dirty="0" smtClean="0">
                <a:latin typeface="Times New Roman" panose="02020603050405020304" pitchFamily="18" charset="0"/>
                <a:cs typeface="Times New Roman" panose="02020603050405020304" pitchFamily="18" charset="0"/>
              </a:rPr>
              <a:t>Debugging</a:t>
            </a:r>
            <a:r>
              <a:rPr lang="en-US" sz="1800" dirty="0" smtClean="0">
                <a:latin typeface="Times New Roman" panose="02020603050405020304" pitchFamily="18" charset="0"/>
                <a:cs typeface="Times New Roman" panose="02020603050405020304" pitchFamily="18" charset="0"/>
              </a:rPr>
              <a:t>: Unlike </a:t>
            </a:r>
            <a:r>
              <a:rPr lang="en-US" sz="1800" dirty="0">
                <a:latin typeface="Times New Roman" panose="02020603050405020304" pitchFamily="18" charset="0"/>
                <a:cs typeface="Times New Roman" panose="02020603050405020304" pitchFamily="18" charset="0"/>
              </a:rPr>
              <a:t>Testing, Debugging is the activity carried out by the development team or a developer after getting the test report about the defects in the software from the testing team. The work of the developer is to find the cause of this defect or error, which is accomplished by checking the coding thoroughly. Once the bug or error is detected, developer modifies the portion of code and then rechecks whether the defect has been finally removed</a:t>
            </a:r>
          </a:p>
          <a:p>
            <a:pPr>
              <a:buFont typeface="+mj-lt"/>
              <a:buAutoNum type="arabicPeriod" startAt="3"/>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7</a:t>
            </a:fld>
            <a:endParaRPr lang="en-GB"/>
          </a:p>
        </p:txBody>
      </p:sp>
    </p:spTree>
    <p:extLst>
      <p:ext uri="{BB962C8B-B14F-4D97-AF65-F5344CB8AC3E}">
        <p14:creationId xmlns:p14="http://schemas.microsoft.com/office/powerpoint/2010/main" val="3885391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Algorithm Analysis: The Big-O Notation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Check slides titled </a:t>
            </a:r>
            <a:r>
              <a:rPr lang="en-US" sz="2000" smtClean="0">
                <a:latin typeface="Times New Roman" panose="02020603050405020304" pitchFamily="18" charset="0"/>
                <a:cs typeface="Times New Roman" panose="02020603050405020304" pitchFamily="18" charset="0"/>
              </a:rPr>
              <a:t>“3.1</a:t>
            </a:r>
            <a:r>
              <a:rPr lang="en-US" sz="2000" b="1" smtClean="0">
                <a:latin typeface="Times New Roman" panose="02020603050405020304" pitchFamily="18" charset="0"/>
                <a:cs typeface="Times New Roman" panose="02020603050405020304" pitchFamily="18" charset="0"/>
              </a:rPr>
              <a:t>Algorithm Analysis (The </a:t>
            </a:r>
            <a:r>
              <a:rPr lang="en-US" sz="2000" b="1">
                <a:latin typeface="Times New Roman" panose="02020603050405020304" pitchFamily="18" charset="0"/>
                <a:cs typeface="Times New Roman" panose="02020603050405020304" pitchFamily="18" charset="0"/>
              </a:rPr>
              <a:t>Big-O </a:t>
            </a:r>
            <a:r>
              <a:rPr lang="en-US" sz="2000" b="1" smtClean="0">
                <a:latin typeface="Times New Roman" panose="02020603050405020304" pitchFamily="18" charset="0"/>
                <a:cs typeface="Times New Roman" panose="02020603050405020304" pitchFamily="18" charset="0"/>
              </a:rPr>
              <a:t>Notation) Part1 </a:t>
            </a:r>
            <a:r>
              <a:rPr lang="en-US" sz="2000" b="1"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8</a:t>
            </a:fld>
            <a:endParaRPr lang="en-GB"/>
          </a:p>
        </p:txBody>
      </p:sp>
    </p:spTree>
    <p:extLst>
      <p:ext uri="{BB962C8B-B14F-4D97-AF65-F5344CB8AC3E}">
        <p14:creationId xmlns:p14="http://schemas.microsoft.com/office/powerpoint/2010/main" val="3481104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Classes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a:t>
            </a:r>
            <a:r>
              <a:rPr lang="en-US" sz="2000" b="1" dirty="0" smtClean="0"/>
              <a:t>already  covered in first semester.</a:t>
            </a:r>
            <a:endParaRPr lang="en-US" b="1" dirty="0"/>
          </a:p>
        </p:txBody>
      </p:sp>
      <p:sp>
        <p:nvSpPr>
          <p:cNvPr id="4" name="Slide Number Placeholder 3"/>
          <p:cNvSpPr>
            <a:spLocks noGrp="1"/>
          </p:cNvSpPr>
          <p:nvPr>
            <p:ph type="sldNum" sz="quarter" idx="12"/>
          </p:nvPr>
        </p:nvSpPr>
        <p:spPr/>
        <p:txBody>
          <a:bodyPr/>
          <a:lstStyle/>
          <a:p>
            <a:fld id="{E0912816-C430-4136-9554-B45F9367BD57}" type="slidenum">
              <a:rPr lang="en-GB" smtClean="0"/>
              <a:t>9</a:t>
            </a:fld>
            <a:endParaRPr lang="en-GB"/>
          </a:p>
        </p:txBody>
      </p:sp>
    </p:spTree>
    <p:extLst>
      <p:ext uri="{BB962C8B-B14F-4D97-AF65-F5344CB8AC3E}">
        <p14:creationId xmlns:p14="http://schemas.microsoft.com/office/powerpoint/2010/main" val="33959590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3477</TotalTime>
  <Words>848</Words>
  <Application>Microsoft Office PowerPoint</Application>
  <PresentationFormat>Widescreen</PresentationFormat>
  <Paragraphs>71</Paragraphs>
  <Slides>10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Agency FB</vt:lpstr>
      <vt:lpstr>Arial</vt:lpstr>
      <vt:lpstr>Calibri</vt:lpstr>
      <vt:lpstr>Century Gothic</vt:lpstr>
      <vt:lpstr>Courier New</vt:lpstr>
      <vt:lpstr>Times New Roman</vt:lpstr>
      <vt:lpstr>Wingdings 3</vt:lpstr>
      <vt:lpstr>Wisp</vt:lpstr>
      <vt:lpstr>SOFTWARE ENGINEERING PRINCIPLES AND C++ CLASSES  </vt:lpstr>
      <vt:lpstr>Learning Objectives </vt:lpstr>
      <vt:lpstr>Introduction</vt:lpstr>
      <vt:lpstr>Software Life Cycle</vt:lpstr>
      <vt:lpstr>Software Life Cycle</vt:lpstr>
      <vt:lpstr>Software Life Cycle</vt:lpstr>
      <vt:lpstr>Software Life Cycle</vt:lpstr>
      <vt:lpstr>Algorithm Analysis: The Big-O Notation </vt:lpstr>
      <vt:lpstr>Classes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Network Diagram</dc:title>
  <dc:creator>NQUBEKOH</dc:creator>
  <cp:lastModifiedBy>NQUBEKOH</cp:lastModifiedBy>
  <cp:revision>116</cp:revision>
  <dcterms:created xsi:type="dcterms:W3CDTF">2019-03-13T08:07:13Z</dcterms:created>
  <dcterms:modified xsi:type="dcterms:W3CDTF">2020-08-07T09:18:06Z</dcterms:modified>
</cp:coreProperties>
</file>