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8"/>
  </p:notesMasterIdLst>
  <p:sldIdLst>
    <p:sldId id="256" r:id="rId2"/>
    <p:sldId id="257" r:id="rId3"/>
    <p:sldId id="297" r:id="rId4"/>
    <p:sldId id="298" r:id="rId5"/>
    <p:sldId id="299" r:id="rId6"/>
    <p:sldId id="300" r:id="rId7"/>
    <p:sldId id="301" r:id="rId8"/>
    <p:sldId id="302" r:id="rId9"/>
    <p:sldId id="303" r:id="rId10"/>
    <p:sldId id="304" r:id="rId11"/>
    <p:sldId id="307" r:id="rId12"/>
    <p:sldId id="309" r:id="rId13"/>
    <p:sldId id="305" r:id="rId14"/>
    <p:sldId id="306" r:id="rId15"/>
    <p:sldId id="308"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27" autoAdjust="0"/>
    <p:restoredTop sz="89933" autoAdjust="0"/>
  </p:normalViewPr>
  <p:slideViewPr>
    <p:cSldViewPr snapToGrid="0">
      <p:cViewPr varScale="1">
        <p:scale>
          <a:sx n="66" d="100"/>
          <a:sy n="66"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3D69D-1DA5-4A0B-B46E-850DB3ED1690}" type="datetimeFigureOut">
              <a:rPr lang="en-GB" smtClean="0"/>
              <a:t>04/11/2019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F1895-4F96-4310-874E-A9524CB180E4}" type="slidenum">
              <a:rPr lang="en-GB" smtClean="0"/>
              <a:t>‹#›</a:t>
            </a:fld>
            <a:endParaRPr lang="en-GB"/>
          </a:p>
        </p:txBody>
      </p:sp>
    </p:spTree>
    <p:extLst>
      <p:ext uri="{BB962C8B-B14F-4D97-AF65-F5344CB8AC3E}">
        <p14:creationId xmlns:p14="http://schemas.microsoft.com/office/powerpoint/2010/main" val="296822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B3F1895-4F96-4310-874E-A9524CB180E4}" type="slidenum">
              <a:rPr lang="en-GB" smtClean="0"/>
              <a:t>1</a:t>
            </a:fld>
            <a:endParaRPr lang="en-GB"/>
          </a:p>
        </p:txBody>
      </p:sp>
    </p:spTree>
    <p:extLst>
      <p:ext uri="{BB962C8B-B14F-4D97-AF65-F5344CB8AC3E}">
        <p14:creationId xmlns:p14="http://schemas.microsoft.com/office/powerpoint/2010/main" val="3276384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486B6-CB69-49E4-A733-DA4993E70B6A}" type="datetime1">
              <a:rPr lang="en-GB" smtClean="0"/>
              <a:t>04/11/2019</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24793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43E51-4C26-4A8B-B8E5-428168E46B07}" type="datetime1">
              <a:rPr lang="en-GB" smtClean="0"/>
              <a:t>04/11/2019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39829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7763B-E2EC-44E8-94A6-6A2CDF82B039}" type="datetime1">
              <a:rPr lang="en-GB" smtClean="0"/>
              <a:t>04/11/2019</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9BC4BD8-9364-4E34-9588-E20BE1EA3CFF}" type="datetime1">
              <a:rPr lang="en-GB" smtClean="0"/>
              <a:t>04/11/2019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866832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8A91B13-0429-41BF-98C8-B13727F95413}" type="datetime1">
              <a:rPr lang="en-GB" smtClean="0"/>
              <a:t>04/11/2019</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770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BAB2332-BF8E-4D05-98C0-095443A87B85}" type="datetime1">
              <a:rPr lang="en-GB" smtClean="0"/>
              <a:t>04/11/2019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78201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60E21-5CD3-4BCC-A747-808608D5DE92}" type="datetime1">
              <a:rPr lang="en-GB" smtClean="0"/>
              <a:t>04/11/2019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95652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9C347-A422-4CC2-8F37-0399C39C5D8B}" type="datetime1">
              <a:rPr lang="en-GB" smtClean="0"/>
              <a:t>04/11/2019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7028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FE55-23AF-4A90-B0CC-AC536819D4B6}" type="datetime1">
              <a:rPr lang="en-GB" smtClean="0"/>
              <a:t>04/11/2019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4682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31D486-59D6-422C-A68E-81A1CE087CC6}" type="datetime1">
              <a:rPr lang="en-GB" smtClean="0"/>
              <a:t>04/11/2019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96758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D3B727-FD63-4FFC-A3A7-532B8154388E}" type="datetime1">
              <a:rPr lang="en-GB" smtClean="0"/>
              <a:t>04/11/2019</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56062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EED55-65AA-4DBE-B51D-5136BCEB1F05}" type="datetime1">
              <a:rPr lang="en-GB" smtClean="0"/>
              <a:t>04/11/2019</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68428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8D153E-1FAC-4293-B8EF-BB84ACF2593E}" type="datetime1">
              <a:rPr lang="en-GB" smtClean="0"/>
              <a:t>04/11/2019</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10270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82F3D-D781-4D3A-8D9A-FBE81A576EC1}" type="datetime1">
              <a:rPr lang="en-GB" smtClean="0"/>
              <a:t>04/11/2019</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80608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6290A-73A6-4102-9E55-84CE7DF5E8F2}" type="datetime1">
              <a:rPr lang="en-GB" smtClean="0"/>
              <a:t>04/11/2019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391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A2E75-A9F2-47CE-9C54-A8FBB060AAF6}" type="datetime1">
              <a:rPr lang="en-GB" smtClean="0"/>
              <a:t>04/11/2019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2855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733216-8D79-47DA-B990-66DBC8D82E12}" type="datetime1">
              <a:rPr lang="en-GB" smtClean="0"/>
              <a:t>04/11/2019</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912816-C430-4136-9554-B45F9367BD57}" type="slidenum">
              <a:rPr lang="en-GB" smtClean="0"/>
              <a:t>‹#›</a:t>
            </a:fld>
            <a:endParaRPr lang="en-GB"/>
          </a:p>
        </p:txBody>
      </p:sp>
    </p:spTree>
    <p:extLst>
      <p:ext uri="{BB962C8B-B14F-4D97-AF65-F5344CB8AC3E}">
        <p14:creationId xmlns:p14="http://schemas.microsoft.com/office/powerpoint/2010/main" val="6978882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ADDITIONAL CONTROLS AND </a:t>
            </a:r>
            <a:r>
              <a:rPr lang="en-US" b="1" dirty="0" smtClean="0">
                <a:latin typeface="Times New Roman" panose="02020603050405020304" pitchFamily="18" charset="0"/>
                <a:cs typeface="Times New Roman" panose="02020603050405020304" pitchFamily="18" charset="0"/>
              </a:rPr>
              <a:t>OBJECTS</a:t>
            </a:r>
            <a:r>
              <a:rPr lang="en-US" b="1" dirty="0">
                <a:latin typeface="Times New Roman" panose="02020603050405020304" pitchFamily="18" charset="0"/>
                <a:cs typeface="Times New Roman" panose="02020603050405020304" pitchFamily="18" charset="0"/>
              </a:rPr>
              <a:t> CLASSES (OBJECT) AND STRUCTURES </a:t>
            </a:r>
            <a:endParaRPr lang="en-GB"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r>
              <a:rPr lang="en-US" b="1" dirty="0" smtClean="0">
                <a:solidFill>
                  <a:schemeClr val="tx1"/>
                </a:solidFill>
              </a:rPr>
              <a:t>Prog512, chapter 6 </a:t>
            </a:r>
          </a:p>
          <a:p>
            <a:endParaRPr lang="en-US" dirty="0"/>
          </a:p>
          <a:p>
            <a:r>
              <a:rPr lang="en-US" b="1" dirty="0" smtClean="0">
                <a:solidFill>
                  <a:schemeClr val="tx1"/>
                </a:solidFill>
              </a:rPr>
              <a:t>                                                                                       </a:t>
            </a:r>
            <a:r>
              <a:rPr lang="en-US" b="1" dirty="0" err="1" smtClean="0">
                <a:solidFill>
                  <a:schemeClr val="tx1"/>
                </a:solidFill>
              </a:rPr>
              <a:t>Mr</a:t>
            </a:r>
            <a:r>
              <a:rPr lang="en-US" b="1" dirty="0" smtClean="0">
                <a:solidFill>
                  <a:schemeClr val="tx1"/>
                </a:solidFill>
              </a:rPr>
              <a:t> N. </a:t>
            </a:r>
            <a:r>
              <a:rPr lang="en-US" b="1" dirty="0" err="1" smtClean="0">
                <a:solidFill>
                  <a:schemeClr val="tx1"/>
                </a:solidFill>
              </a:rPr>
              <a:t>Mathenjwa</a:t>
            </a:r>
            <a:endParaRPr lang="en-GB" b="1" dirty="0">
              <a:solidFill>
                <a:schemeClr val="tx1"/>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a:t>
            </a:fld>
            <a:endParaRPr lang="en-GB"/>
          </a:p>
        </p:txBody>
      </p:sp>
      <p:sp>
        <p:nvSpPr>
          <p:cNvPr id="5" name="TextBox 4"/>
          <p:cNvSpPr txBox="1"/>
          <p:nvPr/>
        </p:nvSpPr>
        <p:spPr>
          <a:xfrm>
            <a:off x="2589213" y="1790700"/>
            <a:ext cx="2343911" cy="523220"/>
          </a:xfrm>
          <a:prstGeom prst="rect">
            <a:avLst/>
          </a:prstGeom>
          <a:noFill/>
        </p:spPr>
        <p:txBody>
          <a:bodyPr wrap="none" rtlCol="0">
            <a:spAutoFit/>
          </a:bodyPr>
          <a:lstStyle/>
          <a:p>
            <a:r>
              <a:rPr lang="en-US" sz="2800" b="1" i="1" dirty="0" smtClean="0">
                <a:latin typeface="Agency FB" panose="020B0503020202020204" pitchFamily="34" charset="0"/>
              </a:rPr>
              <a:t>Programming 512</a:t>
            </a:r>
            <a:endParaRPr lang="en-GB" sz="2800" b="1" i="1" dirty="0">
              <a:latin typeface="Agency FB" panose="020B0503020202020204" pitchFamily="34" charset="0"/>
            </a:endParaRPr>
          </a:p>
        </p:txBody>
      </p:sp>
    </p:spTree>
    <p:extLst>
      <p:ext uri="{BB962C8B-B14F-4D97-AF65-F5344CB8AC3E}">
        <p14:creationId xmlns:p14="http://schemas.microsoft.com/office/powerpoint/2010/main" val="457953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Structures and Classes (Visual Basic)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55384" y="1741714"/>
            <a:ext cx="8915400" cy="4862285"/>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How to Create a Structure </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Much </a:t>
            </a:r>
            <a:r>
              <a:rPr lang="en-US" dirty="0">
                <a:latin typeface="Times New Roman" panose="02020603050405020304" pitchFamily="18" charset="0"/>
                <a:cs typeface="Times New Roman" panose="02020603050405020304" pitchFamily="18" charset="0"/>
              </a:rPr>
              <a:t>information awaits you now in the series' longest part, it is about structures. A structure is a container type, which means it contains other types as members. For example: variables, properties, functions etc. When using Structures you first write the code to the base and then you can create new instances of the base so you have all the members of the structure once for each instance of the structure you have.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example of when you could use them is when you have some clients, you're creating a structure called client and then for each client you're creating an instance for it. In the structure you could have a variable called name, one called company etc. Then each instance of the structure could have different values on the variables since all clients do probably not have the same name. You'll soon understand how it works.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10</a:t>
            </a:fld>
            <a:endParaRPr lang="en-GB"/>
          </a:p>
        </p:txBody>
      </p:sp>
    </p:spTree>
    <p:extLst>
      <p:ext uri="{BB962C8B-B14F-4D97-AF65-F5344CB8AC3E}">
        <p14:creationId xmlns:p14="http://schemas.microsoft.com/office/powerpoint/2010/main" val="82621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Structures and Classes (Visual Basic)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55384" y="1741714"/>
            <a:ext cx="8915400" cy="4862285"/>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How to Create a Structure </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a:t>Structure Users </a:t>
            </a:r>
            <a:endParaRPr lang="en-US" dirty="0" smtClean="0"/>
          </a:p>
          <a:p>
            <a:pPr marL="0" indent="0">
              <a:buNone/>
            </a:pPr>
            <a:r>
              <a:rPr lang="en-US" dirty="0"/>
              <a:t>	</a:t>
            </a:r>
            <a:r>
              <a:rPr lang="en-US" dirty="0" smtClean="0"/>
              <a:t>Public </a:t>
            </a:r>
            <a:r>
              <a:rPr lang="en-US" dirty="0"/>
              <a:t>Name As String </a:t>
            </a:r>
          </a:p>
          <a:p>
            <a:pPr marL="0" indent="0">
              <a:buNone/>
            </a:pPr>
            <a:r>
              <a:rPr lang="en-US" dirty="0" smtClean="0"/>
              <a:t>	Public </a:t>
            </a:r>
            <a:r>
              <a:rPr lang="en-US" dirty="0"/>
              <a:t>Money As Integer </a:t>
            </a:r>
          </a:p>
          <a:p>
            <a:pPr marL="0" indent="0">
              <a:buNone/>
            </a:pPr>
            <a:r>
              <a:rPr lang="en-US" dirty="0"/>
              <a:t>End Structure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11</a:t>
            </a:fld>
            <a:endParaRPr lang="en-GB"/>
          </a:p>
        </p:txBody>
      </p:sp>
    </p:spTree>
    <p:extLst>
      <p:ext uri="{BB962C8B-B14F-4D97-AF65-F5344CB8AC3E}">
        <p14:creationId xmlns:p14="http://schemas.microsoft.com/office/powerpoint/2010/main" val="998345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example</a:t>
            </a: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12</a:t>
            </a:fld>
            <a:endParaRPr lang="en-GB"/>
          </a:p>
        </p:txBody>
      </p:sp>
      <p:sp>
        <p:nvSpPr>
          <p:cNvPr id="5" name="Rectangle 4"/>
          <p:cNvSpPr/>
          <p:nvPr/>
        </p:nvSpPr>
        <p:spPr>
          <a:xfrm>
            <a:off x="778639" y="2080015"/>
            <a:ext cx="5636675" cy="3416320"/>
          </a:xfrm>
          <a:prstGeom prst="rect">
            <a:avLst/>
          </a:prstGeom>
        </p:spPr>
        <p:txBody>
          <a:bodyPr wrap="square">
            <a:spAutoFit/>
          </a:bodyPr>
          <a:lstStyle/>
          <a:p>
            <a:r>
              <a:rPr lang="en-US" dirty="0" smtClean="0">
                <a:solidFill>
                  <a:srgbClr val="000000"/>
                </a:solidFill>
                <a:latin typeface="Calibri" panose="020F0502020204030204" pitchFamily="34" charset="0"/>
              </a:rPr>
              <a:t>Public Class </a:t>
            </a:r>
            <a:r>
              <a:rPr lang="en-US" dirty="0" err="1" smtClean="0">
                <a:solidFill>
                  <a:srgbClr val="000000"/>
                </a:solidFill>
                <a:latin typeface="Calibri" panose="020F0502020204030204" pitchFamily="34" charset="0"/>
              </a:rPr>
              <a:t>frmMain</a:t>
            </a:r>
            <a:r>
              <a:rPr lang="en-US" dirty="0" smtClean="0">
                <a:solidFill>
                  <a:srgbClr val="000000"/>
                </a:solidFill>
                <a:latin typeface="Calibri" panose="020F0502020204030204" pitchFamily="34" charset="0"/>
              </a:rPr>
              <a:t> </a:t>
            </a:r>
          </a:p>
          <a:p>
            <a:r>
              <a:rPr lang="en-US" dirty="0">
                <a:solidFill>
                  <a:srgbClr val="000000"/>
                </a:solidFill>
                <a:latin typeface="Calibri" panose="020F0502020204030204" pitchFamily="34" charset="0"/>
              </a:rPr>
              <a:t> </a:t>
            </a:r>
            <a:r>
              <a:rPr lang="en-US" dirty="0" smtClean="0">
                <a:solidFill>
                  <a:srgbClr val="000000"/>
                </a:solidFill>
                <a:latin typeface="Calibri" panose="020F0502020204030204" pitchFamily="34" charset="0"/>
              </a:rPr>
              <a:t>    Private Sub </a:t>
            </a:r>
            <a:r>
              <a:rPr lang="en-US" dirty="0" err="1" smtClean="0">
                <a:solidFill>
                  <a:srgbClr val="000000"/>
                </a:solidFill>
                <a:latin typeface="Calibri" panose="020F0502020204030204" pitchFamily="34" charset="0"/>
              </a:rPr>
              <a:t>frmMain_Load</a:t>
            </a:r>
            <a:r>
              <a:rPr lang="en-US" dirty="0" smtClean="0">
                <a:solidFill>
                  <a:srgbClr val="000000"/>
                </a:solidFill>
                <a:latin typeface="Calibri" panose="020F0502020204030204" pitchFamily="34" charset="0"/>
              </a:rPr>
              <a:t>(</a:t>
            </a:r>
            <a:r>
              <a:rPr lang="en-US" dirty="0" err="1" smtClean="0">
                <a:solidFill>
                  <a:srgbClr val="000000"/>
                </a:solidFill>
                <a:latin typeface="Calibri" panose="020F0502020204030204" pitchFamily="34" charset="0"/>
              </a:rPr>
              <a:t>ByVal</a:t>
            </a:r>
            <a:r>
              <a:rPr lang="en-US" dirty="0" smtClean="0">
                <a:solidFill>
                  <a:srgbClr val="000000"/>
                </a:solidFill>
                <a:latin typeface="Calibri" panose="020F0502020204030204" pitchFamily="34" charset="0"/>
              </a:rPr>
              <a:t> sender As 	</a:t>
            </a:r>
            <a:r>
              <a:rPr lang="en-US" dirty="0" err="1" smtClean="0">
                <a:solidFill>
                  <a:srgbClr val="000000"/>
                </a:solidFill>
                <a:latin typeface="Calibri" panose="020F0502020204030204" pitchFamily="34" charset="0"/>
              </a:rPr>
              <a:t>System.Object</a:t>
            </a:r>
            <a:r>
              <a:rPr lang="en-US" dirty="0" smtClean="0">
                <a:solidFill>
                  <a:srgbClr val="000000"/>
                </a:solidFill>
                <a:latin typeface="Calibri" panose="020F0502020204030204" pitchFamily="34" charset="0"/>
              </a:rPr>
              <a:t>, </a:t>
            </a:r>
            <a:r>
              <a:rPr lang="en-US" dirty="0" err="1" smtClean="0">
                <a:solidFill>
                  <a:srgbClr val="000000"/>
                </a:solidFill>
                <a:latin typeface="Calibri" panose="020F0502020204030204" pitchFamily="34" charset="0"/>
              </a:rPr>
              <a:t>ByVal</a:t>
            </a:r>
            <a:r>
              <a:rPr lang="en-US" dirty="0" smtClean="0">
                <a:solidFill>
                  <a:srgbClr val="000000"/>
                </a:solidFill>
                <a:latin typeface="Calibri" panose="020F0502020204030204" pitchFamily="34" charset="0"/>
              </a:rPr>
              <a:t> e As </a:t>
            </a:r>
          </a:p>
          <a:p>
            <a:r>
              <a:rPr lang="en-US" dirty="0" smtClean="0">
                <a:solidFill>
                  <a:srgbClr val="000000"/>
                </a:solidFill>
                <a:latin typeface="Calibri" panose="020F0502020204030204" pitchFamily="34" charset="0"/>
              </a:rPr>
              <a:t>	</a:t>
            </a:r>
            <a:r>
              <a:rPr lang="en-US" dirty="0" err="1" smtClean="0">
                <a:solidFill>
                  <a:srgbClr val="000000"/>
                </a:solidFill>
                <a:latin typeface="Calibri" panose="020F0502020204030204" pitchFamily="34" charset="0"/>
              </a:rPr>
              <a:t>System.EventArgs</a:t>
            </a:r>
            <a:r>
              <a:rPr lang="en-US" dirty="0" smtClean="0">
                <a:solidFill>
                  <a:srgbClr val="000000"/>
                </a:solidFill>
                <a:latin typeface="Calibri" panose="020F0502020204030204" pitchFamily="34" charset="0"/>
              </a:rPr>
              <a:t>) Handles </a:t>
            </a:r>
            <a:r>
              <a:rPr lang="en-US" dirty="0" err="1" smtClean="0">
                <a:solidFill>
                  <a:srgbClr val="000000"/>
                </a:solidFill>
                <a:latin typeface="Calibri" panose="020F0502020204030204" pitchFamily="34" charset="0"/>
              </a:rPr>
              <a:t>MyBase.Load</a:t>
            </a:r>
            <a:r>
              <a:rPr lang="en-US" dirty="0" smtClean="0">
                <a:solidFill>
                  <a:srgbClr val="000000"/>
                </a:solidFill>
                <a:latin typeface="Calibri" panose="020F0502020204030204" pitchFamily="34" charset="0"/>
              </a:rPr>
              <a:t> </a:t>
            </a:r>
          </a:p>
          <a:p>
            <a:r>
              <a:rPr lang="en-US" dirty="0" smtClean="0">
                <a:solidFill>
                  <a:srgbClr val="000000"/>
                </a:solidFill>
                <a:latin typeface="Calibri" panose="020F0502020204030204" pitchFamily="34" charset="0"/>
              </a:rPr>
              <a:t>	</a:t>
            </a:r>
          </a:p>
          <a:p>
            <a:r>
              <a:rPr lang="en-US" dirty="0">
                <a:solidFill>
                  <a:srgbClr val="000000"/>
                </a:solidFill>
                <a:latin typeface="Calibri" panose="020F0502020204030204" pitchFamily="34" charset="0"/>
              </a:rPr>
              <a:t>	</a:t>
            </a:r>
            <a:r>
              <a:rPr lang="en-US" dirty="0" smtClean="0">
                <a:solidFill>
                  <a:srgbClr val="000000"/>
                </a:solidFill>
                <a:latin typeface="Calibri" panose="020F0502020204030204" pitchFamily="34" charset="0"/>
              </a:rPr>
              <a:t>Dim User1 As Users </a:t>
            </a:r>
          </a:p>
          <a:p>
            <a:r>
              <a:rPr lang="en-US" dirty="0" smtClean="0">
                <a:solidFill>
                  <a:srgbClr val="000000"/>
                </a:solidFill>
                <a:latin typeface="Calibri" panose="020F0502020204030204" pitchFamily="34" charset="0"/>
              </a:rPr>
              <a:t>	User1.Name = "Me" </a:t>
            </a:r>
          </a:p>
          <a:p>
            <a:r>
              <a:rPr lang="en-US" dirty="0" smtClean="0">
                <a:solidFill>
                  <a:srgbClr val="000000"/>
                </a:solidFill>
                <a:latin typeface="Calibri" panose="020F0502020204030204" pitchFamily="34" charset="0"/>
              </a:rPr>
              <a:t>	User1.Money = 5 </a:t>
            </a:r>
          </a:p>
          <a:p>
            <a:r>
              <a:rPr lang="en-US" dirty="0" smtClean="0">
                <a:solidFill>
                  <a:srgbClr val="000000"/>
                </a:solidFill>
                <a:latin typeface="Calibri" panose="020F0502020204030204" pitchFamily="34" charset="0"/>
              </a:rPr>
              <a:t>	</a:t>
            </a:r>
          </a:p>
          <a:p>
            <a:r>
              <a:rPr lang="en-US" dirty="0">
                <a:solidFill>
                  <a:srgbClr val="000000"/>
                </a:solidFill>
                <a:latin typeface="Calibri" panose="020F0502020204030204" pitchFamily="34" charset="0"/>
              </a:rPr>
              <a:t>	</a:t>
            </a:r>
            <a:r>
              <a:rPr lang="en-US" dirty="0" smtClean="0">
                <a:solidFill>
                  <a:srgbClr val="000000"/>
                </a:solidFill>
                <a:latin typeface="Calibri" panose="020F0502020204030204" pitchFamily="34" charset="0"/>
              </a:rPr>
              <a:t>Dim User2 As Users </a:t>
            </a:r>
          </a:p>
          <a:p>
            <a:r>
              <a:rPr lang="en-US" dirty="0" smtClean="0">
                <a:solidFill>
                  <a:srgbClr val="000000"/>
                </a:solidFill>
                <a:latin typeface="Calibri" panose="020F0502020204030204" pitchFamily="34" charset="0"/>
              </a:rPr>
              <a:t>	User2.Name = "You" </a:t>
            </a:r>
          </a:p>
          <a:p>
            <a:r>
              <a:rPr lang="en-US" dirty="0" smtClean="0">
                <a:solidFill>
                  <a:srgbClr val="000000"/>
                </a:solidFill>
                <a:latin typeface="Calibri" panose="020F0502020204030204" pitchFamily="34" charset="0"/>
              </a:rPr>
              <a:t>	User2.Money = 5 </a:t>
            </a:r>
          </a:p>
        </p:txBody>
      </p:sp>
      <p:sp>
        <p:nvSpPr>
          <p:cNvPr id="6" name="Rectangle 5"/>
          <p:cNvSpPr/>
          <p:nvPr/>
        </p:nvSpPr>
        <p:spPr>
          <a:xfrm>
            <a:off x="6415314" y="2080015"/>
            <a:ext cx="6096000" cy="3108543"/>
          </a:xfrm>
          <a:prstGeom prst="rect">
            <a:avLst/>
          </a:prstGeom>
        </p:spPr>
        <p:txBody>
          <a:bodyPr>
            <a:spAutoFit/>
          </a:bodyPr>
          <a:lstStyle/>
          <a:p>
            <a:r>
              <a:rPr lang="en-US" dirty="0">
                <a:solidFill>
                  <a:srgbClr val="000000"/>
                </a:solidFill>
                <a:latin typeface="Calibri" panose="020F0502020204030204" pitchFamily="34" charset="0"/>
              </a:rPr>
              <a:t> </a:t>
            </a:r>
            <a:r>
              <a:rPr lang="en-US" dirty="0" smtClean="0">
                <a:solidFill>
                  <a:srgbClr val="000000"/>
                </a:solidFill>
                <a:latin typeface="Calibri" panose="020F0502020204030204" pitchFamily="34" charset="0"/>
              </a:rPr>
              <a:t>       If </a:t>
            </a:r>
            <a:r>
              <a:rPr lang="en-US" dirty="0">
                <a:solidFill>
                  <a:srgbClr val="000000"/>
                </a:solidFill>
                <a:latin typeface="Calibri" panose="020F0502020204030204" pitchFamily="34" charset="0"/>
              </a:rPr>
              <a:t>User1.Money = User2.Money Then </a:t>
            </a:r>
          </a:p>
          <a:p>
            <a:r>
              <a:rPr lang="en-US" dirty="0" smtClean="0">
                <a:solidFill>
                  <a:srgbClr val="000000"/>
                </a:solidFill>
                <a:latin typeface="Calibri" panose="020F0502020204030204" pitchFamily="34" charset="0"/>
              </a:rPr>
              <a:t>	</a:t>
            </a:r>
            <a:r>
              <a:rPr lang="en-US" dirty="0" err="1" smtClean="0">
                <a:solidFill>
                  <a:srgbClr val="000000"/>
                </a:solidFill>
                <a:latin typeface="Calibri" panose="020F0502020204030204" pitchFamily="34" charset="0"/>
              </a:rPr>
              <a:t>MessageBox.Show</a:t>
            </a:r>
            <a:r>
              <a:rPr lang="en-US" dirty="0">
                <a:solidFill>
                  <a:srgbClr val="000000"/>
                </a:solidFill>
                <a:latin typeface="Calibri" panose="020F0502020204030204" pitchFamily="34" charset="0"/>
              </a:rPr>
              <a:t>("You have the </a:t>
            </a:r>
            <a:r>
              <a:rPr lang="en-US" dirty="0" err="1">
                <a:solidFill>
                  <a:srgbClr val="000000"/>
                </a:solidFill>
                <a:latin typeface="Calibri" panose="020F0502020204030204" pitchFamily="34" charset="0"/>
              </a:rPr>
              <a:t>excactly</a:t>
            </a:r>
            <a:r>
              <a:rPr lang="en-US" dirty="0">
                <a:solidFill>
                  <a:srgbClr val="000000"/>
                </a:solidFill>
                <a:latin typeface="Calibri" panose="020F0502020204030204" pitchFamily="34" charset="0"/>
              </a:rPr>
              <a:t> same </a:t>
            </a:r>
            <a:r>
              <a:rPr lang="en-US" dirty="0" smtClean="0">
                <a:solidFill>
                  <a:srgbClr val="000000"/>
                </a:solidFill>
                <a:latin typeface="Calibri" panose="020F0502020204030204" pitchFamily="34" charset="0"/>
              </a:rPr>
              <a:t>	amount </a:t>
            </a:r>
            <a:r>
              <a:rPr lang="en-US" dirty="0">
                <a:solidFill>
                  <a:srgbClr val="000000"/>
                </a:solidFill>
                <a:latin typeface="Calibri" panose="020F0502020204030204" pitchFamily="34" charset="0"/>
              </a:rPr>
              <a:t>of cash") </a:t>
            </a:r>
          </a:p>
          <a:p>
            <a:r>
              <a:rPr lang="en-US" dirty="0">
                <a:solidFill>
                  <a:srgbClr val="000000"/>
                </a:solidFill>
                <a:latin typeface="Calibri" panose="020F0502020204030204" pitchFamily="34" charset="0"/>
              </a:rPr>
              <a:t> </a:t>
            </a:r>
            <a:r>
              <a:rPr lang="en-US" dirty="0" smtClean="0">
                <a:solidFill>
                  <a:srgbClr val="000000"/>
                </a:solidFill>
                <a:latin typeface="Calibri" panose="020F0502020204030204" pitchFamily="34" charset="0"/>
              </a:rPr>
              <a:t>       End </a:t>
            </a:r>
            <a:r>
              <a:rPr lang="en-US" dirty="0">
                <a:solidFill>
                  <a:srgbClr val="000000"/>
                </a:solidFill>
                <a:latin typeface="Calibri" panose="020F0502020204030204" pitchFamily="34" charset="0"/>
              </a:rPr>
              <a:t>If </a:t>
            </a:r>
          </a:p>
          <a:p>
            <a:r>
              <a:rPr lang="en-US" dirty="0">
                <a:solidFill>
                  <a:srgbClr val="000000"/>
                </a:solidFill>
                <a:latin typeface="Calibri" panose="020F0502020204030204" pitchFamily="34" charset="0"/>
              </a:rPr>
              <a:t> </a:t>
            </a:r>
            <a:r>
              <a:rPr lang="en-US" dirty="0" smtClean="0">
                <a:solidFill>
                  <a:srgbClr val="000000"/>
                </a:solidFill>
                <a:latin typeface="Calibri" panose="020F0502020204030204" pitchFamily="34" charset="0"/>
              </a:rPr>
              <a:t> End </a:t>
            </a:r>
            <a:r>
              <a:rPr lang="en-US" dirty="0">
                <a:solidFill>
                  <a:srgbClr val="000000"/>
                </a:solidFill>
                <a:latin typeface="Calibri" panose="020F0502020204030204" pitchFamily="34" charset="0"/>
              </a:rPr>
              <a:t>Sub </a:t>
            </a:r>
          </a:p>
          <a:p>
            <a:r>
              <a:rPr lang="en-US" dirty="0">
                <a:solidFill>
                  <a:srgbClr val="000000"/>
                </a:solidFill>
                <a:latin typeface="Calibri" panose="020F0502020204030204" pitchFamily="34" charset="0"/>
              </a:rPr>
              <a:t>End Class </a:t>
            </a:r>
          </a:p>
          <a:p>
            <a:endParaRPr lang="en-US" dirty="0" smtClean="0">
              <a:solidFill>
                <a:srgbClr val="000000"/>
              </a:solidFill>
              <a:latin typeface="Calibri" panose="020F0502020204030204" pitchFamily="34" charset="0"/>
            </a:endParaRPr>
          </a:p>
          <a:p>
            <a:r>
              <a:rPr lang="en-US" dirty="0" smtClean="0">
                <a:solidFill>
                  <a:srgbClr val="000000"/>
                </a:solidFill>
                <a:latin typeface="Calibri" panose="020F0502020204030204" pitchFamily="34" charset="0"/>
              </a:rPr>
              <a:t>Structure </a:t>
            </a:r>
            <a:r>
              <a:rPr lang="en-US" dirty="0">
                <a:solidFill>
                  <a:srgbClr val="000000"/>
                </a:solidFill>
                <a:latin typeface="Calibri" panose="020F0502020204030204" pitchFamily="34" charset="0"/>
              </a:rPr>
              <a:t>Users </a:t>
            </a:r>
          </a:p>
          <a:p>
            <a:r>
              <a:rPr lang="en-US" dirty="0" smtClean="0">
                <a:solidFill>
                  <a:srgbClr val="000000"/>
                </a:solidFill>
                <a:latin typeface="Calibri" panose="020F0502020204030204" pitchFamily="34" charset="0"/>
              </a:rPr>
              <a:t>	Public </a:t>
            </a:r>
            <a:r>
              <a:rPr lang="en-US" dirty="0">
                <a:solidFill>
                  <a:srgbClr val="000000"/>
                </a:solidFill>
                <a:latin typeface="Calibri" panose="020F0502020204030204" pitchFamily="34" charset="0"/>
              </a:rPr>
              <a:t>Name As String </a:t>
            </a:r>
            <a:endParaRPr lang="en-US" dirty="0" smtClean="0">
              <a:solidFill>
                <a:srgbClr val="000000"/>
              </a:solidFill>
              <a:latin typeface="Calibri" panose="020F0502020204030204" pitchFamily="34" charset="0"/>
            </a:endParaRPr>
          </a:p>
          <a:p>
            <a:r>
              <a:rPr lang="en-US" dirty="0" smtClean="0">
                <a:solidFill>
                  <a:srgbClr val="000000"/>
                </a:solidFill>
                <a:latin typeface="Calibri" panose="020F0502020204030204" pitchFamily="34" charset="0"/>
              </a:rPr>
              <a:t>	Public </a:t>
            </a:r>
            <a:r>
              <a:rPr lang="en-US" dirty="0">
                <a:solidFill>
                  <a:srgbClr val="000000"/>
                </a:solidFill>
                <a:latin typeface="Calibri" panose="020F0502020204030204" pitchFamily="34" charset="0"/>
              </a:rPr>
              <a:t>Money As Integer </a:t>
            </a:r>
          </a:p>
          <a:p>
            <a:r>
              <a:rPr lang="en-US" sz="1600" dirty="0">
                <a:solidFill>
                  <a:srgbClr val="000000"/>
                </a:solidFill>
                <a:latin typeface="Calibri" panose="020F0502020204030204" pitchFamily="34" charset="0"/>
              </a:rPr>
              <a:t>End Structure</a:t>
            </a:r>
            <a:endParaRPr lang="en-US" dirty="0"/>
          </a:p>
        </p:txBody>
      </p:sp>
    </p:spTree>
    <p:extLst>
      <p:ext uri="{BB962C8B-B14F-4D97-AF65-F5344CB8AC3E}">
        <p14:creationId xmlns:p14="http://schemas.microsoft.com/office/powerpoint/2010/main" val="3949167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Classes &amp; Objects </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sz="2000" b="1" dirty="0" smtClean="0">
                <a:latin typeface="Times New Roman" panose="02020603050405020304" pitchFamily="18" charset="0"/>
                <a:cs typeface="Times New Roman" panose="02020603050405020304" pitchFamily="18" charset="0"/>
              </a:rPr>
              <a:t>Class</a:t>
            </a:r>
          </a:p>
          <a:p>
            <a:pPr marL="0" indent="0">
              <a:buNone/>
            </a:pPr>
            <a:r>
              <a:rPr lang="en-US" dirty="0" smtClean="0">
                <a:latin typeface="Times New Roman" panose="02020603050405020304" pitchFamily="18" charset="0"/>
                <a:cs typeface="Times New Roman" panose="02020603050405020304" pitchFamily="18" charset="0"/>
              </a:rPr>
              <a:t>Class </a:t>
            </a:r>
            <a:r>
              <a:rPr lang="en-US" dirty="0">
                <a:latin typeface="Times New Roman" panose="02020603050405020304" pitchFamily="18" charset="0"/>
                <a:cs typeface="Times New Roman" panose="02020603050405020304" pitchFamily="18" charset="0"/>
              </a:rPr>
              <a:t>defines the abstract characteristics of a object, including the thing's characteristics (its attributes, fields or properties) and the object's behaviors (the things it can do, or methods, operations or features). One might say that a class is a blueprint or factory that describes the nature of something. For example, the class Dog would consist of traits shared by all dogs, such as breed and fur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(characteristics), and the ability to bark and sit (behaviors).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13</a:t>
            </a:fld>
            <a:endParaRPr lang="en-GB"/>
          </a:p>
        </p:txBody>
      </p:sp>
    </p:spTree>
    <p:extLst>
      <p:ext uri="{BB962C8B-B14F-4D97-AF65-F5344CB8AC3E}">
        <p14:creationId xmlns:p14="http://schemas.microsoft.com/office/powerpoint/2010/main" val="2743198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Classes &amp; Objects </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a:t>Class Definition </a:t>
            </a:r>
            <a:endParaRPr lang="en-US" dirty="0" smtClean="0"/>
          </a:p>
          <a:p>
            <a:pPr marL="0" indent="0">
              <a:buNone/>
            </a:pPr>
            <a:r>
              <a:rPr lang="en-US" dirty="0" smtClean="0"/>
              <a:t>[ </a:t>
            </a:r>
            <a:r>
              <a:rPr lang="en-US" dirty="0"/>
              <a:t>&lt;</a:t>
            </a:r>
            <a:r>
              <a:rPr lang="en-US" dirty="0" err="1"/>
              <a:t>attributelist</a:t>
            </a:r>
            <a:r>
              <a:rPr lang="en-US" dirty="0"/>
              <a:t>&gt; ] [ </a:t>
            </a:r>
            <a:r>
              <a:rPr lang="en-US" dirty="0" err="1"/>
              <a:t>accessmodifier</a:t>
            </a:r>
            <a:r>
              <a:rPr lang="en-US" dirty="0"/>
              <a:t> ] [ Shadows ] [ </a:t>
            </a:r>
            <a:r>
              <a:rPr lang="en-US" dirty="0" err="1"/>
              <a:t>MustInherit</a:t>
            </a:r>
            <a:r>
              <a:rPr lang="en-US" dirty="0"/>
              <a:t> | </a:t>
            </a:r>
            <a:r>
              <a:rPr lang="en-US" dirty="0" err="1"/>
              <a:t>NotInheritable</a:t>
            </a:r>
            <a:r>
              <a:rPr lang="en-US" dirty="0"/>
              <a:t> ] [ Partial ] _ </a:t>
            </a:r>
          </a:p>
          <a:p>
            <a:pPr marL="0" indent="0">
              <a:buNone/>
            </a:pPr>
            <a:r>
              <a:rPr lang="en-US" dirty="0" smtClean="0"/>
              <a:t> Class </a:t>
            </a:r>
            <a:r>
              <a:rPr lang="en-US" dirty="0"/>
              <a:t>name [ ( Of </a:t>
            </a:r>
            <a:r>
              <a:rPr lang="en-US" dirty="0" err="1"/>
              <a:t>typelist</a:t>
            </a:r>
            <a:r>
              <a:rPr lang="en-US" dirty="0"/>
              <a:t> ) ] </a:t>
            </a:r>
            <a:endParaRPr lang="en-US" dirty="0" smtClean="0"/>
          </a:p>
          <a:p>
            <a:pPr marL="0" indent="0">
              <a:buNone/>
            </a:pPr>
            <a:r>
              <a:rPr lang="en-US" dirty="0" smtClean="0"/>
              <a:t>       [ Inherits </a:t>
            </a:r>
            <a:r>
              <a:rPr lang="en-US" dirty="0" err="1" smtClean="0"/>
              <a:t>classname</a:t>
            </a:r>
            <a:r>
              <a:rPr lang="en-US" dirty="0" smtClean="0"/>
              <a:t> ] </a:t>
            </a:r>
          </a:p>
          <a:p>
            <a:pPr marL="0" indent="0">
              <a:buNone/>
            </a:pPr>
            <a:r>
              <a:rPr lang="en-US" dirty="0" smtClean="0"/>
              <a:t>    [ </a:t>
            </a:r>
            <a:r>
              <a:rPr lang="en-US" dirty="0"/>
              <a:t>Implements </a:t>
            </a:r>
            <a:r>
              <a:rPr lang="en-US" dirty="0" err="1"/>
              <a:t>interfacenames</a:t>
            </a:r>
            <a:r>
              <a:rPr lang="en-US" dirty="0"/>
              <a:t> ] </a:t>
            </a:r>
          </a:p>
          <a:p>
            <a:pPr marL="0" indent="0">
              <a:buNone/>
            </a:pPr>
            <a:r>
              <a:rPr lang="en-US" dirty="0" smtClean="0"/>
              <a:t>         [ </a:t>
            </a:r>
            <a:r>
              <a:rPr lang="en-US" dirty="0"/>
              <a:t>statements ] </a:t>
            </a:r>
          </a:p>
          <a:p>
            <a:pPr marL="0" indent="0">
              <a:buNone/>
            </a:pPr>
            <a:r>
              <a:rPr lang="en-US" dirty="0"/>
              <a:t>End Class </a:t>
            </a:r>
          </a:p>
        </p:txBody>
      </p:sp>
      <p:sp>
        <p:nvSpPr>
          <p:cNvPr id="4" name="Slide Number Placeholder 3"/>
          <p:cNvSpPr>
            <a:spLocks noGrp="1"/>
          </p:cNvSpPr>
          <p:nvPr>
            <p:ph type="sldNum" sz="quarter" idx="12"/>
          </p:nvPr>
        </p:nvSpPr>
        <p:spPr/>
        <p:txBody>
          <a:bodyPr/>
          <a:lstStyle/>
          <a:p>
            <a:fld id="{E0912816-C430-4136-9554-B45F9367BD57}" type="slidenum">
              <a:rPr lang="en-GB" smtClean="0"/>
              <a:t>14</a:t>
            </a:fld>
            <a:endParaRPr lang="en-GB"/>
          </a:p>
        </p:txBody>
      </p:sp>
    </p:spTree>
    <p:extLst>
      <p:ext uri="{BB962C8B-B14F-4D97-AF65-F5344CB8AC3E}">
        <p14:creationId xmlns:p14="http://schemas.microsoft.com/office/powerpoint/2010/main" val="2333816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example</a:t>
            </a:r>
            <a:endParaRPr lang="en-US" dirty="0"/>
          </a:p>
        </p:txBody>
      </p:sp>
      <p:sp>
        <p:nvSpPr>
          <p:cNvPr id="3" name="Content Placeholder 2"/>
          <p:cNvSpPr>
            <a:spLocks noGrp="1"/>
          </p:cNvSpPr>
          <p:nvPr>
            <p:ph idx="1"/>
          </p:nvPr>
        </p:nvSpPr>
        <p:spPr>
          <a:xfrm>
            <a:off x="1689326" y="1988916"/>
            <a:ext cx="4305074" cy="4527998"/>
          </a:xfrm>
        </p:spPr>
        <p:txBody>
          <a:bodyPr>
            <a:noAutofit/>
          </a:bodyPr>
          <a:lstStyle/>
          <a:p>
            <a:pPr marL="0" indent="0">
              <a:buNone/>
            </a:pPr>
            <a:r>
              <a:rPr lang="en-US" sz="1100" b="1" dirty="0">
                <a:latin typeface="Times New Roman" panose="02020603050405020304" pitchFamily="18" charset="0"/>
                <a:cs typeface="Times New Roman" panose="02020603050405020304" pitchFamily="18" charset="0"/>
              </a:rPr>
              <a:t>Module </a:t>
            </a:r>
            <a:r>
              <a:rPr lang="en-US" sz="1100" b="1" dirty="0" err="1">
                <a:latin typeface="Times New Roman" panose="02020603050405020304" pitchFamily="18" charset="0"/>
                <a:cs typeface="Times New Roman" panose="02020603050405020304" pitchFamily="18" charset="0"/>
              </a:rPr>
              <a:t>mybox</a:t>
            </a:r>
            <a:r>
              <a:rPr lang="en-US" sz="1100" b="1" dirty="0">
                <a:latin typeface="Times New Roman" panose="02020603050405020304" pitchFamily="18" charset="0"/>
                <a:cs typeface="Times New Roman" panose="02020603050405020304" pitchFamily="18" charset="0"/>
              </a:rPr>
              <a:t> </a:t>
            </a:r>
          </a:p>
          <a:p>
            <a:pPr marL="0" indent="0">
              <a:buNone/>
            </a:pPr>
            <a:r>
              <a:rPr lang="en-US" sz="1100" b="1" dirty="0">
                <a:latin typeface="Times New Roman" panose="02020603050405020304" pitchFamily="18" charset="0"/>
                <a:cs typeface="Times New Roman" panose="02020603050405020304" pitchFamily="18" charset="0"/>
              </a:rPr>
              <a:t>Class Box </a:t>
            </a:r>
          </a:p>
          <a:p>
            <a:pPr marL="457200" lvl="1" indent="0">
              <a:buNone/>
            </a:pPr>
            <a:r>
              <a:rPr lang="en-US" sz="1100" b="1" dirty="0" smtClean="0">
                <a:latin typeface="Times New Roman" panose="02020603050405020304" pitchFamily="18" charset="0"/>
                <a:cs typeface="Times New Roman" panose="02020603050405020304" pitchFamily="18" charset="0"/>
              </a:rPr>
              <a:t>Public </a:t>
            </a:r>
            <a:r>
              <a:rPr lang="en-US" sz="1100" b="1" dirty="0">
                <a:latin typeface="Times New Roman" panose="02020603050405020304" pitchFamily="18" charset="0"/>
                <a:cs typeface="Times New Roman" panose="02020603050405020304" pitchFamily="18" charset="0"/>
              </a:rPr>
              <a:t>length As Double ' Length of a box </a:t>
            </a:r>
          </a:p>
          <a:p>
            <a:pPr marL="0" indent="0">
              <a:buNone/>
            </a:pPr>
            <a:r>
              <a:rPr lang="en-US" sz="1100" b="1" dirty="0" smtClean="0">
                <a:latin typeface="Times New Roman" panose="02020603050405020304" pitchFamily="18" charset="0"/>
                <a:cs typeface="Times New Roman" panose="02020603050405020304" pitchFamily="18" charset="0"/>
              </a:rPr>
              <a:t>	Public </a:t>
            </a:r>
            <a:r>
              <a:rPr lang="en-US" sz="1100" b="1" dirty="0">
                <a:latin typeface="Times New Roman" panose="02020603050405020304" pitchFamily="18" charset="0"/>
                <a:cs typeface="Times New Roman" panose="02020603050405020304" pitchFamily="18" charset="0"/>
              </a:rPr>
              <a:t>breadth As Double ' Breadth of a box </a:t>
            </a:r>
          </a:p>
          <a:p>
            <a:pPr marL="0" indent="0">
              <a:buNone/>
            </a:pPr>
            <a:r>
              <a:rPr lang="en-US" sz="1100" b="1" dirty="0" smtClean="0">
                <a:latin typeface="Times New Roman" panose="02020603050405020304" pitchFamily="18" charset="0"/>
                <a:cs typeface="Times New Roman" panose="02020603050405020304" pitchFamily="18" charset="0"/>
              </a:rPr>
              <a:t>	Public </a:t>
            </a:r>
            <a:r>
              <a:rPr lang="en-US" sz="1100" b="1" dirty="0">
                <a:latin typeface="Times New Roman" panose="02020603050405020304" pitchFamily="18" charset="0"/>
                <a:cs typeface="Times New Roman" panose="02020603050405020304" pitchFamily="18" charset="0"/>
              </a:rPr>
              <a:t>height As Double ' Height of a box </a:t>
            </a:r>
          </a:p>
          <a:p>
            <a:pPr marL="0" indent="0">
              <a:buNone/>
            </a:pPr>
            <a:r>
              <a:rPr lang="en-US" sz="1100" b="1" dirty="0">
                <a:latin typeface="Times New Roman" panose="02020603050405020304" pitchFamily="18" charset="0"/>
                <a:cs typeface="Times New Roman" panose="02020603050405020304" pitchFamily="18" charset="0"/>
              </a:rPr>
              <a:t>End Class </a:t>
            </a:r>
            <a:endParaRPr lang="en-US" sz="1100" b="1" dirty="0" smtClean="0">
              <a:latin typeface="Times New Roman" panose="02020603050405020304" pitchFamily="18" charset="0"/>
              <a:cs typeface="Times New Roman" panose="02020603050405020304" pitchFamily="18" charset="0"/>
            </a:endParaRPr>
          </a:p>
          <a:p>
            <a:pPr marL="0" indent="0">
              <a:buNone/>
            </a:pPr>
            <a:endParaRPr lang="en-US" sz="1100" b="1" dirty="0">
              <a:latin typeface="Times New Roman" panose="02020603050405020304" pitchFamily="18" charset="0"/>
              <a:cs typeface="Times New Roman" panose="02020603050405020304" pitchFamily="18" charset="0"/>
            </a:endParaRPr>
          </a:p>
          <a:p>
            <a:pPr marL="0" indent="0">
              <a:buNone/>
            </a:pPr>
            <a:r>
              <a:rPr lang="en-US" sz="1100" b="1" dirty="0">
                <a:latin typeface="Times New Roman" panose="02020603050405020304" pitchFamily="18" charset="0"/>
                <a:cs typeface="Times New Roman" panose="02020603050405020304" pitchFamily="18" charset="0"/>
              </a:rPr>
              <a:t>Sub Main() </a:t>
            </a:r>
          </a:p>
          <a:p>
            <a:pPr marL="0" indent="0">
              <a:buNone/>
            </a:pPr>
            <a:r>
              <a:rPr lang="en-US" sz="1100" b="1" dirty="0" smtClean="0">
                <a:latin typeface="Times New Roman" panose="02020603050405020304" pitchFamily="18" charset="0"/>
                <a:cs typeface="Times New Roman" panose="02020603050405020304" pitchFamily="18" charset="0"/>
              </a:rPr>
              <a:t>Dim </a:t>
            </a:r>
            <a:r>
              <a:rPr lang="en-US" sz="1100" b="1" dirty="0">
                <a:latin typeface="Times New Roman" panose="02020603050405020304" pitchFamily="18" charset="0"/>
                <a:cs typeface="Times New Roman" panose="02020603050405020304" pitchFamily="18" charset="0"/>
              </a:rPr>
              <a:t>Box1 As Box = New Box() ' Declare Box1 of type Box </a:t>
            </a:r>
          </a:p>
          <a:p>
            <a:pPr marL="0" indent="0">
              <a:buNone/>
            </a:pPr>
            <a:r>
              <a:rPr lang="en-US" sz="1100" b="1" dirty="0" smtClean="0">
                <a:latin typeface="Times New Roman" panose="02020603050405020304" pitchFamily="18" charset="0"/>
                <a:cs typeface="Times New Roman" panose="02020603050405020304" pitchFamily="18" charset="0"/>
              </a:rPr>
              <a:t>Dim </a:t>
            </a:r>
            <a:r>
              <a:rPr lang="en-US" sz="1100" b="1" dirty="0">
                <a:latin typeface="Times New Roman" panose="02020603050405020304" pitchFamily="18" charset="0"/>
                <a:cs typeface="Times New Roman" panose="02020603050405020304" pitchFamily="18" charset="0"/>
              </a:rPr>
              <a:t>Box2 As Box = New Box() ' Declare Box2 of type Box </a:t>
            </a:r>
          </a:p>
          <a:p>
            <a:pPr marL="0" indent="0">
              <a:buNone/>
            </a:pPr>
            <a:r>
              <a:rPr lang="en-US" sz="1100" b="1" dirty="0">
                <a:latin typeface="Times New Roman" panose="02020603050405020304" pitchFamily="18" charset="0"/>
                <a:cs typeface="Times New Roman" panose="02020603050405020304" pitchFamily="18" charset="0"/>
              </a:rPr>
              <a:t>Dim volume As Double = 0.0 ' Store the volume of a box here </a:t>
            </a:r>
            <a:endParaRPr lang="en-US" sz="1100" b="1" dirty="0" smtClean="0">
              <a:latin typeface="Times New Roman" panose="02020603050405020304" pitchFamily="18" charset="0"/>
              <a:cs typeface="Times New Roman" panose="02020603050405020304" pitchFamily="18" charset="0"/>
            </a:endParaRPr>
          </a:p>
          <a:p>
            <a:pPr marL="0" indent="0">
              <a:buNone/>
            </a:pPr>
            <a:r>
              <a:rPr lang="en-US" sz="1100" b="1" dirty="0" smtClean="0">
                <a:solidFill>
                  <a:srgbClr val="FF0000"/>
                </a:solidFill>
                <a:latin typeface="Times New Roman" panose="02020603050405020304" pitchFamily="18" charset="0"/>
                <a:cs typeface="Times New Roman" panose="02020603050405020304" pitchFamily="18" charset="0"/>
              </a:rPr>
              <a:t>' </a:t>
            </a:r>
            <a:r>
              <a:rPr lang="en-US" sz="1100" b="1" dirty="0">
                <a:solidFill>
                  <a:srgbClr val="FF0000"/>
                </a:solidFill>
                <a:latin typeface="Times New Roman" panose="02020603050405020304" pitchFamily="18" charset="0"/>
                <a:cs typeface="Times New Roman" panose="02020603050405020304" pitchFamily="18" charset="0"/>
              </a:rPr>
              <a:t>box 1 specification </a:t>
            </a:r>
          </a:p>
          <a:p>
            <a:pPr marL="0" indent="0">
              <a:buNone/>
            </a:pPr>
            <a:r>
              <a:rPr lang="en-US" sz="1100" b="1" dirty="0">
                <a:latin typeface="Times New Roman" panose="02020603050405020304" pitchFamily="18" charset="0"/>
                <a:cs typeface="Times New Roman" panose="02020603050405020304" pitchFamily="18" charset="0"/>
              </a:rPr>
              <a:t>Box1.height = 5.0 </a:t>
            </a:r>
          </a:p>
          <a:p>
            <a:pPr marL="0" indent="0">
              <a:buNone/>
            </a:pPr>
            <a:r>
              <a:rPr lang="en-US" sz="1100" b="1" dirty="0">
                <a:latin typeface="Times New Roman" panose="02020603050405020304" pitchFamily="18" charset="0"/>
                <a:cs typeface="Times New Roman" panose="02020603050405020304" pitchFamily="18" charset="0"/>
              </a:rPr>
              <a:t>Box1.length = 6.0 </a:t>
            </a:r>
          </a:p>
          <a:p>
            <a:pPr marL="0" indent="0">
              <a:buNone/>
            </a:pPr>
            <a:r>
              <a:rPr lang="en-US" sz="1100" b="1" dirty="0">
                <a:latin typeface="Times New Roman" panose="02020603050405020304" pitchFamily="18" charset="0"/>
                <a:cs typeface="Times New Roman" panose="02020603050405020304" pitchFamily="18" charset="0"/>
              </a:rPr>
              <a:t>Box1.breadth = 7.0 </a:t>
            </a:r>
            <a:endParaRPr lang="en-US" sz="11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15</a:t>
            </a:fld>
            <a:endParaRPr lang="en-GB"/>
          </a:p>
        </p:txBody>
      </p:sp>
      <p:sp>
        <p:nvSpPr>
          <p:cNvPr id="5" name="Rectangle 4"/>
          <p:cNvSpPr/>
          <p:nvPr/>
        </p:nvSpPr>
        <p:spPr>
          <a:xfrm>
            <a:off x="6400798" y="1785257"/>
            <a:ext cx="5370287" cy="3046988"/>
          </a:xfrm>
          <a:prstGeom prst="rect">
            <a:avLst/>
          </a:prstGeom>
        </p:spPr>
        <p:txBody>
          <a:bodyPr wrap="square">
            <a:spAutoFit/>
          </a:bodyPr>
          <a:lstStyle/>
          <a:p>
            <a:r>
              <a:rPr lang="en-US" sz="1200" b="1" dirty="0">
                <a:solidFill>
                  <a:srgbClr val="FF0000"/>
                </a:solidFill>
                <a:latin typeface="Times New Roman" panose="02020603050405020304" pitchFamily="18" charset="0"/>
                <a:cs typeface="Times New Roman" panose="02020603050405020304" pitchFamily="18" charset="0"/>
              </a:rPr>
              <a:t>' box 2 specification </a:t>
            </a:r>
          </a:p>
          <a:p>
            <a:r>
              <a:rPr lang="en-US" sz="1200" b="1" dirty="0">
                <a:solidFill>
                  <a:srgbClr val="000000"/>
                </a:solidFill>
                <a:latin typeface="Times New Roman" panose="02020603050405020304" pitchFamily="18" charset="0"/>
                <a:cs typeface="Times New Roman" panose="02020603050405020304" pitchFamily="18" charset="0"/>
              </a:rPr>
              <a:t>Box2.height = 10.0 </a:t>
            </a:r>
          </a:p>
          <a:p>
            <a:r>
              <a:rPr lang="en-US" sz="1200" b="1" dirty="0">
                <a:solidFill>
                  <a:srgbClr val="000000"/>
                </a:solidFill>
                <a:latin typeface="Times New Roman" panose="02020603050405020304" pitchFamily="18" charset="0"/>
                <a:cs typeface="Times New Roman" panose="02020603050405020304" pitchFamily="18" charset="0"/>
              </a:rPr>
              <a:t>Box2.length = 12.0 </a:t>
            </a:r>
          </a:p>
          <a:p>
            <a:r>
              <a:rPr lang="en-US" sz="1200" b="1" dirty="0">
                <a:solidFill>
                  <a:srgbClr val="000000"/>
                </a:solidFill>
                <a:latin typeface="Times New Roman" panose="02020603050405020304" pitchFamily="18" charset="0"/>
                <a:cs typeface="Times New Roman" panose="02020603050405020304" pitchFamily="18" charset="0"/>
              </a:rPr>
              <a:t>Box2.breadth = 13.0 </a:t>
            </a:r>
            <a:endParaRPr lang="en-US" sz="1200" b="1" dirty="0" smtClean="0">
              <a:solidFill>
                <a:srgbClr val="000000"/>
              </a:solidFill>
              <a:latin typeface="Times New Roman" panose="02020603050405020304" pitchFamily="18" charset="0"/>
              <a:cs typeface="Times New Roman" panose="02020603050405020304" pitchFamily="18" charset="0"/>
            </a:endParaRPr>
          </a:p>
          <a:p>
            <a:endParaRPr lang="en-US" sz="1200" b="1" dirty="0">
              <a:solidFill>
                <a:srgbClr val="000000"/>
              </a:solidFill>
              <a:latin typeface="Times New Roman" panose="02020603050405020304" pitchFamily="18" charset="0"/>
              <a:cs typeface="Times New Roman" panose="02020603050405020304" pitchFamily="18" charset="0"/>
            </a:endParaRPr>
          </a:p>
          <a:p>
            <a:r>
              <a:rPr lang="en-US" sz="1200" b="1" dirty="0">
                <a:solidFill>
                  <a:srgbClr val="FF0000"/>
                </a:solidFill>
                <a:latin typeface="Times New Roman" panose="02020603050405020304" pitchFamily="18" charset="0"/>
                <a:cs typeface="Times New Roman" panose="02020603050405020304" pitchFamily="18" charset="0"/>
              </a:rPr>
              <a:t>'volume of box 1</a:t>
            </a:r>
            <a:r>
              <a:rPr lang="en-US" sz="1200" b="1" dirty="0">
                <a:solidFill>
                  <a:srgbClr val="000000"/>
                </a:solidFill>
                <a:latin typeface="Times New Roman" panose="02020603050405020304" pitchFamily="18" charset="0"/>
                <a:cs typeface="Times New Roman" panose="02020603050405020304" pitchFamily="18" charset="0"/>
              </a:rPr>
              <a:t> </a:t>
            </a:r>
          </a:p>
          <a:p>
            <a:r>
              <a:rPr lang="en-US" sz="1200" b="1" dirty="0">
                <a:solidFill>
                  <a:srgbClr val="000000"/>
                </a:solidFill>
                <a:latin typeface="Times New Roman" panose="02020603050405020304" pitchFamily="18" charset="0"/>
                <a:cs typeface="Times New Roman" panose="02020603050405020304" pitchFamily="18" charset="0"/>
              </a:rPr>
              <a:t>volume = Box1.height * Box1.length * Box1.breadth </a:t>
            </a:r>
          </a:p>
          <a:p>
            <a:r>
              <a:rPr lang="en-US" sz="1200" b="1" dirty="0" err="1">
                <a:solidFill>
                  <a:srgbClr val="000000"/>
                </a:solidFill>
                <a:latin typeface="Times New Roman" panose="02020603050405020304" pitchFamily="18" charset="0"/>
                <a:cs typeface="Times New Roman" panose="02020603050405020304" pitchFamily="18" charset="0"/>
              </a:rPr>
              <a:t>Console.WriteLine</a:t>
            </a:r>
            <a:r>
              <a:rPr lang="en-US" sz="1200" b="1" dirty="0">
                <a:solidFill>
                  <a:srgbClr val="000000"/>
                </a:solidFill>
                <a:latin typeface="Times New Roman" panose="02020603050405020304" pitchFamily="18" charset="0"/>
                <a:cs typeface="Times New Roman" panose="02020603050405020304" pitchFamily="18" charset="0"/>
              </a:rPr>
              <a:t>("Volume of Box1 : {0}", volume) </a:t>
            </a:r>
            <a:endParaRPr lang="en-US" sz="1200" b="1" dirty="0" smtClean="0">
              <a:solidFill>
                <a:srgbClr val="000000"/>
              </a:solidFill>
              <a:latin typeface="Times New Roman" panose="02020603050405020304" pitchFamily="18" charset="0"/>
              <a:cs typeface="Times New Roman" panose="02020603050405020304" pitchFamily="18" charset="0"/>
            </a:endParaRPr>
          </a:p>
          <a:p>
            <a:endParaRPr lang="en-US" sz="1200" b="1" dirty="0">
              <a:solidFill>
                <a:srgbClr val="000000"/>
              </a:solidFill>
              <a:latin typeface="Times New Roman" panose="02020603050405020304" pitchFamily="18" charset="0"/>
              <a:cs typeface="Times New Roman" panose="02020603050405020304" pitchFamily="18" charset="0"/>
            </a:endParaRPr>
          </a:p>
          <a:p>
            <a:r>
              <a:rPr lang="en-US" sz="1200" b="1" dirty="0">
                <a:solidFill>
                  <a:srgbClr val="FF0000"/>
                </a:solidFill>
                <a:latin typeface="Times New Roman" panose="02020603050405020304" pitchFamily="18" charset="0"/>
                <a:cs typeface="Times New Roman" panose="02020603050405020304" pitchFamily="18" charset="0"/>
              </a:rPr>
              <a:t>'volume of box 2 </a:t>
            </a:r>
          </a:p>
          <a:p>
            <a:r>
              <a:rPr lang="en-US" sz="1200" b="1" dirty="0">
                <a:solidFill>
                  <a:srgbClr val="000000"/>
                </a:solidFill>
                <a:latin typeface="Times New Roman" panose="02020603050405020304" pitchFamily="18" charset="0"/>
                <a:cs typeface="Times New Roman" panose="02020603050405020304" pitchFamily="18" charset="0"/>
              </a:rPr>
              <a:t>volume = Box2.height * Box2.length * Box2.breadth </a:t>
            </a:r>
          </a:p>
          <a:p>
            <a:r>
              <a:rPr lang="en-US" sz="1200" b="1" dirty="0" err="1">
                <a:solidFill>
                  <a:srgbClr val="000000"/>
                </a:solidFill>
                <a:latin typeface="Times New Roman" panose="02020603050405020304" pitchFamily="18" charset="0"/>
                <a:cs typeface="Times New Roman" panose="02020603050405020304" pitchFamily="18" charset="0"/>
              </a:rPr>
              <a:t>Console.WriteLine</a:t>
            </a:r>
            <a:r>
              <a:rPr lang="en-US" sz="1200" b="1" dirty="0">
                <a:solidFill>
                  <a:srgbClr val="000000"/>
                </a:solidFill>
                <a:latin typeface="Times New Roman" panose="02020603050405020304" pitchFamily="18" charset="0"/>
                <a:cs typeface="Times New Roman" panose="02020603050405020304" pitchFamily="18" charset="0"/>
              </a:rPr>
              <a:t>("Volume of Box2 : {0}", volume) </a:t>
            </a:r>
          </a:p>
          <a:p>
            <a:r>
              <a:rPr lang="en-US" sz="1200" b="1" dirty="0" err="1">
                <a:solidFill>
                  <a:srgbClr val="000000"/>
                </a:solidFill>
                <a:latin typeface="Times New Roman" panose="02020603050405020304" pitchFamily="18" charset="0"/>
                <a:cs typeface="Times New Roman" panose="02020603050405020304" pitchFamily="18" charset="0"/>
              </a:rPr>
              <a:t>Console.ReadKey</a:t>
            </a:r>
            <a:r>
              <a:rPr lang="en-US" sz="1200" b="1" dirty="0">
                <a:solidFill>
                  <a:srgbClr val="000000"/>
                </a:solidFill>
                <a:latin typeface="Times New Roman" panose="02020603050405020304" pitchFamily="18" charset="0"/>
                <a:cs typeface="Times New Roman" panose="02020603050405020304" pitchFamily="18" charset="0"/>
              </a:rPr>
              <a:t>() </a:t>
            </a:r>
            <a:endParaRPr lang="en-US" sz="1200" b="1" dirty="0" smtClean="0">
              <a:solidFill>
                <a:srgbClr val="000000"/>
              </a:solidFill>
              <a:latin typeface="Times New Roman" panose="02020603050405020304" pitchFamily="18" charset="0"/>
              <a:cs typeface="Times New Roman" panose="02020603050405020304" pitchFamily="18" charset="0"/>
            </a:endParaRPr>
          </a:p>
          <a:p>
            <a:endParaRPr lang="en-US" sz="1200" b="1" dirty="0">
              <a:solidFill>
                <a:srgbClr val="000000"/>
              </a:solidFill>
              <a:latin typeface="Times New Roman" panose="02020603050405020304" pitchFamily="18" charset="0"/>
              <a:cs typeface="Times New Roman" panose="02020603050405020304" pitchFamily="18" charset="0"/>
            </a:endParaRPr>
          </a:p>
          <a:p>
            <a:r>
              <a:rPr lang="en-US" sz="1200" b="1" dirty="0">
                <a:solidFill>
                  <a:srgbClr val="000000"/>
                </a:solidFill>
                <a:latin typeface="Times New Roman" panose="02020603050405020304" pitchFamily="18" charset="0"/>
                <a:cs typeface="Times New Roman" panose="02020603050405020304" pitchFamily="18" charset="0"/>
              </a:rPr>
              <a:t>End Sub </a:t>
            </a:r>
          </a:p>
          <a:p>
            <a:r>
              <a:rPr lang="en-US" sz="1200" b="1" dirty="0">
                <a:solidFill>
                  <a:srgbClr val="000000"/>
                </a:solidFill>
                <a:latin typeface="Times New Roman" panose="02020603050405020304" pitchFamily="18" charset="0"/>
                <a:cs typeface="Times New Roman" panose="02020603050405020304" pitchFamily="18" charset="0"/>
              </a:rPr>
              <a:t>End Module </a:t>
            </a:r>
            <a:endParaRPr 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341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r>
              <a:rPr lang="en-US" sz="3200" dirty="0" err="1" smtClean="0"/>
              <a:t>Youll</a:t>
            </a:r>
            <a:r>
              <a:rPr lang="en-US" sz="3200" dirty="0" smtClean="0"/>
              <a:t> find slides here: https://github.com/nqubekoh/prog512</a:t>
            </a:r>
            <a:endParaRPr lang="en-US" sz="3200" dirty="0"/>
          </a:p>
          <a:p>
            <a:pPr marL="0" indent="0">
              <a:buNone/>
            </a:pPr>
            <a:endParaRPr lang="en-US" dirty="0" smtClean="0"/>
          </a:p>
          <a:p>
            <a:pPr marL="0" indent="0">
              <a:buNone/>
            </a:pPr>
            <a:r>
              <a:rPr lang="en-US" sz="3200" dirty="0"/>
              <a:t> </a:t>
            </a:r>
            <a:r>
              <a:rPr lang="en-US" sz="3200" dirty="0" smtClean="0"/>
              <a:t>                </a:t>
            </a:r>
            <a:r>
              <a:rPr lang="en-US" sz="7200" b="1" dirty="0"/>
              <a:t>The end</a:t>
            </a:r>
            <a:endParaRPr lang="en-GB" sz="3200" dirty="0"/>
          </a:p>
        </p:txBody>
      </p:sp>
      <p:sp>
        <p:nvSpPr>
          <p:cNvPr id="4" name="Slide Number Placeholder 3"/>
          <p:cNvSpPr>
            <a:spLocks noGrp="1"/>
          </p:cNvSpPr>
          <p:nvPr>
            <p:ph type="sldNum" sz="quarter" idx="12"/>
          </p:nvPr>
        </p:nvSpPr>
        <p:spPr/>
        <p:txBody>
          <a:bodyPr/>
          <a:lstStyle/>
          <a:p>
            <a:fld id="{E0912816-C430-4136-9554-B45F9367BD57}" type="slidenum">
              <a:rPr lang="en-GB" smtClean="0"/>
              <a:t>16</a:t>
            </a:fld>
            <a:endParaRPr lang="en-GB"/>
          </a:p>
        </p:txBody>
      </p:sp>
    </p:spTree>
    <p:extLst>
      <p:ext uri="{BB962C8B-B14F-4D97-AF65-F5344CB8AC3E}">
        <p14:creationId xmlns:p14="http://schemas.microsoft.com/office/powerpoint/2010/main" val="2863848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New Roman" panose="02020603050405020304" pitchFamily="18" charset="0"/>
                <a:cs typeface="Times New Roman" panose="02020603050405020304" pitchFamily="18" charset="0"/>
              </a:rPr>
              <a:t>Learning Objectives</a:t>
            </a:r>
            <a:br>
              <a:rPr lang="en-GB" b="1" dirty="0" smtClean="0">
                <a:latin typeface="Times New Roman" panose="02020603050405020304" pitchFamily="18" charset="0"/>
                <a:cs typeface="Times New Roman" panose="02020603050405020304" pitchFamily="18" charset="0"/>
              </a:rPr>
            </a:b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dirty="0"/>
          </a:p>
          <a:p>
            <a:r>
              <a:rPr lang="en-US" dirty="0" smtClean="0">
                <a:latin typeface="Times New Roman" panose="02020603050405020304" pitchFamily="18" charset="0"/>
                <a:cs typeface="Times New Roman" panose="02020603050405020304" pitchFamily="18" charset="0"/>
              </a:rPr>
              <a:t>Introduction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Define </a:t>
            </a:r>
            <a:r>
              <a:rPr lang="en-US" dirty="0">
                <a:latin typeface="Times New Roman" panose="02020603050405020304" pitchFamily="18" charset="0"/>
                <a:cs typeface="Times New Roman" panose="02020603050405020304" pitchFamily="18" charset="0"/>
              </a:rPr>
              <a:t>both structure and class </a:t>
            </a:r>
          </a:p>
          <a:p>
            <a:r>
              <a:rPr lang="en-US" dirty="0" smtClean="0">
                <a:latin typeface="Times New Roman" panose="02020603050405020304" pitchFamily="18" charset="0"/>
                <a:cs typeface="Times New Roman" panose="02020603050405020304" pitchFamily="18" charset="0"/>
              </a:rPr>
              <a:t>Differences </a:t>
            </a:r>
            <a:r>
              <a:rPr lang="en-US" dirty="0">
                <a:latin typeface="Times New Roman" panose="02020603050405020304" pitchFamily="18" charset="0"/>
                <a:cs typeface="Times New Roman" panose="02020603050405020304" pitchFamily="18" charset="0"/>
              </a:rPr>
              <a:t>and similarities between structures and classes </a:t>
            </a:r>
          </a:p>
          <a:p>
            <a:r>
              <a:rPr lang="en-US" dirty="0" smtClean="0">
                <a:latin typeface="Times New Roman" panose="02020603050405020304" pitchFamily="18" charset="0"/>
                <a:cs typeface="Times New Roman" panose="02020603050405020304" pitchFamily="18" charset="0"/>
              </a:rPr>
              <a:t>How </a:t>
            </a:r>
            <a:r>
              <a:rPr lang="en-US" dirty="0">
                <a:latin typeface="Times New Roman" panose="02020603050405020304" pitchFamily="18" charset="0"/>
                <a:cs typeface="Times New Roman" panose="02020603050405020304" pitchFamily="18" charset="0"/>
              </a:rPr>
              <a:t>to create a structure </a:t>
            </a:r>
          </a:p>
          <a:p>
            <a:r>
              <a:rPr lang="en-US" dirty="0" smtClean="0">
                <a:latin typeface="Times New Roman" panose="02020603050405020304" pitchFamily="18" charset="0"/>
                <a:cs typeface="Times New Roman" panose="02020603050405020304" pitchFamily="18" charset="0"/>
              </a:rPr>
              <a:t>Initializing </a:t>
            </a:r>
            <a:r>
              <a:rPr lang="en-US" dirty="0">
                <a:latin typeface="Times New Roman" panose="02020603050405020304" pitchFamily="18" charset="0"/>
                <a:cs typeface="Times New Roman" panose="02020603050405020304" pitchFamily="18" charset="0"/>
              </a:rPr>
              <a:t>Class Objects </a:t>
            </a:r>
            <a:r>
              <a:rPr lang="en-US" dirty="0"/>
              <a:t>	</a:t>
            </a:r>
          </a:p>
          <a:p>
            <a:pPr marL="0" indent="0">
              <a:buNone/>
            </a:pP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2</a:t>
            </a:fld>
            <a:endParaRPr lang="en-GB"/>
          </a:p>
        </p:txBody>
      </p:sp>
    </p:spTree>
    <p:extLst>
      <p:ext uri="{BB962C8B-B14F-4D97-AF65-F5344CB8AC3E}">
        <p14:creationId xmlns:p14="http://schemas.microsoft.com/office/powerpoint/2010/main" val="3186461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Classes </a:t>
            </a:r>
            <a:r>
              <a:rPr lang="en-US" dirty="0">
                <a:latin typeface="Times New Roman" panose="02020603050405020304" pitchFamily="18" charset="0"/>
                <a:cs typeface="Times New Roman" panose="02020603050405020304" pitchFamily="18" charset="0"/>
              </a:rPr>
              <a:t>and structures are both container types, meaning they hold other types as members. A container type is useful for gathering a set of data items, such as customer information, that is closely related but cannot be held in a single elementary type.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class or structure can contain data members to hold these items and code members to manipulate them. The members can then be referred to individually, or the container can be treated as a single entity. </a:t>
            </a:r>
          </a:p>
        </p:txBody>
      </p:sp>
      <p:sp>
        <p:nvSpPr>
          <p:cNvPr id="4" name="Slide Number Placeholder 3"/>
          <p:cNvSpPr>
            <a:spLocks noGrp="1"/>
          </p:cNvSpPr>
          <p:nvPr>
            <p:ph type="sldNum" sz="quarter" idx="12"/>
          </p:nvPr>
        </p:nvSpPr>
        <p:spPr/>
        <p:txBody>
          <a:bodyPr/>
          <a:lstStyle/>
          <a:p>
            <a:fld id="{E0912816-C430-4136-9554-B45F9367BD57}" type="slidenum">
              <a:rPr lang="en-GB" smtClean="0"/>
              <a:t>3</a:t>
            </a:fld>
            <a:endParaRPr lang="en-GB"/>
          </a:p>
        </p:txBody>
      </p:sp>
    </p:spTree>
    <p:extLst>
      <p:ext uri="{BB962C8B-B14F-4D97-AF65-F5344CB8AC3E}">
        <p14:creationId xmlns:p14="http://schemas.microsoft.com/office/powerpoint/2010/main" val="2293934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Structures and Classes (Visual Basic)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Visual </a:t>
            </a:r>
            <a:r>
              <a:rPr lang="en-US" dirty="0">
                <a:latin typeface="Times New Roman" panose="02020603050405020304" pitchFamily="18" charset="0"/>
                <a:cs typeface="Times New Roman" panose="02020603050405020304" pitchFamily="18" charset="0"/>
              </a:rPr>
              <a:t>Basic unifies the syntax for structures and classes, with the result that both entities support most of the same features. However, there are also important differences between structures and classes. </a:t>
            </a:r>
          </a:p>
          <a:p>
            <a:pPr marL="0" indent="0">
              <a:buNone/>
            </a:pPr>
            <a:r>
              <a:rPr lang="en-US" dirty="0">
                <a:latin typeface="Times New Roman" panose="02020603050405020304" pitchFamily="18" charset="0"/>
                <a:cs typeface="Times New Roman" panose="02020603050405020304" pitchFamily="18" charset="0"/>
              </a:rPr>
              <a:t>Classes have the advantage of being reference types — passing a reference is more efficient than passing a structure variable with all its data. On the other hand, structures do not require allocation of memory on the global heap. </a:t>
            </a:r>
          </a:p>
          <a:p>
            <a:pPr marL="0" indent="0">
              <a:buNone/>
            </a:pPr>
            <a:r>
              <a:rPr lang="en-US" dirty="0">
                <a:latin typeface="Times New Roman" panose="02020603050405020304" pitchFamily="18" charset="0"/>
                <a:cs typeface="Times New Roman" panose="02020603050405020304" pitchFamily="18" charset="0"/>
              </a:rPr>
              <a:t>Because you cannot inherit from a structure, structures should be used only for objects that do not need to be extended. Use structures when the object you wish to create has a small instance size, and take into account the performance characteristics of classes versus structures. </a:t>
            </a:r>
          </a:p>
        </p:txBody>
      </p:sp>
      <p:sp>
        <p:nvSpPr>
          <p:cNvPr id="4" name="Slide Number Placeholder 3"/>
          <p:cNvSpPr>
            <a:spLocks noGrp="1"/>
          </p:cNvSpPr>
          <p:nvPr>
            <p:ph type="sldNum" sz="quarter" idx="12"/>
          </p:nvPr>
        </p:nvSpPr>
        <p:spPr/>
        <p:txBody>
          <a:bodyPr/>
          <a:lstStyle/>
          <a:p>
            <a:fld id="{E0912816-C430-4136-9554-B45F9367BD57}" type="slidenum">
              <a:rPr lang="en-GB" smtClean="0"/>
              <a:t>4</a:t>
            </a:fld>
            <a:endParaRPr lang="en-GB"/>
          </a:p>
        </p:txBody>
      </p:sp>
    </p:spTree>
    <p:extLst>
      <p:ext uri="{BB962C8B-B14F-4D97-AF65-F5344CB8AC3E}">
        <p14:creationId xmlns:p14="http://schemas.microsoft.com/office/powerpoint/2010/main" val="87618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Structures and Classes (Visual Basic)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b="1" i="1" u="sng" dirty="0">
                <a:latin typeface="Times New Roman" panose="02020603050405020304" pitchFamily="18" charset="0"/>
                <a:cs typeface="Times New Roman" panose="02020603050405020304" pitchFamily="18" charset="0"/>
              </a:rPr>
              <a:t>Similarities between Structure and Classes</a:t>
            </a:r>
            <a:r>
              <a:rPr lang="en-US" b="1"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Both </a:t>
            </a:r>
            <a:r>
              <a:rPr lang="en-US" dirty="0">
                <a:latin typeface="Times New Roman" panose="02020603050405020304" pitchFamily="18" charset="0"/>
                <a:cs typeface="Times New Roman" panose="02020603050405020304" pitchFamily="18" charset="0"/>
              </a:rPr>
              <a:t>are container types, meaning that they contain other types as members </a:t>
            </a:r>
          </a:p>
          <a:p>
            <a:r>
              <a:rPr lang="en-US" dirty="0" smtClean="0">
                <a:latin typeface="Times New Roman" panose="02020603050405020304" pitchFamily="18" charset="0"/>
                <a:cs typeface="Times New Roman" panose="02020603050405020304" pitchFamily="18" charset="0"/>
              </a:rPr>
              <a:t>Both </a:t>
            </a:r>
            <a:r>
              <a:rPr lang="en-US" dirty="0">
                <a:latin typeface="Times New Roman" panose="02020603050405020304" pitchFamily="18" charset="0"/>
                <a:cs typeface="Times New Roman" panose="02020603050405020304" pitchFamily="18" charset="0"/>
              </a:rPr>
              <a:t>have members, which can include constructors, methods, properties, fields, constants, enumerations, events, and event handlers. However, do not confuse these members with the declared elements of a structure. </a:t>
            </a:r>
          </a:p>
          <a:p>
            <a:r>
              <a:rPr lang="en-US" dirty="0" smtClean="0">
                <a:latin typeface="Times New Roman" panose="02020603050405020304" pitchFamily="18" charset="0"/>
                <a:cs typeface="Times New Roman" panose="02020603050405020304" pitchFamily="18" charset="0"/>
              </a:rPr>
              <a:t>Members </a:t>
            </a:r>
            <a:r>
              <a:rPr lang="en-US" dirty="0">
                <a:latin typeface="Times New Roman" panose="02020603050405020304" pitchFamily="18" charset="0"/>
                <a:cs typeface="Times New Roman" panose="02020603050405020304" pitchFamily="18" charset="0"/>
              </a:rPr>
              <a:t>of both can have individualized access levels. For example, one member can be declared Public and another Private. </a:t>
            </a:r>
          </a:p>
          <a:p>
            <a:r>
              <a:rPr lang="en-US" dirty="0" smtClean="0">
                <a:latin typeface="Times New Roman" panose="02020603050405020304" pitchFamily="18" charset="0"/>
                <a:cs typeface="Times New Roman" panose="02020603050405020304" pitchFamily="18" charset="0"/>
              </a:rPr>
              <a:t>Both </a:t>
            </a:r>
            <a:r>
              <a:rPr lang="en-US" dirty="0">
                <a:latin typeface="Times New Roman" panose="02020603050405020304" pitchFamily="18" charset="0"/>
                <a:cs typeface="Times New Roman" panose="02020603050405020304" pitchFamily="18" charset="0"/>
              </a:rPr>
              <a:t>can implement interfaces. </a:t>
            </a:r>
          </a:p>
          <a:p>
            <a:r>
              <a:rPr lang="en-US" dirty="0" smtClean="0">
                <a:latin typeface="Times New Roman" panose="02020603050405020304" pitchFamily="18" charset="0"/>
                <a:cs typeface="Times New Roman" panose="02020603050405020304" pitchFamily="18" charset="0"/>
              </a:rPr>
              <a:t>Both </a:t>
            </a:r>
            <a:r>
              <a:rPr lang="en-US" dirty="0">
                <a:latin typeface="Times New Roman" panose="02020603050405020304" pitchFamily="18" charset="0"/>
                <a:cs typeface="Times New Roman" panose="02020603050405020304" pitchFamily="18" charset="0"/>
              </a:rPr>
              <a:t>can have shared constructors, with or without parameters. </a:t>
            </a:r>
          </a:p>
          <a:p>
            <a:r>
              <a:rPr lang="en-US" dirty="0" smtClean="0">
                <a:latin typeface="Times New Roman" panose="02020603050405020304" pitchFamily="18" charset="0"/>
                <a:cs typeface="Times New Roman" panose="02020603050405020304" pitchFamily="18" charset="0"/>
              </a:rPr>
              <a:t>Both </a:t>
            </a:r>
            <a:r>
              <a:rPr lang="en-US" dirty="0">
                <a:latin typeface="Times New Roman" panose="02020603050405020304" pitchFamily="18" charset="0"/>
                <a:cs typeface="Times New Roman" panose="02020603050405020304" pitchFamily="18" charset="0"/>
              </a:rPr>
              <a:t>can expose a default property, provided that property takes at least one parameter. </a:t>
            </a:r>
          </a:p>
          <a:p>
            <a:r>
              <a:rPr lang="en-US" dirty="0" smtClean="0">
                <a:latin typeface="Times New Roman" panose="02020603050405020304" pitchFamily="18" charset="0"/>
                <a:cs typeface="Times New Roman" panose="02020603050405020304" pitchFamily="18" charset="0"/>
              </a:rPr>
              <a:t>Both </a:t>
            </a:r>
            <a:r>
              <a:rPr lang="en-US" dirty="0">
                <a:latin typeface="Times New Roman" panose="02020603050405020304" pitchFamily="18" charset="0"/>
                <a:cs typeface="Times New Roman" panose="02020603050405020304" pitchFamily="18" charset="0"/>
              </a:rPr>
              <a:t>can declare and raise events, and both can declare delegates. </a:t>
            </a:r>
          </a:p>
        </p:txBody>
      </p:sp>
      <p:sp>
        <p:nvSpPr>
          <p:cNvPr id="4" name="Slide Number Placeholder 3"/>
          <p:cNvSpPr>
            <a:spLocks noGrp="1"/>
          </p:cNvSpPr>
          <p:nvPr>
            <p:ph type="sldNum" sz="quarter" idx="12"/>
          </p:nvPr>
        </p:nvSpPr>
        <p:spPr/>
        <p:txBody>
          <a:bodyPr/>
          <a:lstStyle/>
          <a:p>
            <a:fld id="{E0912816-C430-4136-9554-B45F9367BD57}" type="slidenum">
              <a:rPr lang="en-GB" smtClean="0"/>
              <a:t>5</a:t>
            </a:fld>
            <a:endParaRPr lang="en-GB"/>
          </a:p>
        </p:txBody>
      </p:sp>
    </p:spTree>
    <p:extLst>
      <p:ext uri="{BB962C8B-B14F-4D97-AF65-F5344CB8AC3E}">
        <p14:creationId xmlns:p14="http://schemas.microsoft.com/office/powerpoint/2010/main" val="2283476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Structures and Classes (Visual Basic)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55384" y="1741714"/>
            <a:ext cx="8915400" cy="4862285"/>
          </a:xfrm>
        </p:spPr>
        <p:txBody>
          <a:bodyPr>
            <a:noAutofit/>
          </a:bodyPr>
          <a:lstStyle/>
          <a:p>
            <a:endParaRPr lang="en-US" sz="1700" dirty="0">
              <a:latin typeface="Times New Roman" panose="02020603050405020304" pitchFamily="18" charset="0"/>
              <a:cs typeface="Times New Roman" panose="02020603050405020304" pitchFamily="18" charset="0"/>
            </a:endParaRPr>
          </a:p>
          <a:p>
            <a:pPr marL="0" indent="0">
              <a:buNone/>
            </a:pPr>
            <a:r>
              <a:rPr lang="en-US" sz="1700" b="1" i="1" u="sng" dirty="0" smtClean="0">
                <a:latin typeface="Times New Roman" panose="02020603050405020304" pitchFamily="18" charset="0"/>
                <a:cs typeface="Times New Roman" panose="02020603050405020304" pitchFamily="18" charset="0"/>
              </a:rPr>
              <a:t>Structures </a:t>
            </a:r>
            <a:r>
              <a:rPr lang="en-US" sz="1700" b="1" i="1" u="sng" dirty="0">
                <a:latin typeface="Times New Roman" panose="02020603050405020304" pitchFamily="18" charset="0"/>
                <a:cs typeface="Times New Roman" panose="02020603050405020304" pitchFamily="18" charset="0"/>
              </a:rPr>
              <a:t>and classes differ in the following particulars</a:t>
            </a:r>
            <a:r>
              <a:rPr lang="en-US" sz="1700" b="1" i="1" dirty="0">
                <a:latin typeface="Times New Roman" panose="02020603050405020304" pitchFamily="18" charset="0"/>
                <a:cs typeface="Times New Roman" panose="02020603050405020304" pitchFamily="18" charset="0"/>
              </a:rPr>
              <a:t>: </a:t>
            </a:r>
            <a:endParaRPr lang="en-US" sz="1700" dirty="0">
              <a:latin typeface="Times New Roman" panose="02020603050405020304" pitchFamily="18" charset="0"/>
              <a:cs typeface="Times New Roman" panose="02020603050405020304" pitchFamily="18" charset="0"/>
            </a:endParaRPr>
          </a:p>
          <a:p>
            <a:r>
              <a:rPr lang="en-US" sz="1700" dirty="0" smtClean="0">
                <a:latin typeface="Times New Roman" panose="02020603050405020304" pitchFamily="18" charset="0"/>
                <a:cs typeface="Times New Roman" panose="02020603050405020304" pitchFamily="18" charset="0"/>
              </a:rPr>
              <a:t>Structures </a:t>
            </a:r>
            <a:r>
              <a:rPr lang="en-US" sz="1700" dirty="0">
                <a:latin typeface="Times New Roman" panose="02020603050405020304" pitchFamily="18" charset="0"/>
                <a:cs typeface="Times New Roman" panose="02020603050405020304" pitchFamily="18" charset="0"/>
              </a:rPr>
              <a:t>are value types; classes are reference types. A variable of a structure type contains the structure's data, rather than containing a reference to the data as a class type does. </a:t>
            </a:r>
          </a:p>
          <a:p>
            <a:r>
              <a:rPr lang="en-US" sz="1700" dirty="0" smtClean="0">
                <a:latin typeface="Times New Roman" panose="02020603050405020304" pitchFamily="18" charset="0"/>
                <a:cs typeface="Times New Roman" panose="02020603050405020304" pitchFamily="18" charset="0"/>
              </a:rPr>
              <a:t>Structures </a:t>
            </a:r>
            <a:r>
              <a:rPr lang="en-US" sz="1700" dirty="0">
                <a:latin typeface="Times New Roman" panose="02020603050405020304" pitchFamily="18" charset="0"/>
                <a:cs typeface="Times New Roman" panose="02020603050405020304" pitchFamily="18" charset="0"/>
              </a:rPr>
              <a:t>use stack allocation; classes use heap allocation. </a:t>
            </a:r>
          </a:p>
          <a:p>
            <a:r>
              <a:rPr lang="en-US" sz="1700" dirty="0" smtClean="0">
                <a:latin typeface="Times New Roman" panose="02020603050405020304" pitchFamily="18" charset="0"/>
                <a:cs typeface="Times New Roman" panose="02020603050405020304" pitchFamily="18" charset="0"/>
              </a:rPr>
              <a:t>All </a:t>
            </a:r>
            <a:r>
              <a:rPr lang="en-US" sz="1700" dirty="0">
                <a:latin typeface="Times New Roman" panose="02020603050405020304" pitchFamily="18" charset="0"/>
                <a:cs typeface="Times New Roman" panose="02020603050405020304" pitchFamily="18" charset="0"/>
              </a:rPr>
              <a:t>structure elements are Public by default; class variables and constants are Private by default, while other class members are Public by default. This </a:t>
            </a:r>
            <a:r>
              <a:rPr lang="en-US" sz="1700" dirty="0" smtClean="0">
                <a:latin typeface="Times New Roman" panose="02020603050405020304" pitchFamily="18" charset="0"/>
                <a:cs typeface="Times New Roman" panose="02020603050405020304" pitchFamily="18" charset="0"/>
              </a:rPr>
              <a:t>behavior </a:t>
            </a:r>
            <a:r>
              <a:rPr lang="en-US" sz="1700" dirty="0">
                <a:latin typeface="Times New Roman" panose="02020603050405020304" pitchFamily="18" charset="0"/>
                <a:cs typeface="Times New Roman" panose="02020603050405020304" pitchFamily="18" charset="0"/>
              </a:rPr>
              <a:t>for class members provides compatibility with the Visual Basic system of defaults. </a:t>
            </a:r>
          </a:p>
          <a:p>
            <a:r>
              <a:rPr lang="en-US" sz="1700" dirty="0" smtClean="0">
                <a:latin typeface="Times New Roman" panose="02020603050405020304" pitchFamily="18" charset="0"/>
                <a:cs typeface="Times New Roman" panose="02020603050405020304" pitchFamily="18" charset="0"/>
              </a:rPr>
              <a:t>A </a:t>
            </a:r>
            <a:r>
              <a:rPr lang="en-US" sz="1700" dirty="0">
                <a:latin typeface="Times New Roman" panose="02020603050405020304" pitchFamily="18" charset="0"/>
                <a:cs typeface="Times New Roman" panose="02020603050405020304" pitchFamily="18" charset="0"/>
              </a:rPr>
              <a:t>structure must have at least one </a:t>
            </a:r>
            <a:r>
              <a:rPr lang="en-US" sz="1700" dirty="0" err="1">
                <a:latin typeface="Times New Roman" panose="02020603050405020304" pitchFamily="18" charset="0"/>
                <a:cs typeface="Times New Roman" panose="02020603050405020304" pitchFamily="18" charset="0"/>
              </a:rPr>
              <a:t>nonshared</a:t>
            </a:r>
            <a:r>
              <a:rPr lang="en-US" sz="1700" dirty="0">
                <a:latin typeface="Times New Roman" panose="02020603050405020304" pitchFamily="18" charset="0"/>
                <a:cs typeface="Times New Roman" panose="02020603050405020304" pitchFamily="18" charset="0"/>
              </a:rPr>
              <a:t> variable or </a:t>
            </a:r>
            <a:r>
              <a:rPr lang="en-US" sz="1700" dirty="0" err="1">
                <a:latin typeface="Times New Roman" panose="02020603050405020304" pitchFamily="18" charset="0"/>
                <a:cs typeface="Times New Roman" panose="02020603050405020304" pitchFamily="18" charset="0"/>
              </a:rPr>
              <a:t>nonshared</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noncustom</a:t>
            </a:r>
            <a:r>
              <a:rPr lang="en-US" sz="1700" dirty="0">
                <a:latin typeface="Times New Roman" panose="02020603050405020304" pitchFamily="18" charset="0"/>
                <a:cs typeface="Times New Roman" panose="02020603050405020304" pitchFamily="18" charset="0"/>
              </a:rPr>
              <a:t> event element; a class can be completely empty. </a:t>
            </a:r>
          </a:p>
          <a:p>
            <a:r>
              <a:rPr lang="en-US" sz="1700" dirty="0" smtClean="0">
                <a:latin typeface="Times New Roman" panose="02020603050405020304" pitchFamily="18" charset="0"/>
                <a:cs typeface="Times New Roman" panose="02020603050405020304" pitchFamily="18" charset="0"/>
              </a:rPr>
              <a:t>Structure </a:t>
            </a:r>
            <a:r>
              <a:rPr lang="en-US" sz="1700" dirty="0">
                <a:latin typeface="Times New Roman" panose="02020603050405020304" pitchFamily="18" charset="0"/>
                <a:cs typeface="Times New Roman" panose="02020603050405020304" pitchFamily="18" charset="0"/>
              </a:rPr>
              <a:t>elements cannot be declared as Protected; class members can. </a:t>
            </a:r>
          </a:p>
          <a:p>
            <a:r>
              <a:rPr lang="en-US" sz="1700" dirty="0" smtClean="0">
                <a:latin typeface="Times New Roman" panose="02020603050405020304" pitchFamily="18" charset="0"/>
                <a:cs typeface="Times New Roman" panose="02020603050405020304" pitchFamily="18" charset="0"/>
              </a:rPr>
              <a:t>A </a:t>
            </a:r>
            <a:r>
              <a:rPr lang="en-US" sz="1700" dirty="0">
                <a:latin typeface="Times New Roman" panose="02020603050405020304" pitchFamily="18" charset="0"/>
                <a:cs typeface="Times New Roman" panose="02020603050405020304" pitchFamily="18" charset="0"/>
              </a:rPr>
              <a:t>structure procedure can handle events only if it is a Shared (Visual Basic) Sub </a:t>
            </a:r>
          </a:p>
          <a:p>
            <a:r>
              <a:rPr lang="en-US" sz="1700" dirty="0">
                <a:latin typeface="Times New Roman" panose="02020603050405020304" pitchFamily="18" charset="0"/>
                <a:cs typeface="Times New Roman" panose="02020603050405020304" pitchFamily="18" charset="0"/>
              </a:rPr>
              <a:t>procedure, and only by means of the </a:t>
            </a:r>
            <a:r>
              <a:rPr lang="en-US" sz="1700" dirty="0" err="1">
                <a:latin typeface="Times New Roman" panose="02020603050405020304" pitchFamily="18" charset="0"/>
                <a:cs typeface="Times New Roman" panose="02020603050405020304" pitchFamily="18" charset="0"/>
              </a:rPr>
              <a:t>AddHandler</a:t>
            </a:r>
            <a:r>
              <a:rPr lang="en-US" sz="1700" dirty="0">
                <a:latin typeface="Times New Roman" panose="02020603050405020304" pitchFamily="18" charset="0"/>
                <a:cs typeface="Times New Roman" panose="02020603050405020304" pitchFamily="18" charset="0"/>
              </a:rPr>
              <a:t> Statement; any class </a:t>
            </a:r>
          </a:p>
        </p:txBody>
      </p:sp>
      <p:sp>
        <p:nvSpPr>
          <p:cNvPr id="4" name="Slide Number Placeholder 3"/>
          <p:cNvSpPr>
            <a:spLocks noGrp="1"/>
          </p:cNvSpPr>
          <p:nvPr>
            <p:ph type="sldNum" sz="quarter" idx="12"/>
          </p:nvPr>
        </p:nvSpPr>
        <p:spPr/>
        <p:txBody>
          <a:bodyPr/>
          <a:lstStyle/>
          <a:p>
            <a:fld id="{E0912816-C430-4136-9554-B45F9367BD57}" type="slidenum">
              <a:rPr lang="en-GB" smtClean="0"/>
              <a:t>6</a:t>
            </a:fld>
            <a:endParaRPr lang="en-GB"/>
          </a:p>
        </p:txBody>
      </p:sp>
    </p:spTree>
    <p:extLst>
      <p:ext uri="{BB962C8B-B14F-4D97-AF65-F5344CB8AC3E}">
        <p14:creationId xmlns:p14="http://schemas.microsoft.com/office/powerpoint/2010/main" val="128038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Structures and Classes (Visual Basic)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55384" y="1741714"/>
            <a:ext cx="8915400" cy="4862285"/>
          </a:xfrm>
        </p:spPr>
        <p:txBody>
          <a:bodyPr>
            <a:noAutofit/>
          </a:bodyPr>
          <a:lstStyle/>
          <a:p>
            <a:pPr marL="0" indent="0">
              <a:buNone/>
            </a:pPr>
            <a:endParaRPr lang="en-US" dirty="0" smtClean="0"/>
          </a:p>
          <a:p>
            <a:pPr marL="0" indent="0">
              <a:buNone/>
            </a:pPr>
            <a:endParaRPr lang="en-US" dirty="0"/>
          </a:p>
          <a:p>
            <a:pPr marL="0" indent="0">
              <a:buNone/>
            </a:pPr>
            <a:r>
              <a:rPr lang="en-US" dirty="0" smtClean="0"/>
              <a:t>"</a:t>
            </a:r>
            <a:r>
              <a:rPr lang="en-US" dirty="0"/>
              <a:t>why use multiple classes and modules and when is it appropriate to start a new one". </a:t>
            </a:r>
          </a:p>
          <a:p>
            <a:pPr marL="0" indent="0">
              <a:buNone/>
            </a:pPr>
            <a:r>
              <a:rPr lang="en-US" dirty="0"/>
              <a:t>There are essentially four main reasons to create a new class: </a:t>
            </a:r>
          </a:p>
          <a:p>
            <a:r>
              <a:rPr lang="en-US" dirty="0" smtClean="0"/>
              <a:t>Store </a:t>
            </a:r>
            <a:r>
              <a:rPr lang="en-US" dirty="0"/>
              <a:t>data in discreet items </a:t>
            </a:r>
          </a:p>
          <a:p>
            <a:r>
              <a:rPr lang="en-US" dirty="0" smtClean="0"/>
              <a:t>Organize </a:t>
            </a:r>
            <a:r>
              <a:rPr lang="en-US" dirty="0"/>
              <a:t>your code </a:t>
            </a:r>
          </a:p>
          <a:p>
            <a:r>
              <a:rPr lang="en-US" dirty="0" smtClean="0"/>
              <a:t>Provide </a:t>
            </a:r>
            <a:r>
              <a:rPr lang="en-US" dirty="0"/>
              <a:t>seams in your code </a:t>
            </a:r>
          </a:p>
          <a:p>
            <a:r>
              <a:rPr lang="en-US" dirty="0" smtClean="0"/>
              <a:t>Divide </a:t>
            </a:r>
            <a:r>
              <a:rPr lang="en-US" dirty="0"/>
              <a:t>your code into layers and support n-tiers </a:t>
            </a:r>
          </a:p>
        </p:txBody>
      </p:sp>
      <p:sp>
        <p:nvSpPr>
          <p:cNvPr id="4" name="Slide Number Placeholder 3"/>
          <p:cNvSpPr>
            <a:spLocks noGrp="1"/>
          </p:cNvSpPr>
          <p:nvPr>
            <p:ph type="sldNum" sz="quarter" idx="12"/>
          </p:nvPr>
        </p:nvSpPr>
        <p:spPr/>
        <p:txBody>
          <a:bodyPr/>
          <a:lstStyle/>
          <a:p>
            <a:fld id="{E0912816-C430-4136-9554-B45F9367BD57}" type="slidenum">
              <a:rPr lang="en-GB" smtClean="0"/>
              <a:t>7</a:t>
            </a:fld>
            <a:endParaRPr lang="en-GB"/>
          </a:p>
        </p:txBody>
      </p:sp>
    </p:spTree>
    <p:extLst>
      <p:ext uri="{BB962C8B-B14F-4D97-AF65-F5344CB8AC3E}">
        <p14:creationId xmlns:p14="http://schemas.microsoft.com/office/powerpoint/2010/main" val="203846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Structures and Classes (Visual Basic)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55384" y="1741714"/>
            <a:ext cx="8915400" cy="4862285"/>
          </a:xfrm>
        </p:spPr>
        <p:txBody>
          <a:bodyPr>
            <a:noAutofit/>
          </a:bodyPr>
          <a:lstStyle/>
          <a:p>
            <a:r>
              <a:rPr lang="en-US" b="1" i="1" dirty="0"/>
              <a:t>Instances and Variables </a:t>
            </a:r>
            <a:r>
              <a:rPr lang="en-US" dirty="0" smtClean="0"/>
              <a:t>Because </a:t>
            </a:r>
            <a:r>
              <a:rPr lang="en-US" dirty="0"/>
              <a:t>structures are value types, each structure variable is permanently bound to an individual structure instance. But classes are reference types, and an object variable can refer to various class instances at different times. This distinction affects your usage of structures and classes in the following ways: </a:t>
            </a:r>
          </a:p>
          <a:p>
            <a:r>
              <a:rPr lang="en-US" b="1" i="1" dirty="0" smtClean="0"/>
              <a:t>Initialization</a:t>
            </a:r>
            <a:r>
              <a:rPr lang="en-US" dirty="0"/>
              <a:t>. A structure variable implicitly includes an initialization of the elements using the structure's parameter less constructor. Therefore, Dim s As struct1 is equivalent to Dim s As struct1 = New struct1 (). </a:t>
            </a:r>
            <a:endParaRPr lang="en-US" dirty="0" smtClean="0"/>
          </a:p>
          <a:p>
            <a:endParaRPr lang="en-US" dirty="0"/>
          </a:p>
          <a:p>
            <a:r>
              <a:rPr lang="en-US" b="1" i="1" dirty="0" smtClean="0"/>
              <a:t>Assigning </a:t>
            </a:r>
            <a:r>
              <a:rPr lang="en-US" b="1" i="1" dirty="0"/>
              <a:t>Variables</a:t>
            </a:r>
            <a:r>
              <a:rPr lang="en-US" dirty="0"/>
              <a:t>. When you assign one structure variable to another, or pass a structure instance to a procedure argument, the current values of all the variable elements are copied to the new structure. When you assign one object variable to another, or pass an object variable to a procedure, only the reference pointer is copied. </a:t>
            </a:r>
          </a:p>
        </p:txBody>
      </p:sp>
      <p:sp>
        <p:nvSpPr>
          <p:cNvPr id="4" name="Slide Number Placeholder 3"/>
          <p:cNvSpPr>
            <a:spLocks noGrp="1"/>
          </p:cNvSpPr>
          <p:nvPr>
            <p:ph type="sldNum" sz="quarter" idx="12"/>
          </p:nvPr>
        </p:nvSpPr>
        <p:spPr/>
        <p:txBody>
          <a:bodyPr/>
          <a:lstStyle/>
          <a:p>
            <a:fld id="{E0912816-C430-4136-9554-B45F9367BD57}" type="slidenum">
              <a:rPr lang="en-GB" smtClean="0"/>
              <a:t>8</a:t>
            </a:fld>
            <a:endParaRPr lang="en-GB"/>
          </a:p>
        </p:txBody>
      </p:sp>
    </p:spTree>
    <p:extLst>
      <p:ext uri="{BB962C8B-B14F-4D97-AF65-F5344CB8AC3E}">
        <p14:creationId xmlns:p14="http://schemas.microsoft.com/office/powerpoint/2010/main" val="4272198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Structures and Classes (Visual Basic)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55384" y="1741714"/>
            <a:ext cx="8915400" cy="4862285"/>
          </a:xfrm>
        </p:spPr>
        <p:txBody>
          <a:bodyPr>
            <a:noAutofit/>
          </a:bodyPr>
          <a:lstStyle/>
          <a:p>
            <a:r>
              <a:rPr lang="en-US" b="1" i="1" dirty="0"/>
              <a:t>Assigning Nothing</a:t>
            </a:r>
            <a:r>
              <a:rPr lang="en-US" dirty="0"/>
              <a:t>. You can assign the value Nothing (Visual Basic) to a structure variable, but the instance continues to be associated with the variable. You can still call its methods and access its data elements, although variable elements are reinitialized by the assignment. </a:t>
            </a:r>
          </a:p>
          <a:p>
            <a:r>
              <a:rPr lang="en-US" b="1" i="1" dirty="0" smtClean="0"/>
              <a:t>Multiple </a:t>
            </a:r>
            <a:r>
              <a:rPr lang="en-US" b="1" i="1" dirty="0"/>
              <a:t>Instances</a:t>
            </a:r>
            <a:r>
              <a:rPr lang="en-US" dirty="0"/>
              <a:t>. An object variable can have different class instances assigned to it at different times, and several object variables can refer to the same class instance at the same time. Changes you make to the values of class members affect those members when accessed through another variable pointing to the same instance. </a:t>
            </a:r>
            <a:endParaRPr lang="en-US" dirty="0" smtClean="0"/>
          </a:p>
          <a:p>
            <a:r>
              <a:rPr lang="en-US" dirty="0" smtClean="0"/>
              <a:t>Structure </a:t>
            </a:r>
            <a:r>
              <a:rPr lang="en-US" dirty="0"/>
              <a:t>elements, however, are isolated within their own instance. Changes to their values are not reflected in any other structure variables, even in other instances of the same Structure declaration. </a:t>
            </a:r>
          </a:p>
          <a:p>
            <a:r>
              <a:rPr lang="en-US" b="1" i="1" dirty="0" smtClean="0"/>
              <a:t>Equality</a:t>
            </a:r>
            <a:r>
              <a:rPr lang="en-US" dirty="0"/>
              <a:t>. Equality testing of two structures must be performed with an element-by-element test. Two object variables can be compared using the Equals method. Equals indicates whether the two variables point to the same instance. </a:t>
            </a:r>
          </a:p>
          <a:p>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9</a:t>
            </a:fld>
            <a:endParaRPr lang="en-GB"/>
          </a:p>
        </p:txBody>
      </p:sp>
    </p:spTree>
    <p:extLst>
      <p:ext uri="{BB962C8B-B14F-4D97-AF65-F5344CB8AC3E}">
        <p14:creationId xmlns:p14="http://schemas.microsoft.com/office/powerpoint/2010/main" val="8081695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7869</TotalTime>
  <Words>1428</Words>
  <Application>Microsoft Office PowerPoint</Application>
  <PresentationFormat>Widescreen</PresentationFormat>
  <Paragraphs>157</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Agency FB</vt:lpstr>
      <vt:lpstr>Arial</vt:lpstr>
      <vt:lpstr>Calibri</vt:lpstr>
      <vt:lpstr>Century Gothic</vt:lpstr>
      <vt:lpstr>Times New Roman</vt:lpstr>
      <vt:lpstr>Wingdings 3</vt:lpstr>
      <vt:lpstr>Wisp</vt:lpstr>
      <vt:lpstr>ADDITIONAL CONTROLS AND OBJECTS CLASSES (OBJECT) AND STRUCTURES </vt:lpstr>
      <vt:lpstr>Learning Objectives </vt:lpstr>
      <vt:lpstr>Introduction</vt:lpstr>
      <vt:lpstr>Structures and Classes (Visual Basic)  </vt:lpstr>
      <vt:lpstr>Structures and Classes (Visual Basic)  </vt:lpstr>
      <vt:lpstr>Structures and Classes (Visual Basic)  </vt:lpstr>
      <vt:lpstr>Structures and Classes (Visual Basic)  </vt:lpstr>
      <vt:lpstr>Structures and Classes (Visual Basic)  </vt:lpstr>
      <vt:lpstr>Structures and Classes (Visual Basic)  </vt:lpstr>
      <vt:lpstr>Structures and Classes (Visual Basic)  </vt:lpstr>
      <vt:lpstr>Structures and Classes (Visual Basic)  </vt:lpstr>
      <vt:lpstr>Structure example</vt:lpstr>
      <vt:lpstr>Classes &amp; Objects  </vt:lpstr>
      <vt:lpstr>Classes &amp; Objects  </vt:lpstr>
      <vt:lpstr>Class 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Network Diagram</dc:title>
  <dc:creator>NQUBEKOH</dc:creator>
  <cp:lastModifiedBy>Windows User</cp:lastModifiedBy>
  <cp:revision>147</cp:revision>
  <dcterms:created xsi:type="dcterms:W3CDTF">2019-03-13T08:07:13Z</dcterms:created>
  <dcterms:modified xsi:type="dcterms:W3CDTF">2019-11-04T08:39:37Z</dcterms:modified>
</cp:coreProperties>
</file>