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4"/>
  </p:notesMasterIdLst>
  <p:sldIdLst>
    <p:sldId id="256" r:id="rId2"/>
    <p:sldId id="257" r:id="rId3"/>
    <p:sldId id="297" r:id="rId4"/>
    <p:sldId id="298" r:id="rId5"/>
    <p:sldId id="299" r:id="rId6"/>
    <p:sldId id="300" r:id="rId7"/>
    <p:sldId id="301" r:id="rId8"/>
    <p:sldId id="302" r:id="rId9"/>
    <p:sldId id="303" r:id="rId10"/>
    <p:sldId id="304" r:id="rId11"/>
    <p:sldId id="305" r:id="rId12"/>
    <p:sldId id="29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27" autoAdjust="0"/>
    <p:restoredTop sz="89933" autoAdjust="0"/>
  </p:normalViewPr>
  <p:slideViewPr>
    <p:cSldViewPr snapToGrid="0">
      <p:cViewPr varScale="1">
        <p:scale>
          <a:sx n="66" d="100"/>
          <a:sy n="66"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3D69D-1DA5-4A0B-B46E-850DB3ED1690}" type="datetimeFigureOut">
              <a:rPr lang="en-GB" smtClean="0"/>
              <a:t>26/09/2019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F1895-4F96-4310-874E-A9524CB180E4}" type="slidenum">
              <a:rPr lang="en-GB" smtClean="0"/>
              <a:t>‹#›</a:t>
            </a:fld>
            <a:endParaRPr lang="en-GB"/>
          </a:p>
        </p:txBody>
      </p:sp>
    </p:spTree>
    <p:extLst>
      <p:ext uri="{BB962C8B-B14F-4D97-AF65-F5344CB8AC3E}">
        <p14:creationId xmlns:p14="http://schemas.microsoft.com/office/powerpoint/2010/main" val="296822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B3F1895-4F96-4310-874E-A9524CB180E4}" type="slidenum">
              <a:rPr lang="en-GB" smtClean="0"/>
              <a:t>1</a:t>
            </a:fld>
            <a:endParaRPr lang="en-GB"/>
          </a:p>
        </p:txBody>
      </p:sp>
    </p:spTree>
    <p:extLst>
      <p:ext uri="{BB962C8B-B14F-4D97-AF65-F5344CB8AC3E}">
        <p14:creationId xmlns:p14="http://schemas.microsoft.com/office/powerpoint/2010/main" val="3276384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A486B6-CB69-49E4-A733-DA4993E70B6A}" type="datetime1">
              <a:rPr lang="en-GB" smtClean="0"/>
              <a:t>26/09/2019</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247935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743E51-4C26-4A8B-B8E5-428168E46B07}" type="datetime1">
              <a:rPr lang="en-GB" smtClean="0"/>
              <a:t>26/09/2019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39829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7763B-E2EC-44E8-94A6-6A2CDF82B039}" type="datetime1">
              <a:rPr lang="en-GB" smtClean="0"/>
              <a:t>26/09/2019</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8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9BC4BD8-9364-4E34-9588-E20BE1EA3CFF}" type="datetime1">
              <a:rPr lang="en-GB" smtClean="0"/>
              <a:t>26/09/2019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866832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8A91B13-0429-41BF-98C8-B13727F95413}" type="datetime1">
              <a:rPr lang="en-GB" smtClean="0"/>
              <a:t>26/09/2019</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77706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BAB2332-BF8E-4D05-98C0-095443A87B85}" type="datetime1">
              <a:rPr lang="en-GB" smtClean="0"/>
              <a:t>26/09/2019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782014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660E21-5CD3-4BCC-A747-808608D5DE92}" type="datetime1">
              <a:rPr lang="en-GB" smtClean="0"/>
              <a:t>26/09/2019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956526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79C347-A422-4CC2-8F37-0399C39C5D8B}" type="datetime1">
              <a:rPr lang="en-GB" smtClean="0"/>
              <a:t>26/09/2019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7028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D2FE55-23AF-4A90-B0CC-AC536819D4B6}" type="datetime1">
              <a:rPr lang="en-GB" smtClean="0"/>
              <a:t>26/09/2019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4682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31D486-59D6-422C-A68E-81A1CE087CC6}" type="datetime1">
              <a:rPr lang="en-GB" smtClean="0"/>
              <a:t>26/09/2019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96758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D3B727-FD63-4FFC-A3A7-532B8154388E}" type="datetime1">
              <a:rPr lang="en-GB" smtClean="0"/>
              <a:t>26/09/2019</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56062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2EED55-65AA-4DBE-B51D-5136BCEB1F05}" type="datetime1">
              <a:rPr lang="en-GB" smtClean="0"/>
              <a:t>26/09/2019</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68428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8D153E-1FAC-4293-B8EF-BB84ACF2593E}" type="datetime1">
              <a:rPr lang="en-GB" smtClean="0"/>
              <a:t>26/09/2019</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10270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82F3D-D781-4D3A-8D9A-FBE81A576EC1}" type="datetime1">
              <a:rPr lang="en-GB" smtClean="0"/>
              <a:t>26/09/2019</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80608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56290A-73A6-4102-9E55-84CE7DF5E8F2}" type="datetime1">
              <a:rPr lang="en-GB" smtClean="0"/>
              <a:t>26/09/2019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3917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A2E75-A9F2-47CE-9C54-A8FBB060AAF6}" type="datetime1">
              <a:rPr lang="en-GB" smtClean="0"/>
              <a:t>26/09/2019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285581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1733216-8D79-47DA-B990-66DBC8D82E12}" type="datetime1">
              <a:rPr lang="en-GB" smtClean="0"/>
              <a:t>26/09/2019</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0912816-C430-4136-9554-B45F9367BD57}" type="slidenum">
              <a:rPr lang="en-GB" smtClean="0"/>
              <a:t>‹#›</a:t>
            </a:fld>
            <a:endParaRPr lang="en-GB"/>
          </a:p>
        </p:txBody>
      </p:sp>
    </p:spTree>
    <p:extLst>
      <p:ext uri="{BB962C8B-B14F-4D97-AF65-F5344CB8AC3E}">
        <p14:creationId xmlns:p14="http://schemas.microsoft.com/office/powerpoint/2010/main" val="69788829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ADDITIONAL CONTROLS AND </a:t>
            </a:r>
            <a:r>
              <a:rPr lang="en-US" b="1" dirty="0" smtClean="0"/>
              <a:t>OBJECTS</a:t>
            </a:r>
            <a:endParaRPr lang="en-GB" dirty="0"/>
          </a:p>
        </p:txBody>
      </p:sp>
      <p:sp>
        <p:nvSpPr>
          <p:cNvPr id="3" name="Subtitle 2"/>
          <p:cNvSpPr>
            <a:spLocks noGrp="1"/>
          </p:cNvSpPr>
          <p:nvPr>
            <p:ph type="subTitle" idx="1"/>
          </p:nvPr>
        </p:nvSpPr>
        <p:spPr/>
        <p:txBody>
          <a:bodyPr>
            <a:normAutofit lnSpcReduction="10000"/>
          </a:bodyPr>
          <a:lstStyle/>
          <a:p>
            <a:r>
              <a:rPr lang="en-US" b="1" dirty="0" smtClean="0">
                <a:solidFill>
                  <a:schemeClr val="tx1"/>
                </a:solidFill>
              </a:rPr>
              <a:t>Prog512, chapter 5</a:t>
            </a:r>
          </a:p>
          <a:p>
            <a:endParaRPr lang="en-US" dirty="0"/>
          </a:p>
          <a:p>
            <a:r>
              <a:rPr lang="en-US" b="1" dirty="0" smtClean="0">
                <a:solidFill>
                  <a:schemeClr val="tx1"/>
                </a:solidFill>
              </a:rPr>
              <a:t>                                                                                       </a:t>
            </a:r>
            <a:r>
              <a:rPr lang="en-US" b="1" dirty="0" err="1" smtClean="0">
                <a:solidFill>
                  <a:schemeClr val="tx1"/>
                </a:solidFill>
              </a:rPr>
              <a:t>Mr</a:t>
            </a:r>
            <a:r>
              <a:rPr lang="en-US" b="1" dirty="0" smtClean="0">
                <a:solidFill>
                  <a:schemeClr val="tx1"/>
                </a:solidFill>
              </a:rPr>
              <a:t> N. </a:t>
            </a:r>
            <a:r>
              <a:rPr lang="en-US" b="1" dirty="0" err="1" smtClean="0">
                <a:solidFill>
                  <a:schemeClr val="tx1"/>
                </a:solidFill>
              </a:rPr>
              <a:t>Mathenjwa</a:t>
            </a:r>
            <a:endParaRPr lang="en-GB" b="1" dirty="0">
              <a:solidFill>
                <a:schemeClr val="tx1"/>
              </a:solidFill>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a:t>
            </a:fld>
            <a:endParaRPr lang="en-GB"/>
          </a:p>
        </p:txBody>
      </p:sp>
      <p:sp>
        <p:nvSpPr>
          <p:cNvPr id="5" name="TextBox 4"/>
          <p:cNvSpPr txBox="1"/>
          <p:nvPr/>
        </p:nvSpPr>
        <p:spPr>
          <a:xfrm>
            <a:off x="2589213" y="1790700"/>
            <a:ext cx="2343911" cy="523220"/>
          </a:xfrm>
          <a:prstGeom prst="rect">
            <a:avLst/>
          </a:prstGeom>
          <a:noFill/>
        </p:spPr>
        <p:txBody>
          <a:bodyPr wrap="none" rtlCol="0">
            <a:spAutoFit/>
          </a:bodyPr>
          <a:lstStyle/>
          <a:p>
            <a:r>
              <a:rPr lang="en-US" sz="2800" b="1" i="1" dirty="0" smtClean="0">
                <a:latin typeface="Agency FB" panose="020B0503020202020204" pitchFamily="34" charset="0"/>
              </a:rPr>
              <a:t>Programming 512</a:t>
            </a:r>
            <a:endParaRPr lang="en-GB" sz="2800" b="1" i="1" dirty="0">
              <a:latin typeface="Agency FB" panose="020B0503020202020204" pitchFamily="34" charset="0"/>
            </a:endParaRPr>
          </a:p>
        </p:txBody>
      </p:sp>
    </p:spTree>
    <p:extLst>
      <p:ext uri="{BB962C8B-B14F-4D97-AF65-F5344CB8AC3E}">
        <p14:creationId xmlns:p14="http://schemas.microsoft.com/office/powerpoint/2010/main" val="457953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Controls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err="1" smtClean="0"/>
              <a:t>VB.Net</a:t>
            </a:r>
            <a:r>
              <a:rPr lang="en-US" dirty="0" smtClean="0"/>
              <a:t> </a:t>
            </a:r>
            <a:r>
              <a:rPr lang="en-US" dirty="0"/>
              <a:t>provides a huge variety of controls that help you to create rich user interface. Functionalities of all these controls are defined in the respective control classes. The control classes are defined in the </a:t>
            </a:r>
            <a:r>
              <a:rPr lang="en-US" dirty="0" err="1"/>
              <a:t>System.Windows.Forms</a:t>
            </a:r>
            <a:r>
              <a:rPr lang="en-US" dirty="0"/>
              <a:t> namespace.</a:t>
            </a:r>
          </a:p>
        </p:txBody>
      </p:sp>
      <p:sp>
        <p:nvSpPr>
          <p:cNvPr id="4" name="Slide Number Placeholder 3"/>
          <p:cNvSpPr>
            <a:spLocks noGrp="1"/>
          </p:cNvSpPr>
          <p:nvPr>
            <p:ph type="sldNum" sz="quarter" idx="12"/>
          </p:nvPr>
        </p:nvSpPr>
        <p:spPr/>
        <p:txBody>
          <a:bodyPr/>
          <a:lstStyle/>
          <a:p>
            <a:fld id="{E0912816-C430-4136-9554-B45F9367BD57}" type="slidenum">
              <a:rPr lang="en-GB" smtClean="0"/>
              <a:t>10</a:t>
            </a:fld>
            <a:endParaRPr lang="en-GB"/>
          </a:p>
        </p:txBody>
      </p:sp>
    </p:spTree>
    <p:extLst>
      <p:ext uri="{BB962C8B-B14F-4D97-AF65-F5344CB8AC3E}">
        <p14:creationId xmlns:p14="http://schemas.microsoft.com/office/powerpoint/2010/main" val="4050681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Controls</a:t>
            </a:r>
            <a:endParaRPr lang="en-US" dirty="0"/>
          </a:p>
        </p:txBody>
      </p:sp>
      <p:sp>
        <p:nvSpPr>
          <p:cNvPr id="3" name="Content Placeholder 2"/>
          <p:cNvSpPr>
            <a:spLocks noGrp="1"/>
          </p:cNvSpPr>
          <p:nvPr>
            <p:ph idx="1"/>
          </p:nvPr>
        </p:nvSpPr>
        <p:spPr/>
        <p:txBody>
          <a:bodyPr/>
          <a:lstStyle/>
          <a:p>
            <a:pPr marL="0" indent="0">
              <a:buNone/>
            </a:pPr>
            <a:r>
              <a:rPr lang="en-US" dirty="0"/>
              <a:t>The following table lists some of the commonly used controls: 	</a:t>
            </a:r>
          </a:p>
          <a:p>
            <a:pPr marL="0" indent="0">
              <a:buNone/>
            </a:pPr>
            <a:r>
              <a:rPr lang="en-US" b="1" dirty="0"/>
              <a:t>1 </a:t>
            </a:r>
            <a:r>
              <a:rPr lang="en-US" dirty="0"/>
              <a:t>	</a:t>
            </a:r>
            <a:r>
              <a:rPr lang="en-US" b="1" dirty="0" smtClean="0"/>
              <a:t>Forms: </a:t>
            </a:r>
            <a:r>
              <a:rPr lang="en-US" dirty="0"/>
              <a:t>	</a:t>
            </a:r>
            <a:r>
              <a:rPr lang="en-US" dirty="0" smtClean="0"/>
              <a:t>  The </a:t>
            </a:r>
            <a:r>
              <a:rPr lang="en-US" dirty="0"/>
              <a:t>container for all the controls that make up the user interface 	</a:t>
            </a:r>
          </a:p>
          <a:p>
            <a:pPr marL="0" indent="0">
              <a:buNone/>
            </a:pPr>
            <a:r>
              <a:rPr lang="en-US" b="1" dirty="0"/>
              <a:t>2 </a:t>
            </a:r>
            <a:r>
              <a:rPr lang="en-US" dirty="0"/>
              <a:t>	</a:t>
            </a:r>
            <a:r>
              <a:rPr lang="en-US" b="1" dirty="0" smtClean="0"/>
              <a:t>List-Box: </a:t>
            </a:r>
            <a:r>
              <a:rPr lang="en-US" dirty="0"/>
              <a:t>	</a:t>
            </a:r>
            <a:r>
              <a:rPr lang="en-US" dirty="0" smtClean="0"/>
              <a:t>   	 It </a:t>
            </a:r>
            <a:r>
              <a:rPr lang="en-US" dirty="0"/>
              <a:t>represents a Windows control to display a list of items. 	</a:t>
            </a:r>
          </a:p>
          <a:p>
            <a:pPr marL="0" indent="0">
              <a:buNone/>
            </a:pPr>
            <a:r>
              <a:rPr lang="en-US" b="1" dirty="0"/>
              <a:t>3 </a:t>
            </a:r>
            <a:r>
              <a:rPr lang="en-US" dirty="0"/>
              <a:t>	</a:t>
            </a:r>
            <a:r>
              <a:rPr lang="en-US" b="1" dirty="0" err="1" smtClean="0"/>
              <a:t>ComboBox</a:t>
            </a:r>
            <a:r>
              <a:rPr lang="en-US" b="1" dirty="0"/>
              <a:t>:</a:t>
            </a:r>
            <a:r>
              <a:rPr lang="en-US" b="1" dirty="0" smtClean="0"/>
              <a:t> </a:t>
            </a:r>
            <a:r>
              <a:rPr lang="en-US" dirty="0"/>
              <a:t>	It represents a Windows combo box control. 	</a:t>
            </a:r>
          </a:p>
          <a:p>
            <a:pPr>
              <a:buAutoNum type="arabicPlain" startAt="4"/>
            </a:pPr>
            <a:r>
              <a:rPr lang="en-US" b="1" dirty="0" err="1" smtClean="0"/>
              <a:t>RadioButton</a:t>
            </a:r>
            <a:r>
              <a:rPr lang="en-US" b="1" dirty="0" smtClean="0"/>
              <a:t>	: </a:t>
            </a:r>
            <a:r>
              <a:rPr lang="en-US" dirty="0" smtClean="0"/>
              <a:t>It </a:t>
            </a:r>
            <a:r>
              <a:rPr lang="en-US" dirty="0"/>
              <a:t>enables the user to select a single option from a group of choices when </a:t>
            </a:r>
            <a:r>
              <a:rPr lang="en-US" dirty="0" smtClean="0"/>
              <a:t>paired </a:t>
            </a:r>
            <a:r>
              <a:rPr lang="en-US" dirty="0"/>
              <a:t>with other </a:t>
            </a:r>
            <a:r>
              <a:rPr lang="en-US" dirty="0" err="1"/>
              <a:t>RadioButton</a:t>
            </a:r>
            <a:r>
              <a:rPr lang="en-US" dirty="0"/>
              <a:t> controls. 	</a:t>
            </a:r>
            <a:endParaRPr lang="en-US" dirty="0" smtClean="0"/>
          </a:p>
          <a:p>
            <a:pPr marL="0" indent="0">
              <a:buNone/>
            </a:pPr>
            <a:r>
              <a:rPr lang="en-US" dirty="0" smtClean="0"/>
              <a:t>For more examples please refer to your </a:t>
            </a:r>
            <a:r>
              <a:rPr lang="en-US" smtClean="0"/>
              <a:t>study guide</a:t>
            </a:r>
            <a:endParaRPr lang="en-US" dirty="0"/>
          </a:p>
        </p:txBody>
      </p:sp>
      <p:sp>
        <p:nvSpPr>
          <p:cNvPr id="4" name="Slide Number Placeholder 3"/>
          <p:cNvSpPr>
            <a:spLocks noGrp="1"/>
          </p:cNvSpPr>
          <p:nvPr>
            <p:ph type="sldNum" sz="quarter" idx="12"/>
          </p:nvPr>
        </p:nvSpPr>
        <p:spPr/>
        <p:txBody>
          <a:bodyPr/>
          <a:lstStyle/>
          <a:p>
            <a:fld id="{E0912816-C430-4136-9554-B45F9367BD57}" type="slidenum">
              <a:rPr lang="en-GB" smtClean="0"/>
              <a:t>11</a:t>
            </a:fld>
            <a:endParaRPr lang="en-GB"/>
          </a:p>
        </p:txBody>
      </p:sp>
    </p:spTree>
    <p:extLst>
      <p:ext uri="{BB962C8B-B14F-4D97-AF65-F5344CB8AC3E}">
        <p14:creationId xmlns:p14="http://schemas.microsoft.com/office/powerpoint/2010/main" val="1930708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r>
              <a:rPr lang="en-US" sz="3200" dirty="0" err="1" smtClean="0"/>
              <a:t>Youll</a:t>
            </a:r>
            <a:r>
              <a:rPr lang="en-US" sz="3200" dirty="0" smtClean="0"/>
              <a:t> find slides here: https://github.com/nqubekoh/prog512</a:t>
            </a:r>
            <a:endParaRPr lang="en-US" sz="3200" dirty="0"/>
          </a:p>
          <a:p>
            <a:pPr marL="0" indent="0">
              <a:buNone/>
            </a:pPr>
            <a:endParaRPr lang="en-US" dirty="0" smtClean="0"/>
          </a:p>
          <a:p>
            <a:pPr marL="0" indent="0">
              <a:buNone/>
            </a:pPr>
            <a:r>
              <a:rPr lang="en-US" sz="3200" dirty="0"/>
              <a:t> </a:t>
            </a:r>
            <a:r>
              <a:rPr lang="en-US" sz="3200" dirty="0" smtClean="0"/>
              <a:t>                </a:t>
            </a:r>
            <a:r>
              <a:rPr lang="en-US" sz="7200" b="1" dirty="0"/>
              <a:t>The end</a:t>
            </a:r>
            <a:endParaRPr lang="en-GB" sz="3200" dirty="0"/>
          </a:p>
        </p:txBody>
      </p:sp>
      <p:sp>
        <p:nvSpPr>
          <p:cNvPr id="4" name="Slide Number Placeholder 3"/>
          <p:cNvSpPr>
            <a:spLocks noGrp="1"/>
          </p:cNvSpPr>
          <p:nvPr>
            <p:ph type="sldNum" sz="quarter" idx="12"/>
          </p:nvPr>
        </p:nvSpPr>
        <p:spPr/>
        <p:txBody>
          <a:bodyPr/>
          <a:lstStyle/>
          <a:p>
            <a:fld id="{E0912816-C430-4136-9554-B45F9367BD57}" type="slidenum">
              <a:rPr lang="en-GB" smtClean="0"/>
              <a:t>12</a:t>
            </a:fld>
            <a:endParaRPr lang="en-GB"/>
          </a:p>
        </p:txBody>
      </p:sp>
    </p:spTree>
    <p:extLst>
      <p:ext uri="{BB962C8B-B14F-4D97-AF65-F5344CB8AC3E}">
        <p14:creationId xmlns:p14="http://schemas.microsoft.com/office/powerpoint/2010/main" val="2863848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Learning Objectives</a:t>
            </a:r>
            <a:br>
              <a:rPr lang="en-GB" b="1" dirty="0" smtClean="0"/>
            </a:br>
            <a:endParaRPr lang="en-GB" b="1" dirty="0"/>
          </a:p>
        </p:txBody>
      </p:sp>
      <p:sp>
        <p:nvSpPr>
          <p:cNvPr id="3" name="Content Placeholder 2"/>
          <p:cNvSpPr>
            <a:spLocks noGrp="1"/>
          </p:cNvSpPr>
          <p:nvPr>
            <p:ph idx="1"/>
          </p:nvPr>
        </p:nvSpPr>
        <p:spPr/>
        <p:txBody>
          <a:bodyPr>
            <a:normAutofit/>
          </a:bodyPr>
          <a:lstStyle/>
          <a:p>
            <a:endParaRPr lang="en-GB" sz="2000" dirty="0"/>
          </a:p>
          <a:p>
            <a:endParaRPr lang="en-US" dirty="0"/>
          </a:p>
          <a:p>
            <a:r>
              <a:rPr lang="en-US" dirty="0" smtClean="0"/>
              <a:t>Basic </a:t>
            </a:r>
            <a:r>
              <a:rPr lang="en-US" dirty="0"/>
              <a:t>Controls </a:t>
            </a:r>
          </a:p>
          <a:p>
            <a:r>
              <a:rPr lang="en-US" dirty="0" smtClean="0"/>
              <a:t>Control </a:t>
            </a:r>
            <a:r>
              <a:rPr lang="en-US" dirty="0"/>
              <a:t>Properties </a:t>
            </a:r>
          </a:p>
          <a:p>
            <a:r>
              <a:rPr lang="en-US" dirty="0" smtClean="0"/>
              <a:t>Control </a:t>
            </a:r>
            <a:r>
              <a:rPr lang="en-US" dirty="0"/>
              <a:t>Method </a:t>
            </a:r>
          </a:p>
          <a:p>
            <a:r>
              <a:rPr lang="en-US" dirty="0" smtClean="0"/>
              <a:t>Control </a:t>
            </a:r>
            <a:r>
              <a:rPr lang="en-US" dirty="0"/>
              <a:t>Events </a:t>
            </a:r>
          </a:p>
          <a:p>
            <a:r>
              <a:rPr lang="en-US" dirty="0" smtClean="0"/>
              <a:t>Control </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E0912816-C430-4136-9554-B45F9367BD57}" type="slidenum">
              <a:rPr lang="en-GB" smtClean="0"/>
              <a:t>2</a:t>
            </a:fld>
            <a:endParaRPr lang="en-GB"/>
          </a:p>
        </p:txBody>
      </p:sp>
    </p:spTree>
    <p:extLst>
      <p:ext uri="{BB962C8B-B14F-4D97-AF65-F5344CB8AC3E}">
        <p14:creationId xmlns:p14="http://schemas.microsoft.com/office/powerpoint/2010/main" val="3186461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GB" dirty="0"/>
          </a:p>
        </p:txBody>
      </p:sp>
      <p:sp>
        <p:nvSpPr>
          <p:cNvPr id="3" name="Content Placeholder 2"/>
          <p:cNvSpPr>
            <a:spLocks noGrp="1"/>
          </p:cNvSpPr>
          <p:nvPr>
            <p:ph idx="1"/>
          </p:nvPr>
        </p:nvSpPr>
        <p:spPr/>
        <p:txBody>
          <a:bodyPr/>
          <a:lstStyle/>
          <a:p>
            <a:pPr marL="0" indent="0">
              <a:buNone/>
            </a:pPr>
            <a:r>
              <a:rPr lang="en-US" b="1" dirty="0" err="1"/>
              <a:t>VB.Net</a:t>
            </a:r>
            <a:r>
              <a:rPr lang="en-US" b="1" dirty="0"/>
              <a:t> - Basic </a:t>
            </a:r>
            <a:r>
              <a:rPr lang="en-US" b="1" dirty="0" smtClean="0"/>
              <a:t>Controls:</a:t>
            </a:r>
          </a:p>
          <a:p>
            <a:pPr marL="0" indent="0">
              <a:buNone/>
            </a:pPr>
            <a:r>
              <a:rPr lang="en-US" b="1" dirty="0" smtClean="0"/>
              <a:t> </a:t>
            </a:r>
            <a:endParaRPr lang="en-US" dirty="0"/>
          </a:p>
          <a:p>
            <a:pPr marL="0" indent="0">
              <a:buNone/>
            </a:pPr>
            <a:r>
              <a:rPr lang="en-US" dirty="0"/>
              <a:t>An object is a type of user interface element you create on a Visual Basic form by using a toolbox control. In fact, in Visual Basic, the form itself is an object. Every Visual Basic control consists of three important elements: </a:t>
            </a:r>
          </a:p>
          <a:p>
            <a:r>
              <a:rPr lang="en-US" b="1" i="1" dirty="0" smtClean="0"/>
              <a:t>Properties </a:t>
            </a:r>
            <a:r>
              <a:rPr lang="en-US" dirty="0"/>
              <a:t>which describe the object, </a:t>
            </a:r>
          </a:p>
          <a:p>
            <a:r>
              <a:rPr lang="en-US" b="1" i="1" dirty="0" smtClean="0"/>
              <a:t>Methods </a:t>
            </a:r>
            <a:r>
              <a:rPr lang="en-US" dirty="0"/>
              <a:t>cause an object to do something and </a:t>
            </a:r>
          </a:p>
          <a:p>
            <a:r>
              <a:rPr lang="en-US" b="1" i="1" dirty="0" smtClean="0"/>
              <a:t>Events </a:t>
            </a:r>
            <a:r>
              <a:rPr lang="en-US" dirty="0"/>
              <a:t>are what happens when an object does something. </a:t>
            </a:r>
          </a:p>
        </p:txBody>
      </p:sp>
      <p:sp>
        <p:nvSpPr>
          <p:cNvPr id="4" name="Slide Number Placeholder 3"/>
          <p:cNvSpPr>
            <a:spLocks noGrp="1"/>
          </p:cNvSpPr>
          <p:nvPr>
            <p:ph type="sldNum" sz="quarter" idx="12"/>
          </p:nvPr>
        </p:nvSpPr>
        <p:spPr/>
        <p:txBody>
          <a:bodyPr/>
          <a:lstStyle/>
          <a:p>
            <a:fld id="{E0912816-C430-4136-9554-B45F9367BD57}" type="slidenum">
              <a:rPr lang="en-GB" smtClean="0"/>
              <a:t>3</a:t>
            </a:fld>
            <a:endParaRPr lang="en-GB"/>
          </a:p>
        </p:txBody>
      </p:sp>
    </p:spTree>
    <p:extLst>
      <p:ext uri="{BB962C8B-B14F-4D97-AF65-F5344CB8AC3E}">
        <p14:creationId xmlns:p14="http://schemas.microsoft.com/office/powerpoint/2010/main" val="2293934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VB.Net</a:t>
            </a:r>
            <a:r>
              <a:rPr lang="en-US" b="1" dirty="0"/>
              <a:t> - Basic Controls</a:t>
            </a:r>
            <a:endParaRPr lang="en-US" dirty="0"/>
          </a:p>
        </p:txBody>
      </p:sp>
      <p:sp>
        <p:nvSpPr>
          <p:cNvPr id="3" name="Content Placeholder 2"/>
          <p:cNvSpPr>
            <a:spLocks noGrp="1"/>
          </p:cNvSpPr>
          <p:nvPr>
            <p:ph idx="1"/>
          </p:nvPr>
        </p:nvSpPr>
        <p:spPr/>
        <p:txBody>
          <a:bodyPr/>
          <a:lstStyle/>
          <a:p>
            <a:pPr marL="0" indent="0">
              <a:buNone/>
            </a:pPr>
            <a:r>
              <a:rPr lang="en-US" b="1" dirty="0"/>
              <a:t>Control Properties </a:t>
            </a:r>
            <a:endParaRPr lang="en-US" dirty="0"/>
          </a:p>
          <a:p>
            <a:endParaRPr lang="en-US" dirty="0" smtClean="0"/>
          </a:p>
          <a:p>
            <a:r>
              <a:rPr lang="en-US" dirty="0" smtClean="0"/>
              <a:t>All </a:t>
            </a:r>
            <a:r>
              <a:rPr lang="en-US" dirty="0"/>
              <a:t>the Visual Basic Objects can be moved, resized or customized by setting their properties. A property is a value or characteristic held by a Visual Basic object, such as Caption or Fore </a:t>
            </a:r>
            <a:r>
              <a:rPr lang="en-US" dirty="0" err="1"/>
              <a:t>Colour</a:t>
            </a:r>
            <a:r>
              <a:rPr lang="en-US" dirty="0"/>
              <a:t>. </a:t>
            </a:r>
          </a:p>
          <a:p>
            <a:r>
              <a:rPr lang="en-US" dirty="0"/>
              <a:t>Properties can be set at design time by using the Properties window or at run time by using statements in the program code. </a:t>
            </a:r>
          </a:p>
        </p:txBody>
      </p:sp>
      <p:sp>
        <p:nvSpPr>
          <p:cNvPr id="4" name="Slide Number Placeholder 3"/>
          <p:cNvSpPr>
            <a:spLocks noGrp="1"/>
          </p:cNvSpPr>
          <p:nvPr>
            <p:ph type="sldNum" sz="quarter" idx="12"/>
          </p:nvPr>
        </p:nvSpPr>
        <p:spPr/>
        <p:txBody>
          <a:bodyPr/>
          <a:lstStyle/>
          <a:p>
            <a:fld id="{E0912816-C430-4136-9554-B45F9367BD57}" type="slidenum">
              <a:rPr lang="en-GB" smtClean="0"/>
              <a:t>4</a:t>
            </a:fld>
            <a:endParaRPr lang="en-GB"/>
          </a:p>
        </p:txBody>
      </p:sp>
    </p:spTree>
    <p:extLst>
      <p:ext uri="{BB962C8B-B14F-4D97-AF65-F5344CB8AC3E}">
        <p14:creationId xmlns:p14="http://schemas.microsoft.com/office/powerpoint/2010/main" val="3839797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VB.Net</a:t>
            </a:r>
            <a:r>
              <a:rPr lang="en-US" b="1" dirty="0"/>
              <a:t> - Basic Controls</a:t>
            </a:r>
            <a:endParaRPr lang="en-US" dirty="0"/>
          </a:p>
        </p:txBody>
      </p:sp>
      <p:sp>
        <p:nvSpPr>
          <p:cNvPr id="3" name="Content Placeholder 2"/>
          <p:cNvSpPr>
            <a:spLocks noGrp="1"/>
          </p:cNvSpPr>
          <p:nvPr>
            <p:ph idx="1"/>
          </p:nvPr>
        </p:nvSpPr>
        <p:spPr/>
        <p:txBody>
          <a:bodyPr/>
          <a:lstStyle/>
          <a:p>
            <a:pPr marL="0" indent="0">
              <a:buNone/>
            </a:pPr>
            <a:r>
              <a:rPr lang="en-US" b="1" dirty="0"/>
              <a:t>Control Properties </a:t>
            </a:r>
            <a:endParaRPr lang="en-US" dirty="0"/>
          </a:p>
          <a:p>
            <a:endParaRPr lang="en-US" dirty="0" smtClean="0"/>
          </a:p>
          <a:p>
            <a:pPr marL="0" indent="0">
              <a:buNone/>
            </a:pPr>
            <a:r>
              <a:rPr lang="en-US" dirty="0">
                <a:solidFill>
                  <a:srgbClr val="0070C0"/>
                </a:solidFill>
              </a:rPr>
              <a:t>Object. Property = Value</a:t>
            </a:r>
            <a:r>
              <a:rPr lang="en-US" dirty="0" smtClean="0">
                <a:solidFill>
                  <a:srgbClr val="FF0000"/>
                </a:solidFill>
              </a:rPr>
              <a:t>. </a:t>
            </a:r>
          </a:p>
          <a:p>
            <a:pPr marL="0" indent="0">
              <a:buNone/>
            </a:pPr>
            <a:r>
              <a:rPr lang="en-US" dirty="0" smtClean="0"/>
              <a:t>Where </a:t>
            </a:r>
            <a:endParaRPr lang="en-US" dirty="0"/>
          </a:p>
          <a:p>
            <a:r>
              <a:rPr lang="en-US" dirty="0" smtClean="0"/>
              <a:t>Object </a:t>
            </a:r>
            <a:r>
              <a:rPr lang="en-US" dirty="0"/>
              <a:t>is the name of the object you're customizing. </a:t>
            </a:r>
          </a:p>
          <a:p>
            <a:r>
              <a:rPr lang="en-US" dirty="0" smtClean="0"/>
              <a:t>Property </a:t>
            </a:r>
            <a:r>
              <a:rPr lang="en-US" dirty="0"/>
              <a:t>is the characteristic you want to change. </a:t>
            </a:r>
          </a:p>
          <a:p>
            <a:r>
              <a:rPr lang="en-US" dirty="0" smtClean="0"/>
              <a:t>Value </a:t>
            </a:r>
            <a:r>
              <a:rPr lang="en-US" dirty="0"/>
              <a:t>is the new property setting. </a:t>
            </a:r>
          </a:p>
          <a:p>
            <a:pPr marL="0" indent="0">
              <a:buNone/>
            </a:pPr>
            <a:endParaRPr lang="en-US" dirty="0">
              <a:solidFill>
                <a:srgbClr val="FF0000"/>
              </a:solidFill>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5</a:t>
            </a:fld>
            <a:endParaRPr lang="en-GB"/>
          </a:p>
        </p:txBody>
      </p:sp>
    </p:spTree>
    <p:extLst>
      <p:ext uri="{BB962C8B-B14F-4D97-AF65-F5344CB8AC3E}">
        <p14:creationId xmlns:p14="http://schemas.microsoft.com/office/powerpoint/2010/main" val="3791504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VB.Net</a:t>
            </a:r>
            <a:r>
              <a:rPr lang="en-US" b="1" dirty="0"/>
              <a:t> - Basic Controls</a:t>
            </a:r>
            <a:endParaRPr lang="en-US" dirty="0"/>
          </a:p>
        </p:txBody>
      </p:sp>
      <p:sp>
        <p:nvSpPr>
          <p:cNvPr id="3" name="Content Placeholder 2"/>
          <p:cNvSpPr>
            <a:spLocks noGrp="1"/>
          </p:cNvSpPr>
          <p:nvPr>
            <p:ph idx="1"/>
          </p:nvPr>
        </p:nvSpPr>
        <p:spPr/>
        <p:txBody>
          <a:bodyPr>
            <a:normAutofit/>
          </a:bodyPr>
          <a:lstStyle/>
          <a:p>
            <a:pPr marL="0" indent="0">
              <a:buNone/>
            </a:pPr>
            <a:r>
              <a:rPr lang="en-US" b="1" dirty="0"/>
              <a:t>Control Methods </a:t>
            </a:r>
            <a:endParaRPr lang="en-US" dirty="0"/>
          </a:p>
          <a:p>
            <a:pPr marL="0" indent="0">
              <a:buNone/>
            </a:pPr>
            <a:r>
              <a:rPr lang="en-US" dirty="0"/>
              <a:t>A method is a procedure created as a member of a class and they cause an object to do something. Methods are used to access or manipulate the characteristics of an object or a variable. There are mainly two categories of methods you will use in your classes: </a:t>
            </a:r>
          </a:p>
          <a:p>
            <a:r>
              <a:rPr lang="en-US" dirty="0" smtClean="0"/>
              <a:t>If </a:t>
            </a:r>
            <a:r>
              <a:rPr lang="en-US" dirty="0"/>
              <a:t>you are using a control such as one of those provided by the Toolbox, you can call </a:t>
            </a:r>
            <a:r>
              <a:rPr lang="en-US" dirty="0" smtClean="0"/>
              <a:t>any </a:t>
            </a:r>
            <a:r>
              <a:rPr lang="en-US" dirty="0"/>
              <a:t>of its public methods. The requirements of such a method depend on the class </a:t>
            </a:r>
            <a:r>
              <a:rPr lang="en-US" dirty="0" smtClean="0"/>
              <a:t>being </a:t>
            </a:r>
            <a:r>
              <a:rPr lang="en-US" dirty="0"/>
              <a:t>used.</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6</a:t>
            </a:fld>
            <a:endParaRPr lang="en-GB"/>
          </a:p>
        </p:txBody>
      </p:sp>
    </p:spTree>
    <p:extLst>
      <p:ext uri="{BB962C8B-B14F-4D97-AF65-F5344CB8AC3E}">
        <p14:creationId xmlns:p14="http://schemas.microsoft.com/office/powerpoint/2010/main" val="2614222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VB.Net</a:t>
            </a:r>
            <a:r>
              <a:rPr lang="en-US" b="1" dirty="0"/>
              <a:t> - Basic Controls</a:t>
            </a:r>
            <a:endParaRPr lang="en-US" dirty="0"/>
          </a:p>
        </p:txBody>
      </p:sp>
      <p:sp>
        <p:nvSpPr>
          <p:cNvPr id="3" name="Content Placeholder 2"/>
          <p:cNvSpPr>
            <a:spLocks noGrp="1"/>
          </p:cNvSpPr>
          <p:nvPr>
            <p:ph idx="1"/>
          </p:nvPr>
        </p:nvSpPr>
        <p:spPr>
          <a:xfrm>
            <a:off x="2452914" y="1524000"/>
            <a:ext cx="9051698" cy="4387222"/>
          </a:xfrm>
        </p:spPr>
        <p:txBody>
          <a:bodyPr>
            <a:normAutofit fontScale="92500" lnSpcReduction="20000"/>
          </a:bodyPr>
          <a:lstStyle/>
          <a:p>
            <a:pPr marL="0" indent="0">
              <a:buNone/>
            </a:pPr>
            <a:r>
              <a:rPr lang="en-US" b="1" dirty="0"/>
              <a:t>Control Methods </a:t>
            </a:r>
            <a:endParaRPr lang="en-US" dirty="0"/>
          </a:p>
          <a:p>
            <a:endParaRPr lang="en-US" dirty="0"/>
          </a:p>
          <a:p>
            <a:pPr marL="0" indent="0">
              <a:buNone/>
            </a:pPr>
            <a:r>
              <a:rPr lang="en-US" dirty="0"/>
              <a:t>If none of the existing methods can perform your desired task, you can add a </a:t>
            </a:r>
            <a:r>
              <a:rPr lang="en-US" dirty="0" smtClean="0"/>
              <a:t>method </a:t>
            </a:r>
            <a:r>
              <a:rPr lang="en-US" dirty="0"/>
              <a:t>to a class. </a:t>
            </a:r>
          </a:p>
          <a:p>
            <a:r>
              <a:rPr lang="en-US" dirty="0"/>
              <a:t>For example, the </a:t>
            </a:r>
            <a:r>
              <a:rPr lang="en-US" dirty="0" err="1"/>
              <a:t>MessageBox</a:t>
            </a:r>
            <a:r>
              <a:rPr lang="en-US" dirty="0"/>
              <a:t> control has a method named Show, which is called in the code snippet below</a:t>
            </a:r>
            <a:r>
              <a:rPr lang="en-US" dirty="0" smtClean="0"/>
              <a:t>:</a:t>
            </a:r>
          </a:p>
          <a:p>
            <a:endParaRPr lang="en-US" dirty="0">
              <a:solidFill>
                <a:srgbClr val="FF0000"/>
              </a:solidFill>
            </a:endParaRPr>
          </a:p>
          <a:p>
            <a:pPr marL="0" indent="0">
              <a:buNone/>
            </a:pPr>
            <a:r>
              <a:rPr lang="en-US" dirty="0">
                <a:solidFill>
                  <a:srgbClr val="0070C0"/>
                </a:solidFill>
              </a:rPr>
              <a:t>Public Class Form1 </a:t>
            </a:r>
          </a:p>
          <a:p>
            <a:pPr marL="0" indent="0">
              <a:buNone/>
            </a:pPr>
            <a:r>
              <a:rPr lang="en-US" dirty="0" smtClean="0">
                <a:solidFill>
                  <a:srgbClr val="0070C0"/>
                </a:solidFill>
              </a:rPr>
              <a:t>  Private </a:t>
            </a:r>
            <a:r>
              <a:rPr lang="en-US" dirty="0">
                <a:solidFill>
                  <a:srgbClr val="0070C0"/>
                </a:solidFill>
              </a:rPr>
              <a:t>Sub Button1_Click (</a:t>
            </a:r>
            <a:r>
              <a:rPr lang="en-US" dirty="0" err="1">
                <a:solidFill>
                  <a:srgbClr val="0070C0"/>
                </a:solidFill>
              </a:rPr>
              <a:t>ByVal</a:t>
            </a:r>
            <a:r>
              <a:rPr lang="en-US" dirty="0">
                <a:solidFill>
                  <a:srgbClr val="0070C0"/>
                </a:solidFill>
              </a:rPr>
              <a:t> sender As </a:t>
            </a:r>
            <a:r>
              <a:rPr lang="en-US" dirty="0" err="1">
                <a:solidFill>
                  <a:srgbClr val="0070C0"/>
                </a:solidFill>
              </a:rPr>
              <a:t>System.Object</a:t>
            </a:r>
            <a:r>
              <a:rPr lang="en-US" dirty="0">
                <a:solidFill>
                  <a:srgbClr val="0070C0"/>
                </a:solidFill>
              </a:rPr>
              <a:t>, </a:t>
            </a:r>
            <a:r>
              <a:rPr lang="en-US" dirty="0" err="1">
                <a:solidFill>
                  <a:srgbClr val="0070C0"/>
                </a:solidFill>
              </a:rPr>
              <a:t>ByVal</a:t>
            </a:r>
            <a:r>
              <a:rPr lang="en-US" dirty="0">
                <a:solidFill>
                  <a:srgbClr val="0070C0"/>
                </a:solidFill>
              </a:rPr>
              <a:t> e As </a:t>
            </a:r>
          </a:p>
          <a:p>
            <a:pPr marL="0" indent="0">
              <a:buNone/>
            </a:pPr>
            <a:r>
              <a:rPr lang="en-US" dirty="0" smtClean="0">
                <a:solidFill>
                  <a:srgbClr val="0070C0"/>
                </a:solidFill>
              </a:rPr>
              <a:t>      </a:t>
            </a:r>
            <a:r>
              <a:rPr lang="en-US" dirty="0" err="1" smtClean="0">
                <a:solidFill>
                  <a:srgbClr val="0070C0"/>
                </a:solidFill>
              </a:rPr>
              <a:t>System.EventArgs</a:t>
            </a:r>
            <a:r>
              <a:rPr lang="en-US" dirty="0">
                <a:solidFill>
                  <a:srgbClr val="0070C0"/>
                </a:solidFill>
              </a:rPr>
              <a:t>) Handles Button1.Click </a:t>
            </a:r>
          </a:p>
          <a:p>
            <a:pPr marL="0" indent="0">
              <a:buNone/>
            </a:pPr>
            <a:r>
              <a:rPr lang="en-US" dirty="0" smtClean="0">
                <a:solidFill>
                  <a:srgbClr val="0070C0"/>
                </a:solidFill>
              </a:rPr>
              <a:t>          </a:t>
            </a:r>
            <a:r>
              <a:rPr lang="en-US" dirty="0" err="1" smtClean="0">
                <a:solidFill>
                  <a:srgbClr val="0070C0"/>
                </a:solidFill>
              </a:rPr>
              <a:t>MessageBox.Show</a:t>
            </a:r>
            <a:r>
              <a:rPr lang="en-US" dirty="0" smtClean="0">
                <a:solidFill>
                  <a:srgbClr val="0070C0"/>
                </a:solidFill>
              </a:rPr>
              <a:t> </a:t>
            </a:r>
            <a:r>
              <a:rPr lang="en-US" dirty="0">
                <a:solidFill>
                  <a:srgbClr val="0070C0"/>
                </a:solidFill>
              </a:rPr>
              <a:t>("Hello, World") </a:t>
            </a:r>
          </a:p>
          <a:p>
            <a:pPr marL="0" indent="0">
              <a:buNone/>
            </a:pPr>
            <a:r>
              <a:rPr lang="en-US" dirty="0" smtClean="0">
                <a:solidFill>
                  <a:srgbClr val="0070C0"/>
                </a:solidFill>
              </a:rPr>
              <a:t>   End </a:t>
            </a:r>
            <a:r>
              <a:rPr lang="en-US" dirty="0">
                <a:solidFill>
                  <a:srgbClr val="0070C0"/>
                </a:solidFill>
              </a:rPr>
              <a:t>Sub </a:t>
            </a:r>
          </a:p>
          <a:p>
            <a:pPr marL="0" indent="0">
              <a:buNone/>
            </a:pPr>
            <a:r>
              <a:rPr lang="en-US" dirty="0">
                <a:solidFill>
                  <a:srgbClr val="0070C0"/>
                </a:solidFill>
              </a:rPr>
              <a:t>End Class</a:t>
            </a:r>
            <a:endParaRPr lang="en-US" dirty="0" smtClean="0">
              <a:solidFill>
                <a:srgbClr val="0070C0"/>
              </a:solidFill>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7</a:t>
            </a:fld>
            <a:endParaRPr lang="en-GB"/>
          </a:p>
        </p:txBody>
      </p:sp>
    </p:spTree>
    <p:extLst>
      <p:ext uri="{BB962C8B-B14F-4D97-AF65-F5344CB8AC3E}">
        <p14:creationId xmlns:p14="http://schemas.microsoft.com/office/powerpoint/2010/main" val="2975850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VB.Net</a:t>
            </a:r>
            <a:r>
              <a:rPr lang="en-US" b="1" dirty="0"/>
              <a:t> - Basic Controls</a:t>
            </a:r>
            <a:endParaRPr lang="en-US" dirty="0"/>
          </a:p>
        </p:txBody>
      </p:sp>
      <p:sp>
        <p:nvSpPr>
          <p:cNvPr id="3" name="Content Placeholder 2"/>
          <p:cNvSpPr>
            <a:spLocks noGrp="1"/>
          </p:cNvSpPr>
          <p:nvPr>
            <p:ph idx="1"/>
          </p:nvPr>
        </p:nvSpPr>
        <p:spPr>
          <a:xfrm>
            <a:off x="2452914" y="1524000"/>
            <a:ext cx="9051698" cy="4387222"/>
          </a:xfrm>
        </p:spPr>
        <p:txBody>
          <a:bodyPr>
            <a:normAutofit/>
          </a:bodyPr>
          <a:lstStyle/>
          <a:p>
            <a:pPr marL="0" indent="0">
              <a:buNone/>
            </a:pPr>
            <a:r>
              <a:rPr lang="en-US" b="1" dirty="0"/>
              <a:t>Control Events </a:t>
            </a:r>
            <a:endParaRPr lang="en-US" dirty="0"/>
          </a:p>
          <a:p>
            <a:pPr marL="0" indent="0">
              <a:buNone/>
            </a:pPr>
            <a:r>
              <a:rPr lang="en-US" dirty="0"/>
              <a:t>An event is a signal that informs an application that something important has occurred. For example, when a user clicks a control on a form, the form can raise a Click event and call a procedure that handles the event. There are various types of events associated with a Form like click, double click, close, load, resize, etc. </a:t>
            </a:r>
          </a:p>
          <a:p>
            <a:pPr marL="0" indent="0">
              <a:buNone/>
            </a:pPr>
            <a:endParaRPr lang="en-US" dirty="0" smtClean="0"/>
          </a:p>
          <a:p>
            <a:pPr marL="0" indent="0">
              <a:buNone/>
            </a:pPr>
            <a:r>
              <a:rPr lang="en-US" dirty="0" smtClean="0"/>
              <a:t>Following </a:t>
            </a:r>
            <a:r>
              <a:rPr lang="en-US" dirty="0"/>
              <a:t>is the default structure of a form </a:t>
            </a:r>
            <a:r>
              <a:rPr lang="en-US" b="1" dirty="0"/>
              <a:t>Load </a:t>
            </a:r>
            <a:r>
              <a:rPr lang="en-US" dirty="0"/>
              <a:t>event handler subroutine. You can see this code by double clicking the code which will give you a complete list of the all events associated with Form control:</a:t>
            </a:r>
            <a:endParaRPr lang="en-US" dirty="0" smtClean="0">
              <a:solidFill>
                <a:srgbClr val="0070C0"/>
              </a:solidFill>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8</a:t>
            </a:fld>
            <a:endParaRPr lang="en-GB"/>
          </a:p>
        </p:txBody>
      </p:sp>
    </p:spTree>
    <p:extLst>
      <p:ext uri="{BB962C8B-B14F-4D97-AF65-F5344CB8AC3E}">
        <p14:creationId xmlns:p14="http://schemas.microsoft.com/office/powerpoint/2010/main" val="1305648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VB.Net</a:t>
            </a:r>
            <a:r>
              <a:rPr lang="en-US" b="1" dirty="0"/>
              <a:t> - Basic Controls</a:t>
            </a:r>
            <a:endParaRPr lang="en-US" dirty="0"/>
          </a:p>
        </p:txBody>
      </p:sp>
      <p:sp>
        <p:nvSpPr>
          <p:cNvPr id="3" name="Content Placeholder 2"/>
          <p:cNvSpPr>
            <a:spLocks noGrp="1"/>
          </p:cNvSpPr>
          <p:nvPr>
            <p:ph idx="1"/>
          </p:nvPr>
        </p:nvSpPr>
        <p:spPr>
          <a:xfrm>
            <a:off x="2452914" y="1524000"/>
            <a:ext cx="9051698" cy="4387222"/>
          </a:xfrm>
        </p:spPr>
        <p:txBody>
          <a:bodyPr>
            <a:normAutofit/>
          </a:bodyPr>
          <a:lstStyle/>
          <a:p>
            <a:pPr marL="0" indent="0">
              <a:buNone/>
            </a:pPr>
            <a:r>
              <a:rPr lang="en-US" b="1" dirty="0"/>
              <a:t>Control Events </a:t>
            </a: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solidFill>
                  <a:srgbClr val="0070C0"/>
                </a:solidFill>
              </a:rPr>
              <a:t>Private </a:t>
            </a:r>
            <a:r>
              <a:rPr lang="en-US" dirty="0">
                <a:solidFill>
                  <a:srgbClr val="0070C0"/>
                </a:solidFill>
              </a:rPr>
              <a:t>Sub Form1_Load(sender As Object, e As </a:t>
            </a:r>
            <a:r>
              <a:rPr lang="en-US" dirty="0" err="1">
                <a:solidFill>
                  <a:srgbClr val="0070C0"/>
                </a:solidFill>
              </a:rPr>
              <a:t>EventArgs</a:t>
            </a:r>
            <a:r>
              <a:rPr lang="en-US" dirty="0">
                <a:solidFill>
                  <a:srgbClr val="0070C0"/>
                </a:solidFill>
              </a:rPr>
              <a:t>) Handles </a:t>
            </a:r>
            <a:r>
              <a:rPr lang="en-US" dirty="0" err="1">
                <a:solidFill>
                  <a:srgbClr val="0070C0"/>
                </a:solidFill>
              </a:rPr>
              <a:t>MyBase.Load</a:t>
            </a:r>
            <a:r>
              <a:rPr lang="en-US" dirty="0">
                <a:solidFill>
                  <a:srgbClr val="0070C0"/>
                </a:solidFill>
              </a:rPr>
              <a:t> </a:t>
            </a:r>
          </a:p>
          <a:p>
            <a:pPr marL="0" indent="0">
              <a:buNone/>
            </a:pPr>
            <a:r>
              <a:rPr lang="en-US" dirty="0" smtClean="0">
                <a:solidFill>
                  <a:srgbClr val="0070C0"/>
                </a:solidFill>
              </a:rPr>
              <a:t>    'event </a:t>
            </a:r>
            <a:r>
              <a:rPr lang="en-US" dirty="0">
                <a:solidFill>
                  <a:srgbClr val="0070C0"/>
                </a:solidFill>
              </a:rPr>
              <a:t>handler code goes here </a:t>
            </a:r>
          </a:p>
          <a:p>
            <a:pPr marL="0" indent="0">
              <a:buNone/>
            </a:pPr>
            <a:r>
              <a:rPr lang="en-US" dirty="0">
                <a:solidFill>
                  <a:srgbClr val="0070C0"/>
                </a:solidFill>
              </a:rPr>
              <a:t>End Sub </a:t>
            </a:r>
            <a:endParaRPr lang="en-US" dirty="0" smtClean="0">
              <a:solidFill>
                <a:srgbClr val="0070C0"/>
              </a:solidFill>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9</a:t>
            </a:fld>
            <a:endParaRPr lang="en-GB"/>
          </a:p>
        </p:txBody>
      </p:sp>
    </p:spTree>
    <p:extLst>
      <p:ext uri="{BB962C8B-B14F-4D97-AF65-F5344CB8AC3E}">
        <p14:creationId xmlns:p14="http://schemas.microsoft.com/office/powerpoint/2010/main" val="5269456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7764</TotalTime>
  <Words>601</Words>
  <Application>Microsoft Office PowerPoint</Application>
  <PresentationFormat>Widescreen</PresentationFormat>
  <Paragraphs>90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Agency FB</vt:lpstr>
      <vt:lpstr>Arial</vt:lpstr>
      <vt:lpstr>Calibri</vt:lpstr>
      <vt:lpstr>Century Gothic</vt:lpstr>
      <vt:lpstr>Wingdings 3</vt:lpstr>
      <vt:lpstr>Wisp</vt:lpstr>
      <vt:lpstr>ADDITIONAL CONTROLS AND OBJECTS</vt:lpstr>
      <vt:lpstr>Learning Objectives </vt:lpstr>
      <vt:lpstr>Introduction</vt:lpstr>
      <vt:lpstr>VB.Net - Basic Controls</vt:lpstr>
      <vt:lpstr>VB.Net - Basic Controls</vt:lpstr>
      <vt:lpstr>VB.Net - Basic Controls</vt:lpstr>
      <vt:lpstr>VB.Net - Basic Controls</vt:lpstr>
      <vt:lpstr>VB.Net - Basic Controls</vt:lpstr>
      <vt:lpstr>VB.Net - Basic Controls</vt:lpstr>
      <vt:lpstr>Controls</vt:lpstr>
      <vt:lpstr>Controls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Network Diagram</dc:title>
  <dc:creator>NQUBEKOH</dc:creator>
  <cp:lastModifiedBy>Windows User</cp:lastModifiedBy>
  <cp:revision>129</cp:revision>
  <dcterms:created xsi:type="dcterms:W3CDTF">2019-03-13T08:07:13Z</dcterms:created>
  <dcterms:modified xsi:type="dcterms:W3CDTF">2019-09-26T09:33:18Z</dcterms:modified>
</cp:coreProperties>
</file>