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3"/>
  </p:notesMasterIdLst>
  <p:sldIdLst>
    <p:sldId id="256" r:id="rId2"/>
    <p:sldId id="257" r:id="rId3"/>
    <p:sldId id="297" r:id="rId4"/>
    <p:sldId id="298" r:id="rId5"/>
    <p:sldId id="303" r:id="rId6"/>
    <p:sldId id="299" r:id="rId7"/>
    <p:sldId id="304" r:id="rId8"/>
    <p:sldId id="305" r:id="rId9"/>
    <p:sldId id="306" r:id="rId10"/>
    <p:sldId id="307" r:id="rId11"/>
    <p:sldId id="29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27" autoAdjust="0"/>
    <p:restoredTop sz="89933" autoAdjust="0"/>
  </p:normalViewPr>
  <p:slideViewPr>
    <p:cSldViewPr snapToGrid="0">
      <p:cViewPr varScale="1">
        <p:scale>
          <a:sx n="68" d="100"/>
          <a:sy n="68" d="100"/>
        </p:scale>
        <p:origin x="5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3D69D-1DA5-4A0B-B46E-850DB3ED1690}" type="datetimeFigureOut">
              <a:rPr lang="en-GB" smtClean="0"/>
              <a:t>08/09/2019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F1895-4F96-4310-874E-A9524CB180E4}" type="slidenum">
              <a:rPr lang="en-GB" smtClean="0"/>
              <a:t>‹#›</a:t>
            </a:fld>
            <a:endParaRPr lang="en-GB"/>
          </a:p>
        </p:txBody>
      </p:sp>
    </p:spTree>
    <p:extLst>
      <p:ext uri="{BB962C8B-B14F-4D97-AF65-F5344CB8AC3E}">
        <p14:creationId xmlns:p14="http://schemas.microsoft.com/office/powerpoint/2010/main" val="2968225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B3F1895-4F96-4310-874E-A9524CB180E4}" type="slidenum">
              <a:rPr lang="en-GB" smtClean="0"/>
              <a:t>1</a:t>
            </a:fld>
            <a:endParaRPr lang="en-GB"/>
          </a:p>
        </p:txBody>
      </p:sp>
    </p:spTree>
    <p:extLst>
      <p:ext uri="{BB962C8B-B14F-4D97-AF65-F5344CB8AC3E}">
        <p14:creationId xmlns:p14="http://schemas.microsoft.com/office/powerpoint/2010/main" val="3276384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B3F1895-4F96-4310-874E-A9524CB180E4}" type="slidenum">
              <a:rPr lang="en-GB" smtClean="0"/>
              <a:t>9</a:t>
            </a:fld>
            <a:endParaRPr lang="en-GB"/>
          </a:p>
        </p:txBody>
      </p:sp>
    </p:spTree>
    <p:extLst>
      <p:ext uri="{BB962C8B-B14F-4D97-AF65-F5344CB8AC3E}">
        <p14:creationId xmlns:p14="http://schemas.microsoft.com/office/powerpoint/2010/main" val="306068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CA486B6-CB69-49E4-A733-DA4993E70B6A}" type="datetime1">
              <a:rPr lang="en-GB" smtClean="0"/>
              <a:t>08/09/2019</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247935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743E51-4C26-4A8B-B8E5-428168E46B07}" type="datetime1">
              <a:rPr lang="en-GB" smtClean="0"/>
              <a:t>08/09/2019</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3398291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77763B-E2EC-44E8-94A6-6A2CDF82B039}" type="datetime1">
              <a:rPr lang="en-GB" smtClean="0"/>
              <a:t>08/09/2019</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80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9BC4BD8-9364-4E34-9588-E20BE1EA3CFF}" type="datetime1">
              <a:rPr lang="en-GB" smtClean="0"/>
              <a:t>08/09/2019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866832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8A91B13-0429-41BF-98C8-B13727F95413}" type="datetime1">
              <a:rPr lang="en-GB" smtClean="0"/>
              <a:t>08/09/2019</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77706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BAB2332-BF8E-4D05-98C0-095443A87B85}" type="datetime1">
              <a:rPr lang="en-GB" smtClean="0"/>
              <a:t>08/09/2019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782014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660E21-5CD3-4BCC-A747-808608D5DE92}" type="datetime1">
              <a:rPr lang="en-GB" smtClean="0"/>
              <a:t>08/09/2019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956526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79C347-A422-4CC2-8F37-0399C39C5D8B}" type="datetime1">
              <a:rPr lang="en-GB" smtClean="0"/>
              <a:t>08/09/2019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70288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D2FE55-23AF-4A90-B0CC-AC536819D4B6}" type="datetime1">
              <a:rPr lang="en-GB" smtClean="0"/>
              <a:t>08/09/2019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846823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31D486-59D6-422C-A68E-81A1CE087CC6}" type="datetime1">
              <a:rPr lang="en-GB" smtClean="0"/>
              <a:t>08/09/2019</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967584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D3B727-FD63-4FFC-A3A7-532B8154388E}" type="datetime1">
              <a:rPr lang="en-GB" smtClean="0"/>
              <a:t>08/09/2019</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560624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2EED55-65AA-4DBE-B51D-5136BCEB1F05}" type="datetime1">
              <a:rPr lang="en-GB" smtClean="0"/>
              <a:t>08/09/2019</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3684286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8D153E-1FAC-4293-B8EF-BB84ACF2593E}" type="datetime1">
              <a:rPr lang="en-GB" smtClean="0"/>
              <a:t>08/09/2019</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102702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F82F3D-D781-4D3A-8D9A-FBE81A576EC1}" type="datetime1">
              <a:rPr lang="en-GB" smtClean="0"/>
              <a:t>08/09/2019</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806088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56290A-73A6-4102-9E55-84CE7DF5E8F2}" type="datetime1">
              <a:rPr lang="en-GB" smtClean="0"/>
              <a:t>08/09/2019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83917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A2E75-A9F2-47CE-9C54-A8FBB060AAF6}" type="datetime1">
              <a:rPr lang="en-GB" smtClean="0"/>
              <a:t>08/09/2019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285581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1733216-8D79-47DA-B990-66DBC8D82E12}" type="datetime1">
              <a:rPr lang="en-GB" smtClean="0"/>
              <a:t>08/09/2019</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0912816-C430-4136-9554-B45F9367BD57}" type="slidenum">
              <a:rPr lang="en-GB" smtClean="0"/>
              <a:t>‹#›</a:t>
            </a:fld>
            <a:endParaRPr lang="en-GB"/>
          </a:p>
        </p:txBody>
      </p:sp>
    </p:spTree>
    <p:extLst>
      <p:ext uri="{BB962C8B-B14F-4D97-AF65-F5344CB8AC3E}">
        <p14:creationId xmlns:p14="http://schemas.microsoft.com/office/powerpoint/2010/main" val="69788829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b="1" dirty="0"/>
              <a:t>THE GRAPHICAL DISPLAY OF DATA </a:t>
            </a:r>
            <a:endParaRPr lang="en-GB" dirty="0"/>
          </a:p>
        </p:txBody>
      </p:sp>
      <p:sp>
        <p:nvSpPr>
          <p:cNvPr id="3" name="Subtitle 2"/>
          <p:cNvSpPr>
            <a:spLocks noGrp="1"/>
          </p:cNvSpPr>
          <p:nvPr>
            <p:ph type="subTitle" idx="1"/>
          </p:nvPr>
        </p:nvSpPr>
        <p:spPr/>
        <p:txBody>
          <a:bodyPr>
            <a:normAutofit lnSpcReduction="10000"/>
          </a:bodyPr>
          <a:lstStyle/>
          <a:p>
            <a:r>
              <a:rPr lang="en-US" b="1" dirty="0" smtClean="0">
                <a:solidFill>
                  <a:schemeClr val="tx1"/>
                </a:solidFill>
              </a:rPr>
              <a:t>Prog512, chapter </a:t>
            </a:r>
            <a:r>
              <a:rPr lang="en-US" b="1" dirty="0" smtClean="0">
                <a:solidFill>
                  <a:schemeClr val="tx1"/>
                </a:solidFill>
              </a:rPr>
              <a:t>4</a:t>
            </a:r>
            <a:endParaRPr lang="en-US" b="1" dirty="0" smtClean="0">
              <a:solidFill>
                <a:schemeClr val="tx1"/>
              </a:solidFill>
            </a:endParaRPr>
          </a:p>
          <a:p>
            <a:endParaRPr lang="en-US" dirty="0"/>
          </a:p>
          <a:p>
            <a:r>
              <a:rPr lang="en-US" b="1" dirty="0" smtClean="0">
                <a:solidFill>
                  <a:schemeClr val="tx1"/>
                </a:solidFill>
              </a:rPr>
              <a:t>                                                                                       </a:t>
            </a:r>
            <a:r>
              <a:rPr lang="en-US" b="1" dirty="0" err="1" smtClean="0">
                <a:solidFill>
                  <a:schemeClr val="tx1"/>
                </a:solidFill>
              </a:rPr>
              <a:t>Mr</a:t>
            </a:r>
            <a:r>
              <a:rPr lang="en-US" b="1" dirty="0" smtClean="0">
                <a:solidFill>
                  <a:schemeClr val="tx1"/>
                </a:solidFill>
              </a:rPr>
              <a:t> N. </a:t>
            </a:r>
            <a:r>
              <a:rPr lang="en-US" b="1" dirty="0" err="1" smtClean="0">
                <a:solidFill>
                  <a:schemeClr val="tx1"/>
                </a:solidFill>
              </a:rPr>
              <a:t>Mathenjwa</a:t>
            </a:r>
            <a:endParaRPr lang="en-GB" b="1" dirty="0">
              <a:solidFill>
                <a:schemeClr val="tx1"/>
              </a:solidFill>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1</a:t>
            </a:fld>
            <a:endParaRPr lang="en-GB"/>
          </a:p>
        </p:txBody>
      </p:sp>
      <p:sp>
        <p:nvSpPr>
          <p:cNvPr id="5" name="TextBox 4"/>
          <p:cNvSpPr txBox="1"/>
          <p:nvPr/>
        </p:nvSpPr>
        <p:spPr>
          <a:xfrm>
            <a:off x="2589213" y="1790700"/>
            <a:ext cx="2343911" cy="523220"/>
          </a:xfrm>
          <a:prstGeom prst="rect">
            <a:avLst/>
          </a:prstGeom>
          <a:noFill/>
        </p:spPr>
        <p:txBody>
          <a:bodyPr wrap="none" rtlCol="0">
            <a:spAutoFit/>
          </a:bodyPr>
          <a:lstStyle/>
          <a:p>
            <a:r>
              <a:rPr lang="en-US" sz="2800" b="1" i="1" dirty="0" smtClean="0">
                <a:latin typeface="Agency FB" panose="020B0503020202020204" pitchFamily="34" charset="0"/>
              </a:rPr>
              <a:t>Programming 512</a:t>
            </a:r>
            <a:endParaRPr lang="en-GB" sz="2800" b="1" i="1" dirty="0">
              <a:latin typeface="Agency FB" panose="020B0503020202020204" pitchFamily="34" charset="0"/>
            </a:endParaRPr>
          </a:p>
        </p:txBody>
      </p:sp>
    </p:spTree>
    <p:extLst>
      <p:ext uri="{BB962C8B-B14F-4D97-AF65-F5344CB8AC3E}">
        <p14:creationId xmlns:p14="http://schemas.microsoft.com/office/powerpoint/2010/main" val="457953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Font Control </a:t>
            </a:r>
            <a:endParaRPr lang="en-GB" dirty="0"/>
          </a:p>
        </p:txBody>
      </p:sp>
      <p:sp>
        <p:nvSpPr>
          <p:cNvPr id="3" name="Content Placeholder 2"/>
          <p:cNvSpPr>
            <a:spLocks noGrp="1"/>
          </p:cNvSpPr>
          <p:nvPr>
            <p:ph idx="1"/>
          </p:nvPr>
        </p:nvSpPr>
        <p:spPr/>
        <p:txBody>
          <a:bodyPr/>
          <a:lstStyle/>
          <a:p>
            <a:r>
              <a:rPr lang="en-GB" dirty="0"/>
              <a:t>This section introduces methods and constants that are related to font control. Once a Font has been created, its properties cannot be modified. If programmers require a different Font, they must create a new Font object—there are many overloaded versions of the Font constructor for creating custom Fonts. Some properties of class Fonts are summarized in Fig. 4.4. </a:t>
            </a:r>
            <a:endParaRPr lang="en-GB" dirty="0"/>
          </a:p>
        </p:txBody>
      </p:sp>
      <p:sp>
        <p:nvSpPr>
          <p:cNvPr id="4" name="Slide Number Placeholder 3"/>
          <p:cNvSpPr>
            <a:spLocks noGrp="1"/>
          </p:cNvSpPr>
          <p:nvPr>
            <p:ph type="sldNum" sz="quarter" idx="12"/>
          </p:nvPr>
        </p:nvSpPr>
        <p:spPr/>
        <p:txBody>
          <a:bodyPr/>
          <a:lstStyle/>
          <a:p>
            <a:fld id="{E0912816-C430-4136-9554-B45F9367BD57}" type="slidenum">
              <a:rPr lang="en-GB" smtClean="0"/>
              <a:t>10</a:t>
            </a:fld>
            <a:endParaRPr lang="en-GB"/>
          </a:p>
        </p:txBody>
      </p:sp>
    </p:spTree>
    <p:extLst>
      <p:ext uri="{BB962C8B-B14F-4D97-AF65-F5344CB8AC3E}">
        <p14:creationId xmlns:p14="http://schemas.microsoft.com/office/powerpoint/2010/main" val="4072847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sz="3200" dirty="0"/>
              <a:t> </a:t>
            </a:r>
            <a:r>
              <a:rPr lang="en-US" sz="3200" dirty="0" smtClean="0"/>
              <a:t>                </a:t>
            </a:r>
            <a:r>
              <a:rPr lang="en-US" sz="7200" b="1" dirty="0"/>
              <a:t>The end</a:t>
            </a:r>
            <a:endParaRPr lang="en-GB" sz="3200" dirty="0"/>
          </a:p>
        </p:txBody>
      </p:sp>
      <p:sp>
        <p:nvSpPr>
          <p:cNvPr id="4" name="Slide Number Placeholder 3"/>
          <p:cNvSpPr>
            <a:spLocks noGrp="1"/>
          </p:cNvSpPr>
          <p:nvPr>
            <p:ph type="sldNum" sz="quarter" idx="12"/>
          </p:nvPr>
        </p:nvSpPr>
        <p:spPr/>
        <p:txBody>
          <a:bodyPr/>
          <a:lstStyle/>
          <a:p>
            <a:fld id="{E0912816-C430-4136-9554-B45F9367BD57}" type="slidenum">
              <a:rPr lang="en-GB" smtClean="0"/>
              <a:t>11</a:t>
            </a:fld>
            <a:endParaRPr lang="en-GB"/>
          </a:p>
        </p:txBody>
      </p:sp>
    </p:spTree>
    <p:extLst>
      <p:ext uri="{BB962C8B-B14F-4D97-AF65-F5344CB8AC3E}">
        <p14:creationId xmlns:p14="http://schemas.microsoft.com/office/powerpoint/2010/main" val="2863848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Learning Objectives</a:t>
            </a:r>
            <a:br>
              <a:rPr lang="en-GB" b="1" dirty="0" smtClean="0"/>
            </a:br>
            <a:endParaRPr lang="en-GB" b="1" dirty="0"/>
          </a:p>
        </p:txBody>
      </p:sp>
      <p:sp>
        <p:nvSpPr>
          <p:cNvPr id="3" name="Content Placeholder 2"/>
          <p:cNvSpPr>
            <a:spLocks noGrp="1"/>
          </p:cNvSpPr>
          <p:nvPr>
            <p:ph idx="1"/>
          </p:nvPr>
        </p:nvSpPr>
        <p:spPr/>
        <p:txBody>
          <a:bodyPr>
            <a:normAutofit/>
          </a:bodyPr>
          <a:lstStyle/>
          <a:p>
            <a:endParaRPr lang="en-GB" sz="2000" dirty="0"/>
          </a:p>
          <a:p>
            <a:r>
              <a:rPr lang="en-GB" sz="2000" dirty="0" smtClean="0"/>
              <a:t>Introduction </a:t>
            </a:r>
            <a:endParaRPr lang="en-GB" sz="2000" dirty="0"/>
          </a:p>
          <a:p>
            <a:r>
              <a:rPr lang="en-GB" sz="2000" dirty="0" smtClean="0"/>
              <a:t>Graphics </a:t>
            </a:r>
            <a:r>
              <a:rPr lang="en-GB" sz="2000" dirty="0"/>
              <a:t>Contexts and Graphics Objects </a:t>
            </a:r>
          </a:p>
          <a:p>
            <a:r>
              <a:rPr lang="en-GB" sz="2000" dirty="0" smtClean="0"/>
              <a:t>Colour </a:t>
            </a:r>
            <a:r>
              <a:rPr lang="en-GB" sz="2000" dirty="0"/>
              <a:t>Control </a:t>
            </a:r>
          </a:p>
          <a:p>
            <a:r>
              <a:rPr lang="en-GB" sz="2000" dirty="0" smtClean="0"/>
              <a:t>Font </a:t>
            </a:r>
            <a:r>
              <a:rPr lang="en-GB" sz="2000" dirty="0"/>
              <a:t>Control </a:t>
            </a:r>
          </a:p>
          <a:p>
            <a:r>
              <a:rPr lang="en-GB" sz="2000" dirty="0" err="1" smtClean="0"/>
              <a:t>Center</a:t>
            </a:r>
            <a:r>
              <a:rPr lang="en-GB" sz="2000" dirty="0" smtClean="0"/>
              <a:t> </a:t>
            </a:r>
            <a:r>
              <a:rPr lang="en-GB" sz="2000" dirty="0"/>
              <a:t>form on the screen </a:t>
            </a:r>
          </a:p>
          <a:p>
            <a:endParaRPr lang="en-GB" sz="2000" dirty="0"/>
          </a:p>
        </p:txBody>
      </p:sp>
      <p:sp>
        <p:nvSpPr>
          <p:cNvPr id="4" name="Slide Number Placeholder 3"/>
          <p:cNvSpPr>
            <a:spLocks noGrp="1"/>
          </p:cNvSpPr>
          <p:nvPr>
            <p:ph type="sldNum" sz="quarter" idx="12"/>
          </p:nvPr>
        </p:nvSpPr>
        <p:spPr/>
        <p:txBody>
          <a:bodyPr/>
          <a:lstStyle/>
          <a:p>
            <a:fld id="{E0912816-C430-4136-9554-B45F9367BD57}" type="slidenum">
              <a:rPr lang="en-GB" smtClean="0"/>
              <a:t>2</a:t>
            </a:fld>
            <a:endParaRPr lang="en-GB"/>
          </a:p>
        </p:txBody>
      </p:sp>
    </p:spTree>
    <p:extLst>
      <p:ext uri="{BB962C8B-B14F-4D97-AF65-F5344CB8AC3E}">
        <p14:creationId xmlns:p14="http://schemas.microsoft.com/office/powerpoint/2010/main" val="3186461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GB" dirty="0"/>
          </a:p>
        </p:txBody>
      </p:sp>
      <p:sp>
        <p:nvSpPr>
          <p:cNvPr id="3" name="Content Placeholder 2"/>
          <p:cNvSpPr>
            <a:spLocks noGrp="1"/>
          </p:cNvSpPr>
          <p:nvPr>
            <p:ph idx="1"/>
          </p:nvPr>
        </p:nvSpPr>
        <p:spPr/>
        <p:txBody>
          <a:bodyPr/>
          <a:lstStyle/>
          <a:p>
            <a:pPr marL="0" indent="0">
              <a:buNone/>
            </a:pPr>
            <a:r>
              <a:rPr lang="en-GB" dirty="0"/>
              <a:t>In this chapter, we overview Visual Basic’s tools for drawing two-dimensional shapes and for controlling colours and fonts. Visual Basic supports graphics that enable programmers to enhance their Windows applications visually. The language contains many sophisticated drawing capabilities as part of namespace </a:t>
            </a:r>
            <a:r>
              <a:rPr lang="en-GB" b="1" dirty="0" err="1"/>
              <a:t>System.Drawing</a:t>
            </a:r>
            <a:r>
              <a:rPr lang="en-GB" b="1" dirty="0"/>
              <a:t> </a:t>
            </a:r>
            <a:r>
              <a:rPr lang="en-GB" dirty="0"/>
              <a:t>and the other namespaces that make up the .NET resource GDI</a:t>
            </a:r>
            <a:r>
              <a:rPr lang="en-GB" dirty="0" smtClean="0"/>
              <a:t>+.</a:t>
            </a:r>
          </a:p>
          <a:p>
            <a:pPr marL="0" indent="0">
              <a:buNone/>
            </a:pPr>
            <a:r>
              <a:rPr lang="en-GB" dirty="0" smtClean="0"/>
              <a:t> </a:t>
            </a:r>
            <a:r>
              <a:rPr lang="en-GB" dirty="0"/>
              <a:t>GDI+, an extension of the Graphical Device Interface, is an application programming interface (API) that provides classes for creating two dimensional vector graphics (a high-performance technique for creating graphics), manipulating fonts and inserting images</a:t>
            </a:r>
            <a:endParaRPr lang="en-GB" dirty="0"/>
          </a:p>
        </p:txBody>
      </p:sp>
      <p:sp>
        <p:nvSpPr>
          <p:cNvPr id="4" name="Slide Number Placeholder 3"/>
          <p:cNvSpPr>
            <a:spLocks noGrp="1"/>
          </p:cNvSpPr>
          <p:nvPr>
            <p:ph type="sldNum" sz="quarter" idx="12"/>
          </p:nvPr>
        </p:nvSpPr>
        <p:spPr/>
        <p:txBody>
          <a:bodyPr/>
          <a:lstStyle/>
          <a:p>
            <a:fld id="{E0912816-C430-4136-9554-B45F9367BD57}" type="slidenum">
              <a:rPr lang="en-GB" smtClean="0"/>
              <a:t>3</a:t>
            </a:fld>
            <a:endParaRPr lang="en-GB"/>
          </a:p>
        </p:txBody>
      </p:sp>
    </p:spTree>
    <p:extLst>
      <p:ext uri="{BB962C8B-B14F-4D97-AF65-F5344CB8AC3E}">
        <p14:creationId xmlns:p14="http://schemas.microsoft.com/office/powerpoint/2010/main" val="2293934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0912816-C430-4136-9554-B45F9367BD57}" type="slidenum">
              <a:rPr lang="en-GB" smtClean="0"/>
              <a:t>4</a:t>
            </a:fld>
            <a:endParaRPr lang="en-GB"/>
          </a:p>
        </p:txBody>
      </p:sp>
      <p:pic>
        <p:nvPicPr>
          <p:cNvPr id="5" name="Picture 4"/>
          <p:cNvPicPr>
            <a:picLocks noChangeAspect="1"/>
          </p:cNvPicPr>
          <p:nvPr/>
        </p:nvPicPr>
        <p:blipFill>
          <a:blip r:embed="rId2"/>
          <a:stretch>
            <a:fillRect/>
          </a:stretch>
        </p:blipFill>
        <p:spPr>
          <a:xfrm>
            <a:off x="5767362" y="970344"/>
            <a:ext cx="6185487" cy="5593205"/>
          </a:xfrm>
          <a:prstGeom prst="rect">
            <a:avLst/>
          </a:prstGeom>
        </p:spPr>
      </p:pic>
      <p:sp>
        <p:nvSpPr>
          <p:cNvPr id="6" name="Rectangle 5"/>
          <p:cNvSpPr/>
          <p:nvPr/>
        </p:nvSpPr>
        <p:spPr>
          <a:xfrm>
            <a:off x="1409425" y="1152907"/>
            <a:ext cx="4597088" cy="3477875"/>
          </a:xfrm>
          <a:prstGeom prst="rect">
            <a:avLst/>
          </a:prstGeom>
        </p:spPr>
        <p:txBody>
          <a:bodyPr wrap="square">
            <a:spAutoFit/>
          </a:bodyPr>
          <a:lstStyle/>
          <a:p>
            <a:endParaRPr lang="en-GB" sz="2000" dirty="0">
              <a:latin typeface="Calibri" panose="020F0502020204030204" pitchFamily="34" charset="0"/>
            </a:endParaRPr>
          </a:p>
          <a:p>
            <a:r>
              <a:rPr lang="en-GB" sz="2000" dirty="0" smtClean="0">
                <a:latin typeface="Times New Roman" panose="02020603050405020304" pitchFamily="18" charset="0"/>
                <a:cs typeface="Times New Roman" panose="02020603050405020304" pitchFamily="18" charset="0"/>
              </a:rPr>
              <a:t>Figure </a:t>
            </a:r>
            <a:r>
              <a:rPr lang="en-GB" sz="2000" dirty="0">
                <a:latin typeface="Times New Roman" panose="02020603050405020304" pitchFamily="18" charset="0"/>
                <a:cs typeface="Times New Roman" panose="02020603050405020304" pitchFamily="18" charset="0"/>
              </a:rPr>
              <a:t>4.1 depicts a portion of the </a:t>
            </a:r>
            <a:r>
              <a:rPr lang="en-GB" sz="2000" b="1" dirty="0" err="1">
                <a:latin typeface="Times New Roman" panose="02020603050405020304" pitchFamily="18" charset="0"/>
                <a:cs typeface="Times New Roman" panose="02020603050405020304" pitchFamily="18" charset="0"/>
              </a:rPr>
              <a:t>System.Drawing</a:t>
            </a:r>
            <a:r>
              <a:rPr lang="en-GB" sz="2000" b="1"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class hierarchy, which </a:t>
            </a:r>
          </a:p>
          <a:p>
            <a:r>
              <a:rPr lang="en-GB" sz="2000" dirty="0">
                <a:latin typeface="Times New Roman" panose="02020603050405020304" pitchFamily="18" charset="0"/>
                <a:cs typeface="Times New Roman" panose="02020603050405020304" pitchFamily="18" charset="0"/>
              </a:rPr>
              <a:t>includes several of the basic graphics classes and structures covered in this chapter. </a:t>
            </a:r>
            <a:endParaRPr lang="en-GB" sz="2000" dirty="0" smtClean="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The most commonly used components of GDI+ reside in the </a:t>
            </a:r>
            <a:r>
              <a:rPr lang="en-GB" sz="2000" b="1" dirty="0" err="1" smtClean="0">
                <a:latin typeface="Times New Roman" panose="02020603050405020304" pitchFamily="18" charset="0"/>
                <a:cs typeface="Times New Roman" panose="02020603050405020304" pitchFamily="18" charset="0"/>
              </a:rPr>
              <a:t>System.Drawing</a:t>
            </a:r>
            <a:r>
              <a:rPr lang="en-GB" sz="2000" b="1" dirty="0" smtClean="0">
                <a:latin typeface="Times New Roman" panose="02020603050405020304" pitchFamily="18" charset="0"/>
                <a:cs typeface="Times New Roman" panose="02020603050405020304" pitchFamily="18" charset="0"/>
              </a:rPr>
              <a:t> and </a:t>
            </a:r>
            <a:endParaRPr lang="en-GB" sz="2000" dirty="0">
              <a:latin typeface="Times New Roman" panose="02020603050405020304" pitchFamily="18" charset="0"/>
              <a:cs typeface="Times New Roman" panose="02020603050405020304" pitchFamily="18" charset="0"/>
            </a:endParaRPr>
          </a:p>
          <a:p>
            <a:r>
              <a:rPr lang="en-GB" sz="2000" b="1" dirty="0" smtClean="0">
                <a:latin typeface="Times New Roman" panose="02020603050405020304" pitchFamily="18" charset="0"/>
                <a:cs typeface="Times New Roman" panose="02020603050405020304" pitchFamily="18" charset="0"/>
              </a:rPr>
              <a:t>System.Drawing.Drawing2D </a:t>
            </a:r>
            <a:r>
              <a:rPr lang="en-GB" sz="2000" dirty="0" smtClean="0">
                <a:latin typeface="Times New Roman" panose="02020603050405020304" pitchFamily="18" charset="0"/>
                <a:cs typeface="Times New Roman" panose="02020603050405020304" pitchFamily="18" charset="0"/>
              </a:rPr>
              <a:t>namespaces. </a:t>
            </a:r>
            <a:endParaRPr lang="en-GB"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4384477" y="418450"/>
            <a:ext cx="4365628" cy="461665"/>
          </a:xfrm>
          <a:prstGeom prst="rect">
            <a:avLst/>
          </a:prstGeom>
        </p:spPr>
        <p:txBody>
          <a:bodyPr wrap="square">
            <a:spAutoFit/>
          </a:bodyPr>
          <a:lstStyle/>
          <a:p>
            <a:r>
              <a:rPr lang="en-GB" sz="2400" b="1" dirty="0" err="1">
                <a:latin typeface="Times New Roman" panose="02020603050405020304" pitchFamily="18" charset="0"/>
                <a:cs typeface="Times New Roman" panose="02020603050405020304" pitchFamily="18" charset="0"/>
              </a:rPr>
              <a:t>System.Drawing</a:t>
            </a:r>
            <a:r>
              <a:rPr lang="en-GB" sz="2400" b="1" dirty="0">
                <a:latin typeface="Times New Roman" panose="02020603050405020304" pitchFamily="18" charset="0"/>
                <a:cs typeface="Times New Roman" panose="02020603050405020304" pitchFamily="18" charset="0"/>
              </a:rPr>
              <a:t> class hierarchy</a:t>
            </a:r>
            <a:endParaRPr lang="en-GB" sz="2400" b="1" dirty="0"/>
          </a:p>
        </p:txBody>
      </p:sp>
    </p:spTree>
    <p:extLst>
      <p:ext uri="{BB962C8B-B14F-4D97-AF65-F5344CB8AC3E}">
        <p14:creationId xmlns:p14="http://schemas.microsoft.com/office/powerpoint/2010/main" val="21236318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0912816-C430-4136-9554-B45F9367BD57}" type="slidenum">
              <a:rPr lang="en-GB" smtClean="0"/>
              <a:t>5</a:t>
            </a:fld>
            <a:endParaRPr lang="en-GB"/>
          </a:p>
        </p:txBody>
      </p:sp>
      <p:pic>
        <p:nvPicPr>
          <p:cNvPr id="5" name="Picture 4"/>
          <p:cNvPicPr>
            <a:picLocks noChangeAspect="1"/>
          </p:cNvPicPr>
          <p:nvPr/>
        </p:nvPicPr>
        <p:blipFill>
          <a:blip r:embed="rId2"/>
          <a:stretch>
            <a:fillRect/>
          </a:stretch>
        </p:blipFill>
        <p:spPr>
          <a:xfrm>
            <a:off x="5893971" y="1152907"/>
            <a:ext cx="6185487" cy="5354698"/>
          </a:xfrm>
          <a:prstGeom prst="rect">
            <a:avLst/>
          </a:prstGeom>
        </p:spPr>
      </p:pic>
      <p:sp>
        <p:nvSpPr>
          <p:cNvPr id="6" name="Rectangle 5"/>
          <p:cNvSpPr/>
          <p:nvPr/>
        </p:nvSpPr>
        <p:spPr>
          <a:xfrm>
            <a:off x="1420837" y="1336431"/>
            <a:ext cx="4585676" cy="4801314"/>
          </a:xfrm>
          <a:prstGeom prst="rect">
            <a:avLst/>
          </a:prstGeom>
        </p:spPr>
        <p:txBody>
          <a:bodyPr wrap="square">
            <a:spAutoFit/>
          </a:bodyPr>
          <a:lstStyle/>
          <a:p>
            <a:r>
              <a:rPr lang="en-GB" dirty="0"/>
              <a:t>Class Graphics contains methods used for drawing Strings, lines, </a:t>
            </a:r>
            <a:r>
              <a:rPr lang="en-GB" dirty="0" smtClean="0"/>
              <a:t>rectangles and other </a:t>
            </a:r>
            <a:r>
              <a:rPr lang="en-GB" dirty="0"/>
              <a:t>shapes on a Control. The drawing methods of class Graphics usually require a </a:t>
            </a:r>
            <a:r>
              <a:rPr lang="en-GB" dirty="0" smtClean="0"/>
              <a:t>Pen </a:t>
            </a:r>
            <a:r>
              <a:rPr lang="en-GB" dirty="0"/>
              <a:t>or Brush object to render a specified shape. The </a:t>
            </a:r>
            <a:r>
              <a:rPr lang="en-GB" dirty="0" smtClean="0"/>
              <a:t>Pen draw </a:t>
            </a:r>
            <a:r>
              <a:rPr lang="en-GB" dirty="0"/>
              <a:t>shape outlines; the </a:t>
            </a:r>
          </a:p>
          <a:p>
            <a:r>
              <a:rPr lang="en-GB" dirty="0"/>
              <a:t>Brush draws solid objects. </a:t>
            </a:r>
            <a:endParaRPr lang="en-GB" dirty="0" smtClean="0"/>
          </a:p>
          <a:p>
            <a:endParaRPr lang="en-GB" dirty="0"/>
          </a:p>
          <a:p>
            <a:r>
              <a:rPr lang="en-GB" dirty="0"/>
              <a:t>Structure Colour contains numerous Shared properties, which set the colours of various graphical components, as well as methods that allow users to create new colours. Class Font contains properties that define unique fonts. Class Font Family contains methods for obtaining font information.</a:t>
            </a:r>
            <a:endParaRPr lang="en-GB" dirty="0">
              <a:latin typeface="Times New Roman" panose="02020603050405020304" pitchFamily="18" charset="0"/>
              <a:cs typeface="Times New Roman" panose="02020603050405020304" pitchFamily="18" charset="0"/>
            </a:endParaRPr>
          </a:p>
        </p:txBody>
      </p:sp>
      <p:sp>
        <p:nvSpPr>
          <p:cNvPr id="2" name="Rectangle 1"/>
          <p:cNvSpPr/>
          <p:nvPr/>
        </p:nvSpPr>
        <p:spPr>
          <a:xfrm>
            <a:off x="4594003" y="414857"/>
            <a:ext cx="4592200" cy="461665"/>
          </a:xfrm>
          <a:prstGeom prst="rect">
            <a:avLst/>
          </a:prstGeom>
        </p:spPr>
        <p:txBody>
          <a:bodyPr wrap="square">
            <a:spAutoFit/>
          </a:bodyPr>
          <a:lstStyle/>
          <a:p>
            <a:r>
              <a:rPr lang="en-GB" sz="2400" b="1" dirty="0" err="1">
                <a:latin typeface="Times New Roman" panose="02020603050405020304" pitchFamily="18" charset="0"/>
                <a:cs typeface="Times New Roman" panose="02020603050405020304" pitchFamily="18" charset="0"/>
              </a:rPr>
              <a:t>System.Drawing</a:t>
            </a:r>
            <a:r>
              <a:rPr lang="en-GB" sz="2400" b="1" dirty="0">
                <a:latin typeface="Times New Roman" panose="02020603050405020304" pitchFamily="18" charset="0"/>
                <a:cs typeface="Times New Roman" panose="02020603050405020304" pitchFamily="18" charset="0"/>
              </a:rPr>
              <a:t> class hierarchy</a:t>
            </a:r>
            <a:endParaRPr lang="en-GB" sz="2400" b="1" dirty="0"/>
          </a:p>
        </p:txBody>
      </p:sp>
    </p:spTree>
    <p:extLst>
      <p:ext uri="{BB962C8B-B14F-4D97-AF65-F5344CB8AC3E}">
        <p14:creationId xmlns:p14="http://schemas.microsoft.com/office/powerpoint/2010/main" val="4121616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GDI+’s coordinate system</a:t>
            </a:r>
            <a:endParaRPr lang="en-GB" dirty="0"/>
          </a:p>
        </p:txBody>
      </p:sp>
      <p:sp>
        <p:nvSpPr>
          <p:cNvPr id="3" name="Content Placeholder 2"/>
          <p:cNvSpPr>
            <a:spLocks noGrp="1"/>
          </p:cNvSpPr>
          <p:nvPr>
            <p:ph idx="1"/>
          </p:nvPr>
        </p:nvSpPr>
        <p:spPr>
          <a:xfrm>
            <a:off x="1351927" y="1547446"/>
            <a:ext cx="4286177" cy="5226148"/>
          </a:xfrm>
        </p:spPr>
        <p:txBody>
          <a:bodyPr>
            <a:noAutofit/>
          </a:bodyPr>
          <a:lstStyle/>
          <a:p>
            <a:pPr>
              <a:buFont typeface="Arial" panose="020B0604020202020204" pitchFamily="34" charset="0"/>
              <a:buChar char="•"/>
            </a:pPr>
            <a:r>
              <a:rPr lang="en-GB" sz="1600" dirty="0"/>
              <a:t>To begin drawing in Visual Basic, we first must understand GDI+’s coordinate system, (Fig. 4.2), a scheme for identifying every point on the screen. By default, the upper-left corner of a GUI component (such as a Panel or a Form) has the coordinates (0, 0). A coordinate pair </a:t>
            </a:r>
            <a:r>
              <a:rPr lang="en-GB" sz="1600" dirty="0" err="1" smtClean="0"/>
              <a:t>hasboth</a:t>
            </a:r>
            <a:r>
              <a:rPr lang="en-GB" sz="1600" dirty="0" smtClean="0"/>
              <a:t> </a:t>
            </a:r>
            <a:r>
              <a:rPr lang="en-GB" sz="1600" dirty="0"/>
              <a:t>an x-coordinate (the horizontal coordinate) and a y-coordinate (the vertical coordinate). </a:t>
            </a:r>
            <a:endParaRPr lang="en-GB" sz="1600" dirty="0" smtClean="0"/>
          </a:p>
          <a:p>
            <a:pPr>
              <a:buFont typeface="Arial" panose="020B0604020202020204" pitchFamily="34" charset="0"/>
              <a:buChar char="•"/>
            </a:pPr>
            <a:r>
              <a:rPr lang="en-GB" sz="1600" dirty="0" smtClean="0"/>
              <a:t>The </a:t>
            </a:r>
            <a:r>
              <a:rPr lang="en-GB" sz="1600" dirty="0"/>
              <a:t>x-coordinate is the horizontal distance (to the right) from the upper-left corner. The y-coordinate is the vertical distance (downward) from the upper-left corner. The x-axis defines every horizontal coordinate, and the y-axis defines every vertical coordinate. </a:t>
            </a:r>
            <a:endParaRPr lang="en-GB" sz="1600" dirty="0" smtClean="0"/>
          </a:p>
        </p:txBody>
      </p:sp>
      <p:sp>
        <p:nvSpPr>
          <p:cNvPr id="4" name="Slide Number Placeholder 3"/>
          <p:cNvSpPr>
            <a:spLocks noGrp="1"/>
          </p:cNvSpPr>
          <p:nvPr>
            <p:ph type="sldNum" sz="quarter" idx="12"/>
          </p:nvPr>
        </p:nvSpPr>
        <p:spPr/>
        <p:txBody>
          <a:bodyPr/>
          <a:lstStyle/>
          <a:p>
            <a:fld id="{E0912816-C430-4136-9554-B45F9367BD57}" type="slidenum">
              <a:rPr lang="en-GB" smtClean="0"/>
              <a:t>6</a:t>
            </a:fld>
            <a:endParaRPr lang="en-GB"/>
          </a:p>
        </p:txBody>
      </p:sp>
      <p:pic>
        <p:nvPicPr>
          <p:cNvPr id="5" name="Picture 4"/>
          <p:cNvPicPr>
            <a:picLocks noChangeAspect="1"/>
          </p:cNvPicPr>
          <p:nvPr/>
        </p:nvPicPr>
        <p:blipFill>
          <a:blip r:embed="rId2"/>
          <a:stretch>
            <a:fillRect/>
          </a:stretch>
        </p:blipFill>
        <p:spPr>
          <a:xfrm>
            <a:off x="5638104" y="1384131"/>
            <a:ext cx="6442076" cy="5389463"/>
          </a:xfrm>
          <a:prstGeom prst="rect">
            <a:avLst/>
          </a:prstGeom>
        </p:spPr>
      </p:pic>
    </p:spTree>
    <p:extLst>
      <p:ext uri="{BB962C8B-B14F-4D97-AF65-F5344CB8AC3E}">
        <p14:creationId xmlns:p14="http://schemas.microsoft.com/office/powerpoint/2010/main" val="2738327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GDI+’s coordinate system</a:t>
            </a:r>
            <a:endParaRPr lang="en-GB" dirty="0"/>
          </a:p>
        </p:txBody>
      </p:sp>
      <p:sp>
        <p:nvSpPr>
          <p:cNvPr id="3" name="Content Placeholder 2"/>
          <p:cNvSpPr>
            <a:spLocks noGrp="1"/>
          </p:cNvSpPr>
          <p:nvPr>
            <p:ph idx="1"/>
          </p:nvPr>
        </p:nvSpPr>
        <p:spPr>
          <a:xfrm>
            <a:off x="1351927" y="1547446"/>
            <a:ext cx="4286177" cy="5226148"/>
          </a:xfrm>
        </p:spPr>
        <p:txBody>
          <a:bodyPr>
            <a:noAutofit/>
          </a:bodyPr>
          <a:lstStyle/>
          <a:p>
            <a:pPr>
              <a:buFont typeface="Arial" panose="020B0604020202020204" pitchFamily="34" charset="0"/>
              <a:buChar char="•"/>
            </a:pPr>
            <a:r>
              <a:rPr lang="en-GB" sz="1600" dirty="0"/>
              <a:t>Programmers’ position text and shapes on the screen by specifying their(x, y) coordinates. Coordinate units are measured in pixels (“picture elements”), which are the smallest units of resolution on a display monitor</a:t>
            </a:r>
            <a:r>
              <a:rPr lang="en-GB" sz="1600" dirty="0" smtClean="0"/>
              <a:t>.</a:t>
            </a:r>
          </a:p>
          <a:p>
            <a:pPr>
              <a:buFont typeface="Arial" panose="020B0604020202020204" pitchFamily="34" charset="0"/>
              <a:buChar char="•"/>
            </a:pPr>
            <a:r>
              <a:rPr lang="en-GB" sz="1600" dirty="0"/>
              <a:t>The </a:t>
            </a:r>
            <a:r>
              <a:rPr lang="en-GB" sz="1600" b="1" dirty="0" err="1"/>
              <a:t>System.Drawing</a:t>
            </a:r>
            <a:r>
              <a:rPr lang="en-GB" sz="1600" b="1" dirty="0"/>
              <a:t> </a:t>
            </a:r>
            <a:r>
              <a:rPr lang="en-GB" sz="1600" dirty="0"/>
              <a:t>namespace provides structures Rectangle and Point. The Rectangle structure defines rectangular shapes and dimensions. The Point structure represents the x-y coordinates of a point on a two-dimensional plane. </a:t>
            </a:r>
          </a:p>
        </p:txBody>
      </p:sp>
      <p:sp>
        <p:nvSpPr>
          <p:cNvPr id="4" name="Slide Number Placeholder 3"/>
          <p:cNvSpPr>
            <a:spLocks noGrp="1"/>
          </p:cNvSpPr>
          <p:nvPr>
            <p:ph type="sldNum" sz="quarter" idx="12"/>
          </p:nvPr>
        </p:nvSpPr>
        <p:spPr/>
        <p:txBody>
          <a:bodyPr/>
          <a:lstStyle/>
          <a:p>
            <a:fld id="{E0912816-C430-4136-9554-B45F9367BD57}" type="slidenum">
              <a:rPr lang="en-GB" smtClean="0"/>
              <a:t>7</a:t>
            </a:fld>
            <a:endParaRPr lang="en-GB"/>
          </a:p>
        </p:txBody>
      </p:sp>
      <p:pic>
        <p:nvPicPr>
          <p:cNvPr id="5" name="Picture 4"/>
          <p:cNvPicPr>
            <a:picLocks noChangeAspect="1"/>
          </p:cNvPicPr>
          <p:nvPr/>
        </p:nvPicPr>
        <p:blipFill>
          <a:blip r:embed="rId2"/>
          <a:stretch>
            <a:fillRect/>
          </a:stretch>
        </p:blipFill>
        <p:spPr>
          <a:xfrm>
            <a:off x="5638104" y="1384131"/>
            <a:ext cx="6442076" cy="5389463"/>
          </a:xfrm>
          <a:prstGeom prst="rect">
            <a:avLst/>
          </a:prstGeom>
        </p:spPr>
      </p:pic>
    </p:spTree>
    <p:extLst>
      <p:ext uri="{BB962C8B-B14F-4D97-AF65-F5344CB8AC3E}">
        <p14:creationId xmlns:p14="http://schemas.microsoft.com/office/powerpoint/2010/main" val="3474003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37404"/>
          </a:xfrm>
        </p:spPr>
        <p:txBody>
          <a:bodyPr>
            <a:normAutofit fontScale="90000"/>
          </a:bodyPr>
          <a:lstStyle/>
          <a:p>
            <a:r>
              <a:rPr lang="en-US" b="1" dirty="0" smtClean="0"/>
              <a:t>G</a:t>
            </a:r>
            <a:r>
              <a:rPr lang="en-GB" b="1" dirty="0" err="1"/>
              <a:t>raphics</a:t>
            </a:r>
            <a:r>
              <a:rPr lang="en-GB" b="1" dirty="0"/>
              <a:t> Contexts and Graphics Objects </a:t>
            </a:r>
            <a:br>
              <a:rPr lang="en-GB" b="1" dirty="0"/>
            </a:br>
            <a:endParaRPr lang="en-GB" b="1" dirty="0"/>
          </a:p>
        </p:txBody>
      </p:sp>
      <p:sp>
        <p:nvSpPr>
          <p:cNvPr id="3" name="Content Placeholder 2"/>
          <p:cNvSpPr>
            <a:spLocks noGrp="1"/>
          </p:cNvSpPr>
          <p:nvPr>
            <p:ph idx="1"/>
          </p:nvPr>
        </p:nvSpPr>
        <p:spPr>
          <a:xfrm>
            <a:off x="2592924" y="1814732"/>
            <a:ext cx="8911687" cy="4096490"/>
          </a:xfrm>
        </p:spPr>
        <p:txBody>
          <a:bodyPr>
            <a:normAutofit fontScale="92500" lnSpcReduction="10000"/>
          </a:bodyPr>
          <a:lstStyle/>
          <a:p>
            <a:endParaRPr lang="en-GB" dirty="0"/>
          </a:p>
          <a:p>
            <a:r>
              <a:rPr lang="en-GB" dirty="0"/>
              <a:t>A Visual Basic graphics context represents a drawing surface and enables drawing on the </a:t>
            </a:r>
            <a:r>
              <a:rPr lang="en-GB" dirty="0" smtClean="0"/>
              <a:t>screen</a:t>
            </a:r>
            <a:r>
              <a:rPr lang="en-GB" dirty="0"/>
              <a:t>. A Graphics object manages a graphics context by controlling how information </a:t>
            </a:r>
            <a:r>
              <a:rPr lang="en-GB" dirty="0" smtClean="0"/>
              <a:t>is </a:t>
            </a:r>
            <a:r>
              <a:rPr lang="en-GB" dirty="0"/>
              <a:t>drawn. Graphics objects contain methods for drawing, font manipulation, colour manipulation and other graphics-related actions. Every Windows application that derives from class </a:t>
            </a:r>
            <a:r>
              <a:rPr lang="en-GB" b="1" dirty="0" err="1"/>
              <a:t>System.Windows.Forms.Forminherits</a:t>
            </a:r>
            <a:r>
              <a:rPr lang="en-GB" b="1" dirty="0"/>
              <a:t> </a:t>
            </a:r>
            <a:r>
              <a:rPr lang="en-GB" dirty="0"/>
              <a:t>an </a:t>
            </a:r>
            <a:r>
              <a:rPr lang="en-GB" b="1" dirty="0" err="1"/>
              <a:t>Overridable</a:t>
            </a:r>
            <a:r>
              <a:rPr lang="en-GB" b="1" dirty="0"/>
              <a:t> </a:t>
            </a:r>
            <a:r>
              <a:rPr lang="en-GB" b="1" dirty="0" err="1"/>
              <a:t>OnPaintmethod</a:t>
            </a:r>
            <a:r>
              <a:rPr lang="en-GB" b="1" dirty="0"/>
              <a:t> </a:t>
            </a:r>
            <a:endParaRPr lang="en-GB" dirty="0"/>
          </a:p>
          <a:p>
            <a:endParaRPr lang="en-GB" dirty="0"/>
          </a:p>
          <a:p>
            <a:r>
              <a:rPr lang="en-GB" dirty="0"/>
              <a:t>where most graphics operations are performed. The arguments to the </a:t>
            </a:r>
            <a:r>
              <a:rPr lang="en-GB" dirty="0" err="1"/>
              <a:t>OnPaintmethod</a:t>
            </a:r>
            <a:r>
              <a:rPr lang="en-GB" dirty="0"/>
              <a:t> include a </a:t>
            </a:r>
            <a:r>
              <a:rPr lang="en-GB" b="1" dirty="0" err="1"/>
              <a:t>PaintEventArgs</a:t>
            </a:r>
            <a:r>
              <a:rPr lang="en-GB" b="1" dirty="0"/>
              <a:t> </a:t>
            </a:r>
            <a:r>
              <a:rPr lang="en-GB" dirty="0"/>
              <a:t>object from which we can obtain a Graphics object for the </a:t>
            </a:r>
            <a:r>
              <a:rPr lang="en-GB" dirty="0" smtClean="0"/>
              <a:t>Control</a:t>
            </a:r>
            <a:r>
              <a:rPr lang="en-GB" dirty="0"/>
              <a:t>. We must obtain the Graphics object on each call to the method, because the </a:t>
            </a:r>
            <a:r>
              <a:rPr lang="en-GB" dirty="0" smtClean="0"/>
              <a:t>Properties </a:t>
            </a:r>
            <a:r>
              <a:rPr lang="en-GB" dirty="0"/>
              <a:t>of the graphics context that the graphics object represents could change. The </a:t>
            </a:r>
            <a:r>
              <a:rPr lang="en-GB" b="1" dirty="0" err="1" smtClean="0"/>
              <a:t>OnPaintmethod</a:t>
            </a:r>
            <a:r>
              <a:rPr lang="en-GB" b="1" dirty="0" smtClean="0"/>
              <a:t> </a:t>
            </a:r>
            <a:r>
              <a:rPr lang="en-GB" dirty="0"/>
              <a:t>triggers the Control’s Paint event. </a:t>
            </a:r>
            <a:endParaRPr lang="en-GB" dirty="0"/>
          </a:p>
        </p:txBody>
      </p:sp>
      <p:sp>
        <p:nvSpPr>
          <p:cNvPr id="4" name="Slide Number Placeholder 3"/>
          <p:cNvSpPr>
            <a:spLocks noGrp="1"/>
          </p:cNvSpPr>
          <p:nvPr>
            <p:ph type="sldNum" sz="quarter" idx="12"/>
          </p:nvPr>
        </p:nvSpPr>
        <p:spPr/>
        <p:txBody>
          <a:bodyPr/>
          <a:lstStyle/>
          <a:p>
            <a:fld id="{E0912816-C430-4136-9554-B45F9367BD57}" type="slidenum">
              <a:rPr lang="en-GB" smtClean="0"/>
              <a:t>8</a:t>
            </a:fld>
            <a:endParaRPr lang="en-GB"/>
          </a:p>
        </p:txBody>
      </p:sp>
    </p:spTree>
    <p:extLst>
      <p:ext uri="{BB962C8B-B14F-4D97-AF65-F5344CB8AC3E}">
        <p14:creationId xmlns:p14="http://schemas.microsoft.com/office/powerpoint/2010/main" val="10567546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 example </a:t>
            </a:r>
            <a:r>
              <a:rPr lang="en-US" dirty="0" err="1" smtClean="0"/>
              <a:t>Example</a:t>
            </a:r>
            <a:r>
              <a:rPr lang="en-US" dirty="0" smtClean="0"/>
              <a:t> </a:t>
            </a:r>
            <a:endParaRPr lang="en-GB" dirty="0"/>
          </a:p>
        </p:txBody>
      </p:sp>
      <p:sp>
        <p:nvSpPr>
          <p:cNvPr id="4" name="Slide Number Placeholder 3"/>
          <p:cNvSpPr>
            <a:spLocks noGrp="1"/>
          </p:cNvSpPr>
          <p:nvPr>
            <p:ph type="sldNum" sz="quarter" idx="12"/>
          </p:nvPr>
        </p:nvSpPr>
        <p:spPr/>
        <p:txBody>
          <a:bodyPr/>
          <a:lstStyle/>
          <a:p>
            <a:fld id="{E0912816-C430-4136-9554-B45F9367BD57}" type="slidenum">
              <a:rPr lang="en-GB" smtClean="0"/>
              <a:t>9</a:t>
            </a:fld>
            <a:endParaRPr lang="en-GB"/>
          </a:p>
        </p:txBody>
      </p:sp>
      <p:sp>
        <p:nvSpPr>
          <p:cNvPr id="6" name="Rectangle 5"/>
          <p:cNvSpPr/>
          <p:nvPr/>
        </p:nvSpPr>
        <p:spPr>
          <a:xfrm>
            <a:off x="2592923" y="1377096"/>
            <a:ext cx="8253267" cy="5478423"/>
          </a:xfrm>
          <a:prstGeom prst="rect">
            <a:avLst/>
          </a:prstGeom>
        </p:spPr>
        <p:txBody>
          <a:bodyPr wrap="square">
            <a:spAutoFit/>
          </a:bodyPr>
          <a:lstStyle/>
          <a:p>
            <a:r>
              <a:rPr lang="en-GB" sz="1400" dirty="0"/>
              <a:t>Public </a:t>
            </a:r>
            <a:r>
              <a:rPr lang="en-GB" sz="1400" dirty="0" smtClean="0"/>
              <a:t>Class </a:t>
            </a:r>
            <a:r>
              <a:rPr lang="en-GB" sz="1400" dirty="0" err="1" smtClean="0"/>
              <a:t>ColorForm</a:t>
            </a:r>
            <a:r>
              <a:rPr lang="en-GB" sz="1400" dirty="0" smtClean="0"/>
              <a:t> </a:t>
            </a:r>
            <a:endParaRPr lang="en-GB" sz="1400" dirty="0"/>
          </a:p>
          <a:p>
            <a:r>
              <a:rPr lang="en-GB" sz="1400" dirty="0"/>
              <a:t>  </a:t>
            </a:r>
            <a:r>
              <a:rPr lang="en-GB" sz="1400" dirty="0" smtClean="0"/>
              <a:t>Inherits </a:t>
            </a:r>
            <a:r>
              <a:rPr lang="en-GB" sz="1400" dirty="0" err="1" smtClean="0"/>
              <a:t>System.Windows.Forms.Form</a:t>
            </a:r>
            <a:endParaRPr lang="en-GB" sz="1400" dirty="0"/>
          </a:p>
          <a:p>
            <a:endParaRPr lang="en-US" sz="1400" dirty="0" smtClean="0">
              <a:solidFill>
                <a:srgbClr val="FF0000"/>
              </a:solidFill>
            </a:endParaRPr>
          </a:p>
          <a:p>
            <a:r>
              <a:rPr lang="en-GB" sz="1400" dirty="0">
                <a:solidFill>
                  <a:srgbClr val="FF0000"/>
                </a:solidFill>
              </a:rPr>
              <a:t>' </a:t>
            </a:r>
            <a:r>
              <a:rPr lang="en-GB" sz="1400" dirty="0" err="1">
                <a:solidFill>
                  <a:srgbClr val="FF0000"/>
                </a:solidFill>
              </a:rPr>
              <a:t>color</a:t>
            </a:r>
            <a:r>
              <a:rPr lang="en-GB" sz="1400" dirty="0">
                <a:solidFill>
                  <a:srgbClr val="FF0000"/>
                </a:solidFill>
              </a:rPr>
              <a:t> for back rectangle </a:t>
            </a:r>
          </a:p>
          <a:p>
            <a:r>
              <a:rPr lang="en-GB" sz="1400" dirty="0" smtClean="0"/>
              <a:t>Private </a:t>
            </a:r>
            <a:r>
              <a:rPr lang="en-GB" sz="1400" dirty="0" err="1" smtClean="0"/>
              <a:t>mBehindColor</a:t>
            </a:r>
            <a:r>
              <a:rPr lang="en-GB" sz="1400" dirty="0" smtClean="0"/>
              <a:t> As </a:t>
            </a:r>
            <a:r>
              <a:rPr lang="en-GB" sz="1400" dirty="0" err="1" smtClean="0"/>
              <a:t>Color</a:t>
            </a:r>
            <a:r>
              <a:rPr lang="en-GB" sz="1400" dirty="0" smtClean="0"/>
              <a:t> </a:t>
            </a:r>
            <a:r>
              <a:rPr lang="en-GB" sz="1400" dirty="0"/>
              <a:t>= </a:t>
            </a:r>
            <a:r>
              <a:rPr lang="en-GB" sz="1400" dirty="0" err="1"/>
              <a:t>Color.Wheat</a:t>
            </a:r>
            <a:r>
              <a:rPr lang="en-GB" sz="1400" dirty="0"/>
              <a:t> </a:t>
            </a:r>
            <a:endParaRPr lang="en-GB" sz="1400" dirty="0" smtClean="0"/>
          </a:p>
          <a:p>
            <a:endParaRPr lang="en-GB" sz="1400" dirty="0"/>
          </a:p>
          <a:p>
            <a:r>
              <a:rPr lang="en-GB" sz="1400" dirty="0">
                <a:solidFill>
                  <a:srgbClr val="FF0000"/>
                </a:solidFill>
              </a:rPr>
              <a:t>overrides Form </a:t>
            </a:r>
            <a:r>
              <a:rPr lang="en-GB" sz="1400" dirty="0" err="1">
                <a:solidFill>
                  <a:srgbClr val="FF0000"/>
                </a:solidFill>
              </a:rPr>
              <a:t>OnPaint</a:t>
            </a:r>
            <a:r>
              <a:rPr lang="en-GB" sz="1400" dirty="0">
                <a:solidFill>
                  <a:srgbClr val="FF0000"/>
                </a:solidFill>
              </a:rPr>
              <a:t> method </a:t>
            </a:r>
          </a:p>
          <a:p>
            <a:r>
              <a:rPr lang="en-GB" sz="1400" dirty="0" smtClean="0"/>
              <a:t> </a:t>
            </a:r>
            <a:r>
              <a:rPr lang="en-GB" sz="1400" dirty="0"/>
              <a:t>Protected Overrides </a:t>
            </a:r>
            <a:r>
              <a:rPr lang="en-GB" sz="1400" dirty="0" err="1" smtClean="0"/>
              <a:t>SubOnPaint</a:t>
            </a:r>
            <a:r>
              <a:rPr lang="en-GB" sz="1400" dirty="0" smtClean="0"/>
              <a:t>(</a:t>
            </a:r>
            <a:r>
              <a:rPr lang="en-GB" sz="1400" dirty="0" err="1" smtClean="0"/>
              <a:t>ByVal</a:t>
            </a:r>
            <a:r>
              <a:rPr lang="en-GB" sz="1400" dirty="0" smtClean="0"/>
              <a:t> e As </a:t>
            </a:r>
            <a:r>
              <a:rPr lang="en-GB" sz="1400" dirty="0" err="1" smtClean="0"/>
              <a:t>PaintEventArgs</a:t>
            </a:r>
            <a:r>
              <a:rPr lang="en-GB" sz="1400" dirty="0"/>
              <a:t>) </a:t>
            </a:r>
            <a:endParaRPr lang="en-GB" sz="1400" dirty="0" smtClean="0"/>
          </a:p>
          <a:p>
            <a:r>
              <a:rPr lang="fr-FR" sz="1400" dirty="0" smtClean="0"/>
              <a:t>    Dim </a:t>
            </a:r>
            <a:r>
              <a:rPr lang="fr-FR" sz="1400" dirty="0" err="1" smtClean="0"/>
              <a:t>graphicsObject</a:t>
            </a:r>
            <a:r>
              <a:rPr lang="fr-FR" sz="1400" dirty="0" smtClean="0"/>
              <a:t> As </a:t>
            </a:r>
            <a:r>
              <a:rPr lang="fr-FR" sz="1400" dirty="0" err="1" smtClean="0"/>
              <a:t>Drawing.Graphics</a:t>
            </a:r>
            <a:r>
              <a:rPr lang="fr-FR" sz="1400" dirty="0" smtClean="0"/>
              <a:t> </a:t>
            </a:r>
            <a:r>
              <a:rPr lang="fr-FR" sz="1400" dirty="0"/>
              <a:t>= </a:t>
            </a:r>
            <a:r>
              <a:rPr lang="fr-FR" sz="1400" dirty="0" err="1" smtClean="0"/>
              <a:t>e.Graphics</a:t>
            </a:r>
            <a:r>
              <a:rPr lang="fr-FR" sz="1400" dirty="0" smtClean="0"/>
              <a:t> </a:t>
            </a:r>
            <a:r>
              <a:rPr lang="fr-FR" sz="1400" dirty="0" smtClean="0">
                <a:solidFill>
                  <a:srgbClr val="FF0000"/>
                </a:solidFill>
              </a:rPr>
              <a:t>' </a:t>
            </a:r>
            <a:r>
              <a:rPr lang="fr-FR" sz="1400" dirty="0" err="1" smtClean="0">
                <a:solidFill>
                  <a:srgbClr val="FF0000"/>
                </a:solidFill>
              </a:rPr>
              <a:t>get</a:t>
            </a:r>
            <a:r>
              <a:rPr lang="fr-FR" sz="1400" dirty="0" smtClean="0">
                <a:solidFill>
                  <a:srgbClr val="FF0000"/>
                </a:solidFill>
              </a:rPr>
              <a:t> </a:t>
            </a:r>
            <a:r>
              <a:rPr lang="fr-FR" sz="1400" dirty="0" err="1" smtClean="0">
                <a:solidFill>
                  <a:srgbClr val="FF0000"/>
                </a:solidFill>
              </a:rPr>
              <a:t>graphics</a:t>
            </a:r>
            <a:r>
              <a:rPr lang="fr-FR" sz="1400" dirty="0" smtClean="0">
                <a:solidFill>
                  <a:srgbClr val="FF0000"/>
                </a:solidFill>
              </a:rPr>
              <a:t> </a:t>
            </a:r>
            <a:endParaRPr lang="en-GB" sz="1400" dirty="0" smtClean="0">
              <a:solidFill>
                <a:srgbClr val="FF0000"/>
              </a:solidFill>
            </a:endParaRPr>
          </a:p>
          <a:p>
            <a:r>
              <a:rPr lang="en-GB" sz="1400" dirty="0" smtClean="0"/>
              <a:t>          </a:t>
            </a:r>
          </a:p>
          <a:p>
            <a:r>
              <a:rPr lang="en-GB" sz="1400" dirty="0" smtClean="0"/>
              <a:t> Dim </a:t>
            </a:r>
            <a:r>
              <a:rPr lang="en-GB" sz="1400" dirty="0" err="1" smtClean="0"/>
              <a:t>textBrush</a:t>
            </a:r>
            <a:r>
              <a:rPr lang="en-GB" sz="1400" dirty="0" smtClean="0"/>
              <a:t> As </a:t>
            </a:r>
            <a:r>
              <a:rPr lang="en-GB" sz="1400" dirty="0" err="1" smtClean="0"/>
              <a:t>SolidBrush</a:t>
            </a:r>
            <a:r>
              <a:rPr lang="en-GB" sz="1400" dirty="0" smtClean="0"/>
              <a:t> = New </a:t>
            </a:r>
            <a:r>
              <a:rPr lang="en-GB" sz="1400" dirty="0" err="1" smtClean="0"/>
              <a:t>SolidBrush</a:t>
            </a:r>
            <a:r>
              <a:rPr lang="en-GB" sz="1400" dirty="0" smtClean="0"/>
              <a:t>(</a:t>
            </a:r>
            <a:r>
              <a:rPr lang="en-GB" sz="1400" dirty="0" err="1" smtClean="0"/>
              <a:t>Color.Black</a:t>
            </a:r>
            <a:r>
              <a:rPr lang="en-GB" sz="1400" dirty="0" smtClean="0"/>
              <a:t>) ' </a:t>
            </a:r>
            <a:r>
              <a:rPr lang="en-GB" sz="1400" dirty="0" smtClean="0">
                <a:solidFill>
                  <a:srgbClr val="FF0000"/>
                </a:solidFill>
              </a:rPr>
              <a:t>create text brush </a:t>
            </a:r>
          </a:p>
          <a:p>
            <a:r>
              <a:rPr lang="en-GB" sz="1400" dirty="0" smtClean="0"/>
              <a:t> Dim brush As </a:t>
            </a:r>
            <a:r>
              <a:rPr lang="en-GB" sz="1400" dirty="0" err="1" smtClean="0"/>
              <a:t>SolidBrush</a:t>
            </a:r>
            <a:r>
              <a:rPr lang="en-GB" sz="1400" dirty="0" smtClean="0"/>
              <a:t> = New </a:t>
            </a:r>
            <a:r>
              <a:rPr lang="en-GB" sz="1400" dirty="0" err="1" smtClean="0"/>
              <a:t>SolidBrush</a:t>
            </a:r>
            <a:r>
              <a:rPr lang="en-GB" sz="1400" dirty="0" smtClean="0"/>
              <a:t>(</a:t>
            </a:r>
            <a:r>
              <a:rPr lang="en-GB" sz="1400" dirty="0" err="1" smtClean="0"/>
              <a:t>Color.White</a:t>
            </a:r>
            <a:r>
              <a:rPr lang="en-GB" sz="1400" dirty="0" smtClean="0">
                <a:solidFill>
                  <a:srgbClr val="FF0000"/>
                </a:solidFill>
              </a:rPr>
              <a:t>)' create solid brush </a:t>
            </a:r>
          </a:p>
          <a:p>
            <a:endParaRPr lang="en-GB" sz="1400" dirty="0"/>
          </a:p>
          <a:p>
            <a:r>
              <a:rPr lang="en-GB" sz="1400" dirty="0">
                <a:solidFill>
                  <a:srgbClr val="FF0000"/>
                </a:solidFill>
              </a:rPr>
              <a:t>' draw white background </a:t>
            </a:r>
          </a:p>
          <a:p>
            <a:r>
              <a:rPr lang="en-GB" sz="1400" dirty="0" err="1" smtClean="0"/>
              <a:t>graphicsObject.FillRectangle</a:t>
            </a:r>
            <a:r>
              <a:rPr lang="en-GB" sz="1400" dirty="0" smtClean="0"/>
              <a:t>(brush</a:t>
            </a:r>
            <a:r>
              <a:rPr lang="en-GB" sz="1400" dirty="0"/>
              <a:t>, 4, 4, 275, 180) </a:t>
            </a:r>
          </a:p>
          <a:p>
            <a:endParaRPr lang="en-GB" sz="1400" dirty="0"/>
          </a:p>
          <a:p>
            <a:r>
              <a:rPr lang="en-GB" sz="1400" dirty="0" smtClean="0"/>
              <a:t>' </a:t>
            </a:r>
            <a:r>
              <a:rPr lang="en-GB" sz="1400" dirty="0">
                <a:solidFill>
                  <a:srgbClr val="FF0000"/>
                </a:solidFill>
              </a:rPr>
              <a:t>display name of </a:t>
            </a:r>
            <a:r>
              <a:rPr lang="en-GB" sz="1400" dirty="0" err="1">
                <a:solidFill>
                  <a:srgbClr val="FF0000"/>
                </a:solidFill>
              </a:rPr>
              <a:t>behindColor</a:t>
            </a:r>
            <a:r>
              <a:rPr lang="en-GB" sz="1400" dirty="0">
                <a:solidFill>
                  <a:srgbClr val="FF0000"/>
                </a:solidFill>
              </a:rPr>
              <a:t> </a:t>
            </a:r>
          </a:p>
          <a:p>
            <a:r>
              <a:rPr lang="en-GB" sz="1400" dirty="0" err="1" smtClean="0"/>
              <a:t>graphicsObject.DrawString</a:t>
            </a:r>
            <a:r>
              <a:rPr lang="en-GB" sz="1400" dirty="0" smtClean="0"/>
              <a:t>(</a:t>
            </a:r>
            <a:r>
              <a:rPr lang="en-GB" sz="1400" dirty="0" err="1" smtClean="0"/>
              <a:t>mBehindColor.Name</a:t>
            </a:r>
            <a:r>
              <a:rPr lang="en-GB" sz="1400" dirty="0"/>
              <a:t>, </a:t>
            </a:r>
            <a:r>
              <a:rPr lang="en-GB" sz="1400" dirty="0" err="1"/>
              <a:t>Me.Font</a:t>
            </a:r>
            <a:r>
              <a:rPr lang="en-GB" sz="1400" dirty="0"/>
              <a:t>, </a:t>
            </a:r>
            <a:r>
              <a:rPr lang="en-GB" sz="1400" dirty="0" err="1"/>
              <a:t>textBrush</a:t>
            </a:r>
            <a:r>
              <a:rPr lang="en-GB" sz="1400" dirty="0"/>
              <a:t>, 40, 5) </a:t>
            </a:r>
          </a:p>
          <a:p>
            <a:r>
              <a:rPr lang="en-GB" sz="1400" dirty="0" smtClean="0">
                <a:solidFill>
                  <a:srgbClr val="FF0000"/>
                </a:solidFill>
              </a:rPr>
              <a:t> </a:t>
            </a:r>
          </a:p>
          <a:p>
            <a:r>
              <a:rPr lang="en-GB" sz="1400" dirty="0" smtClean="0">
                <a:solidFill>
                  <a:srgbClr val="FF0000"/>
                </a:solidFill>
              </a:rPr>
              <a:t>' </a:t>
            </a:r>
            <a:r>
              <a:rPr lang="en-GB" sz="1400" dirty="0">
                <a:solidFill>
                  <a:srgbClr val="FF0000"/>
                </a:solidFill>
              </a:rPr>
              <a:t>set brush </a:t>
            </a:r>
            <a:r>
              <a:rPr lang="en-GB" sz="1400" dirty="0" err="1">
                <a:solidFill>
                  <a:srgbClr val="FF0000"/>
                </a:solidFill>
              </a:rPr>
              <a:t>color</a:t>
            </a:r>
            <a:r>
              <a:rPr lang="en-GB" sz="1400" dirty="0">
                <a:solidFill>
                  <a:srgbClr val="FF0000"/>
                </a:solidFill>
              </a:rPr>
              <a:t> and </a:t>
            </a:r>
            <a:r>
              <a:rPr lang="en-GB" sz="1400" dirty="0" smtClean="0">
                <a:solidFill>
                  <a:srgbClr val="FF0000"/>
                </a:solidFill>
              </a:rPr>
              <a:t>display </a:t>
            </a:r>
            <a:r>
              <a:rPr lang="en-GB" sz="1400" dirty="0">
                <a:solidFill>
                  <a:srgbClr val="FF0000"/>
                </a:solidFill>
              </a:rPr>
              <a:t>rectangle </a:t>
            </a:r>
          </a:p>
          <a:p>
            <a:r>
              <a:rPr lang="en-GB" sz="1400" dirty="0" err="1" smtClean="0"/>
              <a:t>brush.Color</a:t>
            </a:r>
            <a:r>
              <a:rPr lang="en-GB" sz="1400" dirty="0" smtClean="0"/>
              <a:t> </a:t>
            </a:r>
            <a:r>
              <a:rPr lang="en-GB" sz="1400" dirty="0"/>
              <a:t>= </a:t>
            </a:r>
            <a:r>
              <a:rPr lang="en-GB" sz="1400" dirty="0" err="1"/>
              <a:t>mBehindColor</a:t>
            </a:r>
            <a:r>
              <a:rPr lang="en-GB" sz="1400" dirty="0"/>
              <a:t> </a:t>
            </a:r>
          </a:p>
          <a:p>
            <a:r>
              <a:rPr lang="en-GB" sz="1400" dirty="0" err="1"/>
              <a:t>graphicsObject.FillRectangle</a:t>
            </a:r>
            <a:r>
              <a:rPr lang="en-GB" sz="1400" dirty="0"/>
              <a:t>(brush, 45, 20, 150, 120) </a:t>
            </a:r>
            <a:endParaRPr lang="en-GB" sz="1400" dirty="0" smtClean="0"/>
          </a:p>
          <a:p>
            <a:endParaRPr lang="en-US" sz="1400" dirty="0"/>
          </a:p>
          <a:p>
            <a:r>
              <a:rPr lang="en-US" sz="1400" dirty="0" smtClean="0"/>
              <a:t>END Sub</a:t>
            </a:r>
          </a:p>
          <a:p>
            <a:r>
              <a:rPr lang="en-US" sz="1400" dirty="0" smtClean="0"/>
              <a:t>END Class</a:t>
            </a:r>
            <a:endParaRPr lang="en-GB" sz="1400" dirty="0"/>
          </a:p>
        </p:txBody>
      </p:sp>
    </p:spTree>
    <p:extLst>
      <p:ext uri="{BB962C8B-B14F-4D97-AF65-F5344CB8AC3E}">
        <p14:creationId xmlns:p14="http://schemas.microsoft.com/office/powerpoint/2010/main" val="179008549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6323</TotalTime>
  <Words>817</Words>
  <Application>Microsoft Office PowerPoint</Application>
  <PresentationFormat>Widescreen</PresentationFormat>
  <Paragraphs>83</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Agency FB</vt:lpstr>
      <vt:lpstr>Arial</vt:lpstr>
      <vt:lpstr>Calibri</vt:lpstr>
      <vt:lpstr>Century Gothic</vt:lpstr>
      <vt:lpstr>Times New Roman</vt:lpstr>
      <vt:lpstr>Wingdings 3</vt:lpstr>
      <vt:lpstr>Wisp</vt:lpstr>
      <vt:lpstr>THE GRAPHICAL DISPLAY OF DATA </vt:lpstr>
      <vt:lpstr>Learning Objectives </vt:lpstr>
      <vt:lpstr>Introduction</vt:lpstr>
      <vt:lpstr>PowerPoint Presentation</vt:lpstr>
      <vt:lpstr>PowerPoint Presentation</vt:lpstr>
      <vt:lpstr>GDI+’s coordinate system</vt:lpstr>
      <vt:lpstr>GDI+’s coordinate system</vt:lpstr>
      <vt:lpstr>Graphics Contexts and Graphics Objects  </vt:lpstr>
      <vt:lpstr>Graphic example Example </vt:lpstr>
      <vt:lpstr>Font Control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Network Diagram</dc:title>
  <dc:creator>NQUBEKOH</dc:creator>
  <cp:lastModifiedBy>NQUBEKOH</cp:lastModifiedBy>
  <cp:revision>115</cp:revision>
  <dcterms:created xsi:type="dcterms:W3CDTF">2019-03-13T08:07:13Z</dcterms:created>
  <dcterms:modified xsi:type="dcterms:W3CDTF">2019-09-09T23:28:40Z</dcterms:modified>
</cp:coreProperties>
</file>