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4"/>
  </p:notesMasterIdLst>
  <p:sldIdLst>
    <p:sldId id="256" r:id="rId2"/>
    <p:sldId id="257" r:id="rId3"/>
    <p:sldId id="297" r:id="rId4"/>
    <p:sldId id="298" r:id="rId5"/>
    <p:sldId id="299" r:id="rId6"/>
    <p:sldId id="300" r:id="rId7"/>
    <p:sldId id="301" r:id="rId8"/>
    <p:sldId id="308" r:id="rId9"/>
    <p:sldId id="302" r:id="rId10"/>
    <p:sldId id="303" r:id="rId11"/>
    <p:sldId id="305" r:id="rId12"/>
    <p:sldId id="304" r:id="rId13"/>
    <p:sldId id="306" r:id="rId14"/>
    <p:sldId id="307" r:id="rId15"/>
    <p:sldId id="309" r:id="rId16"/>
    <p:sldId id="310" r:id="rId17"/>
    <p:sldId id="311" r:id="rId18"/>
    <p:sldId id="312" r:id="rId19"/>
    <p:sldId id="313" r:id="rId20"/>
    <p:sldId id="314" r:id="rId21"/>
    <p:sldId id="315" r:id="rId22"/>
    <p:sldId id="2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27" autoAdjust="0"/>
    <p:restoredTop sz="89933" autoAdjust="0"/>
  </p:normalViewPr>
  <p:slideViewPr>
    <p:cSldViewPr snapToGrid="0">
      <p:cViewPr varScale="1">
        <p:scale>
          <a:sx n="66" d="100"/>
          <a:sy n="66"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3D69D-1DA5-4A0B-B46E-850DB3ED1690}" type="datetimeFigureOut">
              <a:rPr lang="en-GB" smtClean="0"/>
              <a:t>11/08/2020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F1895-4F96-4310-874E-A9524CB180E4}" type="slidenum">
              <a:rPr lang="en-GB" smtClean="0"/>
              <a:t>‹#›</a:t>
            </a:fld>
            <a:endParaRPr lang="en-GB"/>
          </a:p>
        </p:txBody>
      </p:sp>
    </p:spTree>
    <p:extLst>
      <p:ext uri="{BB962C8B-B14F-4D97-AF65-F5344CB8AC3E}">
        <p14:creationId xmlns:p14="http://schemas.microsoft.com/office/powerpoint/2010/main" val="296822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B3F1895-4F96-4310-874E-A9524CB180E4}" type="slidenum">
              <a:rPr lang="en-GB" smtClean="0"/>
              <a:t>1</a:t>
            </a:fld>
            <a:endParaRPr lang="en-GB"/>
          </a:p>
        </p:txBody>
      </p:sp>
    </p:spTree>
    <p:extLst>
      <p:ext uri="{BB962C8B-B14F-4D97-AF65-F5344CB8AC3E}">
        <p14:creationId xmlns:p14="http://schemas.microsoft.com/office/powerpoint/2010/main" val="3276384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486B6-CB69-49E4-A733-DA4993E70B6A}" type="datetime1">
              <a:rPr lang="en-GB" smtClean="0"/>
              <a:t>11/08/2020</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24793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43E51-4C26-4A8B-B8E5-428168E46B07}" type="datetime1">
              <a:rPr lang="en-GB" smtClean="0"/>
              <a:t>11/08/2020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39829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7763B-E2EC-44E8-94A6-6A2CDF82B039}" type="datetime1">
              <a:rPr lang="en-GB" smtClean="0"/>
              <a:t>11/08/2020</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8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9BC4BD8-9364-4E34-9588-E20BE1EA3CFF}" type="datetime1">
              <a:rPr lang="en-GB" smtClean="0"/>
              <a:t>11/08/2020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866832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8A91B13-0429-41BF-98C8-B13727F95413}" type="datetime1">
              <a:rPr lang="en-GB" smtClean="0"/>
              <a:t>11/08/2020</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770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BAB2332-BF8E-4D05-98C0-095443A87B85}" type="datetime1">
              <a:rPr lang="en-GB" smtClean="0"/>
              <a:t>11/08/2020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78201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660E21-5CD3-4BCC-A747-808608D5DE92}" type="datetime1">
              <a:rPr lang="en-GB" smtClean="0"/>
              <a:t>11/08/2020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956526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79C347-A422-4CC2-8F37-0399C39C5D8B}" type="datetime1">
              <a:rPr lang="en-GB" smtClean="0"/>
              <a:t>11/08/2020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7028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2FE55-23AF-4A90-B0CC-AC536819D4B6}" type="datetime1">
              <a:rPr lang="en-GB" smtClean="0"/>
              <a:t>11/08/2020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4682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31D486-59D6-422C-A68E-81A1CE087CC6}" type="datetime1">
              <a:rPr lang="en-GB" smtClean="0"/>
              <a:t>11/08/2020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96758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D3B727-FD63-4FFC-A3A7-532B8154388E}" type="datetime1">
              <a:rPr lang="en-GB" smtClean="0"/>
              <a:t>11/08/2020</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56062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2EED55-65AA-4DBE-B51D-5136BCEB1F05}" type="datetime1">
              <a:rPr lang="en-GB" smtClean="0"/>
              <a:t>11/08/2020</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68428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8D153E-1FAC-4293-B8EF-BB84ACF2593E}" type="datetime1">
              <a:rPr lang="en-GB" smtClean="0"/>
              <a:t>11/08/2020</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10270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82F3D-D781-4D3A-8D9A-FBE81A576EC1}" type="datetime1">
              <a:rPr lang="en-GB" smtClean="0"/>
              <a:t>11/08/2020</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80608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6290A-73A6-4102-9E55-84CE7DF5E8F2}" type="datetime1">
              <a:rPr lang="en-GB" smtClean="0"/>
              <a:t>11/08/2020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391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A2E75-A9F2-47CE-9C54-A8FBB060AAF6}" type="datetime1">
              <a:rPr lang="en-GB" smtClean="0"/>
              <a:t>11/08/2020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28558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733216-8D79-47DA-B990-66DBC8D82E12}" type="datetime1">
              <a:rPr lang="en-GB" smtClean="0"/>
              <a:t>11/08/2020</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912816-C430-4136-9554-B45F9367BD57}" type="slidenum">
              <a:rPr lang="en-GB" smtClean="0"/>
              <a:t>‹#›</a:t>
            </a:fld>
            <a:endParaRPr lang="en-GB"/>
          </a:p>
        </p:txBody>
      </p:sp>
    </p:spTree>
    <p:extLst>
      <p:ext uri="{BB962C8B-B14F-4D97-AF65-F5344CB8AC3E}">
        <p14:creationId xmlns:p14="http://schemas.microsoft.com/office/powerpoint/2010/main" val="6978882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 </a:t>
            </a:r>
            <a:r>
              <a:rPr lang="en-GB" sz="3100" b="1" dirty="0" smtClean="0"/>
              <a:t>Exception Handling</a:t>
            </a:r>
            <a:r>
              <a:rPr lang="en-GB" dirty="0"/>
              <a:t/>
            </a:r>
            <a:br>
              <a:rPr lang="en-GB" dirty="0"/>
            </a:br>
            <a:endParaRPr lang="en-GB" dirty="0"/>
          </a:p>
        </p:txBody>
      </p:sp>
      <p:sp>
        <p:nvSpPr>
          <p:cNvPr id="3" name="Subtitle 2"/>
          <p:cNvSpPr>
            <a:spLocks noGrp="1"/>
          </p:cNvSpPr>
          <p:nvPr>
            <p:ph type="subTitle" idx="1"/>
          </p:nvPr>
        </p:nvSpPr>
        <p:spPr/>
        <p:txBody>
          <a:bodyPr>
            <a:normAutofit lnSpcReduction="10000"/>
          </a:bodyPr>
          <a:lstStyle/>
          <a:p>
            <a:r>
              <a:rPr lang="en-US" b="1" dirty="0" smtClean="0">
                <a:solidFill>
                  <a:schemeClr val="tx1"/>
                </a:solidFill>
              </a:rPr>
              <a:t>Prog512, chapter </a:t>
            </a:r>
            <a:r>
              <a:rPr lang="en-US" b="1" dirty="0" smtClean="0">
                <a:solidFill>
                  <a:schemeClr val="tx1"/>
                </a:solidFill>
              </a:rPr>
              <a:t>2</a:t>
            </a:r>
            <a:r>
              <a:rPr lang="en-US" b="1" dirty="0">
                <a:solidFill>
                  <a:schemeClr val="tx1"/>
                </a:solidFill>
              </a:rPr>
              <a:t>, Page </a:t>
            </a:r>
            <a:r>
              <a:rPr lang="en-US" b="1" dirty="0" smtClean="0">
                <a:solidFill>
                  <a:schemeClr val="tx1"/>
                </a:solidFill>
              </a:rPr>
              <a:t>7 in the </a:t>
            </a:r>
            <a:r>
              <a:rPr lang="en-US" b="1" smtClean="0">
                <a:solidFill>
                  <a:schemeClr val="tx1"/>
                </a:solidFill>
              </a:rPr>
              <a:t>study guide</a:t>
            </a:r>
            <a:endParaRPr lang="en-US" b="1" dirty="0" smtClean="0">
              <a:solidFill>
                <a:schemeClr val="tx1"/>
              </a:solidFill>
            </a:endParaRPr>
          </a:p>
          <a:p>
            <a:endParaRPr lang="en-US" dirty="0"/>
          </a:p>
          <a:p>
            <a:r>
              <a:rPr lang="en-US" b="1" dirty="0" smtClean="0">
                <a:solidFill>
                  <a:schemeClr val="tx1"/>
                </a:solidFill>
              </a:rPr>
              <a:t>                                                                                       </a:t>
            </a:r>
            <a:r>
              <a:rPr lang="en-US" b="1" dirty="0" err="1" smtClean="0">
                <a:solidFill>
                  <a:schemeClr val="tx1"/>
                </a:solidFill>
              </a:rPr>
              <a:t>Mr</a:t>
            </a:r>
            <a:r>
              <a:rPr lang="en-US" b="1" dirty="0" smtClean="0">
                <a:solidFill>
                  <a:schemeClr val="tx1"/>
                </a:solidFill>
              </a:rPr>
              <a:t> N. </a:t>
            </a:r>
            <a:r>
              <a:rPr lang="en-US" b="1" dirty="0" err="1" smtClean="0">
                <a:solidFill>
                  <a:schemeClr val="tx1"/>
                </a:solidFill>
              </a:rPr>
              <a:t>Mathenjwa</a:t>
            </a:r>
            <a:endParaRPr lang="en-GB" b="1" dirty="0">
              <a:solidFill>
                <a:schemeClr val="tx1"/>
              </a:solidFill>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a:t>
            </a:fld>
            <a:endParaRPr lang="en-GB"/>
          </a:p>
        </p:txBody>
      </p:sp>
      <p:sp>
        <p:nvSpPr>
          <p:cNvPr id="5" name="TextBox 4"/>
          <p:cNvSpPr txBox="1"/>
          <p:nvPr/>
        </p:nvSpPr>
        <p:spPr>
          <a:xfrm>
            <a:off x="2589213" y="1790700"/>
            <a:ext cx="2343911" cy="523220"/>
          </a:xfrm>
          <a:prstGeom prst="rect">
            <a:avLst/>
          </a:prstGeom>
          <a:noFill/>
        </p:spPr>
        <p:txBody>
          <a:bodyPr wrap="none" rtlCol="0">
            <a:spAutoFit/>
          </a:bodyPr>
          <a:lstStyle/>
          <a:p>
            <a:r>
              <a:rPr lang="en-US" sz="2800" b="1" i="1" dirty="0" smtClean="0">
                <a:latin typeface="Agency FB" panose="020B0503020202020204" pitchFamily="34" charset="0"/>
              </a:rPr>
              <a:t>Programming 512</a:t>
            </a:r>
            <a:endParaRPr lang="en-GB" sz="2800" b="1" i="1" dirty="0">
              <a:latin typeface="Agency FB" panose="020B0503020202020204" pitchFamily="34" charset="0"/>
            </a:endParaRPr>
          </a:p>
        </p:txBody>
      </p:sp>
    </p:spTree>
    <p:extLst>
      <p:ext uri="{BB962C8B-B14F-4D97-AF65-F5344CB8AC3E}">
        <p14:creationId xmlns:p14="http://schemas.microsoft.com/office/powerpoint/2010/main" val="457953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Example 1</a:t>
            </a:r>
            <a:endParaRPr lang="en-ZA" dirty="0"/>
          </a:p>
        </p:txBody>
      </p:sp>
      <p:sp>
        <p:nvSpPr>
          <p:cNvPr id="3" name="Content Placeholder 2"/>
          <p:cNvSpPr>
            <a:spLocks noGrp="1"/>
          </p:cNvSpPr>
          <p:nvPr>
            <p:ph idx="1"/>
          </p:nvPr>
        </p:nvSpPr>
        <p:spPr>
          <a:xfrm>
            <a:off x="2452914" y="1756229"/>
            <a:ext cx="9051698" cy="4154993"/>
          </a:xfrm>
        </p:spPr>
        <p:txBody>
          <a:bodyPr>
            <a:normAutofit fontScale="92500" lnSpcReduction="10000"/>
          </a:bodyPr>
          <a:lstStyle/>
          <a:p>
            <a:pPr marL="0" indent="0">
              <a:buNone/>
            </a:pPr>
            <a:r>
              <a:rPr lang="pt-BR" dirty="0"/>
              <a:t>Private Sub DIVISION (ByVal num1 As Integer, ByVal num2 As Integer) </a:t>
            </a:r>
          </a:p>
          <a:p>
            <a:pPr marL="0" indent="0">
              <a:buNone/>
            </a:pPr>
            <a:r>
              <a:rPr lang="en-ZA" dirty="0"/>
              <a:t>Dim result As Integer </a:t>
            </a:r>
          </a:p>
          <a:p>
            <a:pPr marL="0" indent="0">
              <a:buNone/>
            </a:pPr>
            <a:r>
              <a:rPr lang="en-ZA" dirty="0"/>
              <a:t>Num1 = 0 </a:t>
            </a:r>
          </a:p>
          <a:p>
            <a:pPr marL="0" indent="0">
              <a:buNone/>
            </a:pPr>
            <a:r>
              <a:rPr lang="en-ZA" dirty="0"/>
              <a:t>Num2 = 1 </a:t>
            </a:r>
          </a:p>
          <a:p>
            <a:pPr marL="0" indent="0">
              <a:buNone/>
            </a:pPr>
            <a:r>
              <a:rPr lang="en-ZA" dirty="0"/>
              <a:t>Try </a:t>
            </a:r>
          </a:p>
          <a:p>
            <a:pPr marL="0" indent="0">
              <a:buNone/>
            </a:pPr>
            <a:r>
              <a:rPr lang="en-ZA" dirty="0"/>
              <a:t>result = num2 \ num1 </a:t>
            </a:r>
          </a:p>
          <a:p>
            <a:pPr marL="0" indent="0">
              <a:buNone/>
            </a:pPr>
            <a:r>
              <a:rPr lang="en-US" dirty="0" err="1"/>
              <a:t>MsgBox</a:t>
            </a:r>
            <a:r>
              <a:rPr lang="en-US" dirty="0"/>
              <a:t> (“Your Answer Is : “ &amp; result) </a:t>
            </a:r>
          </a:p>
          <a:p>
            <a:pPr marL="0" indent="0">
              <a:buNone/>
            </a:pPr>
            <a:r>
              <a:rPr lang="en-ZA" dirty="0"/>
              <a:t>Catch </a:t>
            </a:r>
          </a:p>
          <a:p>
            <a:pPr marL="0" indent="0">
              <a:buNone/>
            </a:pPr>
            <a:r>
              <a:rPr lang="en-ZA" dirty="0" err="1"/>
              <a:t>MsgBox</a:t>
            </a:r>
            <a:r>
              <a:rPr lang="en-ZA" dirty="0"/>
              <a:t> (“Exception: Arithmetic Overflow”) </a:t>
            </a:r>
          </a:p>
          <a:p>
            <a:pPr marL="0" indent="0">
              <a:buNone/>
            </a:pPr>
            <a:r>
              <a:rPr lang="en-ZA" dirty="0"/>
              <a:t>End Try </a:t>
            </a:r>
          </a:p>
          <a:p>
            <a:pPr marL="0" indent="0">
              <a:buNone/>
            </a:pPr>
            <a:r>
              <a:rPr lang="en-ZA" dirty="0"/>
              <a:t>End Sub </a:t>
            </a:r>
            <a:endParaRPr lang="en-ZA" b="1" dirty="0"/>
          </a:p>
        </p:txBody>
      </p:sp>
      <p:sp>
        <p:nvSpPr>
          <p:cNvPr id="4" name="Slide Number Placeholder 3"/>
          <p:cNvSpPr>
            <a:spLocks noGrp="1"/>
          </p:cNvSpPr>
          <p:nvPr>
            <p:ph type="sldNum" sz="quarter" idx="12"/>
          </p:nvPr>
        </p:nvSpPr>
        <p:spPr/>
        <p:txBody>
          <a:bodyPr/>
          <a:lstStyle/>
          <a:p>
            <a:fld id="{E0912816-C430-4136-9554-B45F9367BD57}" type="slidenum">
              <a:rPr lang="en-GB" smtClean="0"/>
              <a:t>10</a:t>
            </a:fld>
            <a:endParaRPr lang="en-GB"/>
          </a:p>
        </p:txBody>
      </p:sp>
    </p:spTree>
    <p:extLst>
      <p:ext uri="{BB962C8B-B14F-4D97-AF65-F5344CB8AC3E}">
        <p14:creationId xmlns:p14="http://schemas.microsoft.com/office/powerpoint/2010/main" val="375086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Examples</a:t>
            </a:r>
            <a:endParaRPr lang="en-ZA" dirty="0"/>
          </a:p>
        </p:txBody>
      </p:sp>
      <p:sp>
        <p:nvSpPr>
          <p:cNvPr id="3" name="Content Placeholder 2"/>
          <p:cNvSpPr>
            <a:spLocks noGrp="1"/>
          </p:cNvSpPr>
          <p:nvPr>
            <p:ph idx="1"/>
          </p:nvPr>
        </p:nvSpPr>
        <p:spPr>
          <a:xfrm>
            <a:off x="2452914" y="1756229"/>
            <a:ext cx="9051698" cy="4154993"/>
          </a:xfrm>
        </p:spPr>
        <p:txBody>
          <a:bodyPr>
            <a:normAutofit/>
          </a:bodyPr>
          <a:lstStyle/>
          <a:p>
            <a:pPr marL="0" indent="0">
              <a:buNone/>
            </a:pPr>
            <a:r>
              <a:rPr lang="en-US" dirty="0"/>
              <a:t>You also can get more information about the exception by getting an exception object. Will do that here by catching any exception based on the </a:t>
            </a:r>
            <a:r>
              <a:rPr lang="en-US" b="1" dirty="0"/>
              <a:t>Exception </a:t>
            </a:r>
            <a:r>
              <a:rPr lang="en-US" dirty="0"/>
              <a:t>class – which means all exceptions – and using the exception object’s </a:t>
            </a:r>
            <a:r>
              <a:rPr lang="en-US" b="1" dirty="0" err="1"/>
              <a:t>ToString</a:t>
            </a:r>
            <a:r>
              <a:rPr lang="en-US" b="1" dirty="0"/>
              <a:t> </a:t>
            </a:r>
            <a:r>
              <a:rPr lang="en-US" dirty="0"/>
              <a:t>method to display information about the exception. </a:t>
            </a:r>
            <a:endParaRPr lang="en-ZA" b="1" dirty="0"/>
          </a:p>
        </p:txBody>
      </p:sp>
      <p:sp>
        <p:nvSpPr>
          <p:cNvPr id="4" name="Slide Number Placeholder 3"/>
          <p:cNvSpPr>
            <a:spLocks noGrp="1"/>
          </p:cNvSpPr>
          <p:nvPr>
            <p:ph type="sldNum" sz="quarter" idx="12"/>
          </p:nvPr>
        </p:nvSpPr>
        <p:spPr/>
        <p:txBody>
          <a:bodyPr/>
          <a:lstStyle/>
          <a:p>
            <a:fld id="{E0912816-C430-4136-9554-B45F9367BD57}" type="slidenum">
              <a:rPr lang="en-GB" smtClean="0"/>
              <a:t>11</a:t>
            </a:fld>
            <a:endParaRPr lang="en-GB"/>
          </a:p>
        </p:txBody>
      </p:sp>
    </p:spTree>
    <p:extLst>
      <p:ext uri="{BB962C8B-B14F-4D97-AF65-F5344CB8AC3E}">
        <p14:creationId xmlns:p14="http://schemas.microsoft.com/office/powerpoint/2010/main" val="1076961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Example 2</a:t>
            </a:r>
            <a:endParaRPr lang="en-ZA" dirty="0"/>
          </a:p>
        </p:txBody>
      </p:sp>
      <p:sp>
        <p:nvSpPr>
          <p:cNvPr id="3" name="Content Placeholder 2"/>
          <p:cNvSpPr>
            <a:spLocks noGrp="1"/>
          </p:cNvSpPr>
          <p:nvPr>
            <p:ph idx="1"/>
          </p:nvPr>
        </p:nvSpPr>
        <p:spPr>
          <a:xfrm>
            <a:off x="2452914" y="1756229"/>
            <a:ext cx="9051698" cy="4154993"/>
          </a:xfrm>
        </p:spPr>
        <p:txBody>
          <a:bodyPr>
            <a:normAutofit fontScale="92500" lnSpcReduction="10000"/>
          </a:bodyPr>
          <a:lstStyle/>
          <a:p>
            <a:pPr marL="0" indent="0">
              <a:buNone/>
            </a:pPr>
            <a:r>
              <a:rPr lang="pt-BR" dirty="0"/>
              <a:t>Private Sub DIVISION (ByVal num1 As Integer, ByVal num2 As Integer) </a:t>
            </a:r>
          </a:p>
          <a:p>
            <a:pPr marL="0" indent="0">
              <a:buNone/>
            </a:pPr>
            <a:r>
              <a:rPr lang="en-ZA" dirty="0"/>
              <a:t>Dim result As Integer </a:t>
            </a:r>
          </a:p>
          <a:p>
            <a:pPr marL="0" indent="0">
              <a:buNone/>
            </a:pPr>
            <a:r>
              <a:rPr lang="en-ZA" dirty="0"/>
              <a:t>Num1 = 0 </a:t>
            </a:r>
          </a:p>
          <a:p>
            <a:pPr marL="0" indent="0">
              <a:buNone/>
            </a:pPr>
            <a:r>
              <a:rPr lang="en-ZA" dirty="0"/>
              <a:t>Num2 = 1 </a:t>
            </a:r>
          </a:p>
          <a:p>
            <a:pPr marL="0" indent="0">
              <a:buNone/>
            </a:pPr>
            <a:r>
              <a:rPr lang="en-ZA" dirty="0"/>
              <a:t>Try </a:t>
            </a:r>
          </a:p>
          <a:p>
            <a:pPr marL="0" indent="0">
              <a:buNone/>
            </a:pPr>
            <a:r>
              <a:rPr lang="en-ZA" dirty="0"/>
              <a:t>r</a:t>
            </a:r>
            <a:r>
              <a:rPr lang="en-ZA" dirty="0" smtClean="0"/>
              <a:t>esult </a:t>
            </a:r>
            <a:r>
              <a:rPr lang="en-ZA" dirty="0"/>
              <a:t>= num2 \ num1 </a:t>
            </a:r>
          </a:p>
          <a:p>
            <a:pPr marL="0" indent="0">
              <a:buNone/>
            </a:pPr>
            <a:r>
              <a:rPr lang="en-US" dirty="0" err="1"/>
              <a:t>MsgBox</a:t>
            </a:r>
            <a:r>
              <a:rPr lang="en-US" dirty="0"/>
              <a:t> (“Your Answer Is : “ &amp; result) </a:t>
            </a:r>
          </a:p>
          <a:p>
            <a:pPr marL="0" indent="0">
              <a:buNone/>
            </a:pPr>
            <a:r>
              <a:rPr lang="en-ZA" dirty="0"/>
              <a:t>Catch e As Exception </a:t>
            </a:r>
          </a:p>
          <a:p>
            <a:pPr marL="0" indent="0">
              <a:buNone/>
            </a:pPr>
            <a:r>
              <a:rPr lang="en-ZA" dirty="0" err="1"/>
              <a:t>MsgBox</a:t>
            </a:r>
            <a:r>
              <a:rPr lang="en-ZA" dirty="0"/>
              <a:t> ( </a:t>
            </a:r>
            <a:r>
              <a:rPr lang="en-ZA" dirty="0" err="1"/>
              <a:t>e.ToString</a:t>
            </a:r>
            <a:r>
              <a:rPr lang="en-ZA" dirty="0"/>
              <a:t>) </a:t>
            </a:r>
          </a:p>
          <a:p>
            <a:pPr marL="0" indent="0">
              <a:buNone/>
            </a:pPr>
            <a:r>
              <a:rPr lang="en-ZA" dirty="0"/>
              <a:t>End Try </a:t>
            </a:r>
          </a:p>
          <a:p>
            <a:pPr marL="0" indent="0">
              <a:buNone/>
            </a:pPr>
            <a:r>
              <a:rPr lang="en-ZA" dirty="0"/>
              <a:t>End Sub </a:t>
            </a:r>
            <a:endParaRPr lang="en-ZA" b="1" dirty="0"/>
          </a:p>
        </p:txBody>
      </p:sp>
      <p:sp>
        <p:nvSpPr>
          <p:cNvPr id="4" name="Slide Number Placeholder 3"/>
          <p:cNvSpPr>
            <a:spLocks noGrp="1"/>
          </p:cNvSpPr>
          <p:nvPr>
            <p:ph type="sldNum" sz="quarter" idx="12"/>
          </p:nvPr>
        </p:nvSpPr>
        <p:spPr/>
        <p:txBody>
          <a:bodyPr/>
          <a:lstStyle/>
          <a:p>
            <a:fld id="{E0912816-C430-4136-9554-B45F9367BD57}" type="slidenum">
              <a:rPr lang="en-GB" smtClean="0"/>
              <a:t>12</a:t>
            </a:fld>
            <a:endParaRPr lang="en-GB"/>
          </a:p>
        </p:txBody>
      </p:sp>
    </p:spTree>
    <p:extLst>
      <p:ext uri="{BB962C8B-B14F-4D97-AF65-F5344CB8AC3E}">
        <p14:creationId xmlns:p14="http://schemas.microsoft.com/office/powerpoint/2010/main" val="4288080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Examples</a:t>
            </a:r>
            <a:endParaRPr lang="en-ZA" dirty="0"/>
          </a:p>
        </p:txBody>
      </p:sp>
      <p:sp>
        <p:nvSpPr>
          <p:cNvPr id="3" name="Content Placeholder 2"/>
          <p:cNvSpPr>
            <a:spLocks noGrp="1"/>
          </p:cNvSpPr>
          <p:nvPr>
            <p:ph idx="1"/>
          </p:nvPr>
        </p:nvSpPr>
        <p:spPr>
          <a:xfrm>
            <a:off x="2452914" y="1756229"/>
            <a:ext cx="9051698" cy="4154993"/>
          </a:xfrm>
        </p:spPr>
        <p:txBody>
          <a:bodyPr>
            <a:normAutofit/>
          </a:bodyPr>
          <a:lstStyle/>
          <a:p>
            <a:pPr marL="0" indent="0">
              <a:buNone/>
            </a:pPr>
            <a:r>
              <a:rPr lang="en-US" dirty="0"/>
              <a:t>You </a:t>
            </a:r>
            <a:r>
              <a:rPr lang="en-US" dirty="0" smtClean="0"/>
              <a:t> can also show exceptions using the error </a:t>
            </a:r>
            <a:r>
              <a:rPr lang="en-US" dirty="0" err="1" smtClean="0"/>
              <a:t>messege</a:t>
            </a:r>
            <a:endParaRPr lang="en-ZA" b="1" dirty="0"/>
          </a:p>
        </p:txBody>
      </p:sp>
      <p:sp>
        <p:nvSpPr>
          <p:cNvPr id="4" name="Slide Number Placeholder 3"/>
          <p:cNvSpPr>
            <a:spLocks noGrp="1"/>
          </p:cNvSpPr>
          <p:nvPr>
            <p:ph type="sldNum" sz="quarter" idx="12"/>
          </p:nvPr>
        </p:nvSpPr>
        <p:spPr/>
        <p:txBody>
          <a:bodyPr/>
          <a:lstStyle/>
          <a:p>
            <a:fld id="{E0912816-C430-4136-9554-B45F9367BD57}" type="slidenum">
              <a:rPr lang="en-GB" smtClean="0"/>
              <a:t>13</a:t>
            </a:fld>
            <a:endParaRPr lang="en-GB"/>
          </a:p>
        </p:txBody>
      </p:sp>
      <p:pic>
        <p:nvPicPr>
          <p:cNvPr id="5" name="Picture 4"/>
          <p:cNvPicPr>
            <a:picLocks noChangeAspect="1"/>
          </p:cNvPicPr>
          <p:nvPr/>
        </p:nvPicPr>
        <p:blipFill>
          <a:blip r:embed="rId2"/>
          <a:stretch>
            <a:fillRect/>
          </a:stretch>
        </p:blipFill>
        <p:spPr>
          <a:xfrm>
            <a:off x="2707881" y="2542405"/>
            <a:ext cx="8823538" cy="3132681"/>
          </a:xfrm>
          <a:prstGeom prst="rect">
            <a:avLst/>
          </a:prstGeom>
        </p:spPr>
      </p:pic>
    </p:spTree>
    <p:extLst>
      <p:ext uri="{BB962C8B-B14F-4D97-AF65-F5344CB8AC3E}">
        <p14:creationId xmlns:p14="http://schemas.microsoft.com/office/powerpoint/2010/main" val="3507297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Example 3</a:t>
            </a:r>
            <a:endParaRPr lang="en-ZA" dirty="0"/>
          </a:p>
        </p:txBody>
      </p:sp>
      <p:sp>
        <p:nvSpPr>
          <p:cNvPr id="3" name="Content Placeholder 2"/>
          <p:cNvSpPr>
            <a:spLocks noGrp="1"/>
          </p:cNvSpPr>
          <p:nvPr>
            <p:ph idx="1"/>
          </p:nvPr>
        </p:nvSpPr>
        <p:spPr>
          <a:xfrm>
            <a:off x="2452914" y="1756229"/>
            <a:ext cx="9051698" cy="4154993"/>
          </a:xfrm>
        </p:spPr>
        <p:txBody>
          <a:bodyPr>
            <a:normAutofit/>
          </a:bodyPr>
          <a:lstStyle/>
          <a:p>
            <a:pPr marL="0" indent="0">
              <a:buNone/>
            </a:pPr>
            <a:r>
              <a:rPr lang="pt-BR" dirty="0"/>
              <a:t>Private Sub DIVISION (ByVal num1 As Integer, ByVal num2 As Integer) </a:t>
            </a:r>
          </a:p>
          <a:p>
            <a:pPr marL="0" indent="0">
              <a:buNone/>
            </a:pPr>
            <a:r>
              <a:rPr lang="en-ZA" dirty="0"/>
              <a:t>Dim result As Integer </a:t>
            </a:r>
          </a:p>
          <a:p>
            <a:pPr marL="0" indent="0">
              <a:buNone/>
            </a:pPr>
            <a:r>
              <a:rPr lang="en-ZA" dirty="0"/>
              <a:t>Try </a:t>
            </a:r>
          </a:p>
          <a:p>
            <a:pPr marL="0" indent="0">
              <a:buNone/>
            </a:pPr>
            <a:r>
              <a:rPr lang="en-ZA" dirty="0"/>
              <a:t>result = num1 \ num2 </a:t>
            </a:r>
          </a:p>
          <a:p>
            <a:pPr marL="0" indent="0">
              <a:buNone/>
            </a:pPr>
            <a:r>
              <a:rPr lang="en-ZA" dirty="0"/>
              <a:t>Catch e As </a:t>
            </a:r>
            <a:r>
              <a:rPr lang="en-ZA" dirty="0" err="1"/>
              <a:t>DivideByZeroException</a:t>
            </a:r>
            <a:r>
              <a:rPr lang="en-ZA" dirty="0"/>
              <a:t> </a:t>
            </a:r>
          </a:p>
          <a:p>
            <a:pPr marL="0" indent="0">
              <a:buNone/>
            </a:pPr>
            <a:r>
              <a:rPr lang="en-ZA" dirty="0" err="1"/>
              <a:t>MessageBox.Show</a:t>
            </a:r>
            <a:r>
              <a:rPr lang="en-ZA" dirty="0"/>
              <a:t>(</a:t>
            </a:r>
            <a:r>
              <a:rPr lang="en-ZA" dirty="0" err="1"/>
              <a:t>divideByZeroExceptionParameter.Message</a:t>
            </a:r>
            <a:r>
              <a:rPr lang="en-ZA" dirty="0"/>
              <a:t>, _ </a:t>
            </a:r>
          </a:p>
          <a:p>
            <a:pPr marL="0" indent="0">
              <a:buNone/>
            </a:pPr>
            <a:r>
              <a:rPr lang="en-US" dirty="0"/>
              <a:t>"Attempted to Divide by Zero", _ </a:t>
            </a:r>
          </a:p>
          <a:p>
            <a:pPr marL="0" indent="0">
              <a:buNone/>
            </a:pPr>
            <a:r>
              <a:rPr lang="en-ZA" dirty="0" err="1"/>
              <a:t>MessageBoxButtons.OK</a:t>
            </a:r>
            <a:r>
              <a:rPr lang="en-ZA" dirty="0"/>
              <a:t>, </a:t>
            </a:r>
            <a:r>
              <a:rPr lang="en-ZA" dirty="0" err="1"/>
              <a:t>MessageBoxIcon.Error</a:t>
            </a:r>
            <a:r>
              <a:rPr lang="en-ZA" dirty="0"/>
              <a:t>) </a:t>
            </a:r>
          </a:p>
          <a:p>
            <a:pPr marL="0" indent="0">
              <a:buNone/>
            </a:pPr>
            <a:r>
              <a:rPr lang="en-ZA" dirty="0"/>
              <a:t>End Try </a:t>
            </a:r>
          </a:p>
          <a:p>
            <a:pPr marL="0" indent="0">
              <a:buNone/>
            </a:pPr>
            <a:r>
              <a:rPr lang="en-ZA" dirty="0"/>
              <a:t>End Sub </a:t>
            </a:r>
            <a:endParaRPr lang="en-ZA" b="1" dirty="0"/>
          </a:p>
        </p:txBody>
      </p:sp>
      <p:sp>
        <p:nvSpPr>
          <p:cNvPr id="4" name="Slide Number Placeholder 3"/>
          <p:cNvSpPr>
            <a:spLocks noGrp="1"/>
          </p:cNvSpPr>
          <p:nvPr>
            <p:ph type="sldNum" sz="quarter" idx="12"/>
          </p:nvPr>
        </p:nvSpPr>
        <p:spPr/>
        <p:txBody>
          <a:bodyPr/>
          <a:lstStyle/>
          <a:p>
            <a:fld id="{E0912816-C430-4136-9554-B45F9367BD57}" type="slidenum">
              <a:rPr lang="en-GB" smtClean="0"/>
              <a:t>14</a:t>
            </a:fld>
            <a:endParaRPr lang="en-GB"/>
          </a:p>
        </p:txBody>
      </p:sp>
    </p:spTree>
    <p:extLst>
      <p:ext uri="{BB962C8B-B14F-4D97-AF65-F5344CB8AC3E}">
        <p14:creationId xmlns:p14="http://schemas.microsoft.com/office/powerpoint/2010/main" val="3608726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Using Multiple Catch Statement </a:t>
            </a:r>
            <a:r>
              <a:rPr lang="en-ZA" dirty="0"/>
              <a:t/>
            </a:r>
            <a:br>
              <a:rPr lang="en-ZA" dirty="0"/>
            </a:br>
            <a:endParaRPr lang="en-ZA" dirty="0"/>
          </a:p>
        </p:txBody>
      </p:sp>
      <p:sp>
        <p:nvSpPr>
          <p:cNvPr id="3" name="Content Placeholder 2"/>
          <p:cNvSpPr>
            <a:spLocks noGrp="1"/>
          </p:cNvSpPr>
          <p:nvPr>
            <p:ph idx="1"/>
          </p:nvPr>
        </p:nvSpPr>
        <p:spPr/>
        <p:txBody>
          <a:bodyPr/>
          <a:lstStyle/>
          <a:p>
            <a:pPr marL="0" indent="0">
              <a:buNone/>
            </a:pPr>
            <a:r>
              <a:rPr lang="en-US" dirty="0" smtClean="0"/>
              <a:t>You </a:t>
            </a:r>
            <a:r>
              <a:rPr lang="en-US" dirty="0"/>
              <a:t>can use multiple catch statement when you filter exceptions. Here is an example that specifically handles overflow, invalid argument, argument out of range exceptions, and any other error (exceptions) not filtered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15</a:t>
            </a:fld>
            <a:endParaRPr lang="en-GB"/>
          </a:p>
        </p:txBody>
      </p:sp>
    </p:spTree>
    <p:extLst>
      <p:ext uri="{BB962C8B-B14F-4D97-AF65-F5344CB8AC3E}">
        <p14:creationId xmlns:p14="http://schemas.microsoft.com/office/powerpoint/2010/main" val="347378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Using Multiple Catch Statement </a:t>
            </a:r>
            <a:r>
              <a:rPr lang="en-ZA" dirty="0"/>
              <a:t/>
            </a:r>
            <a:br>
              <a:rPr lang="en-ZA" dirty="0"/>
            </a:br>
            <a:endParaRPr lang="en-ZA" dirty="0"/>
          </a:p>
        </p:txBody>
      </p:sp>
      <p:sp>
        <p:nvSpPr>
          <p:cNvPr id="3" name="Content Placeholder 2"/>
          <p:cNvSpPr>
            <a:spLocks noGrp="1"/>
          </p:cNvSpPr>
          <p:nvPr>
            <p:ph idx="1"/>
          </p:nvPr>
        </p:nvSpPr>
        <p:spPr>
          <a:xfrm>
            <a:off x="2452914" y="1364343"/>
            <a:ext cx="9051697" cy="5225143"/>
          </a:xfrm>
        </p:spPr>
        <p:txBody>
          <a:bodyPr>
            <a:normAutofit fontScale="77500" lnSpcReduction="20000"/>
          </a:bodyPr>
          <a:lstStyle/>
          <a:p>
            <a:pPr marL="0" indent="0">
              <a:buNone/>
            </a:pPr>
            <a:r>
              <a:rPr lang="pt-BR" dirty="0"/>
              <a:t>Private Sub DIVISION (ByVal num1 As Integer, ByVal num2 As Integer) </a:t>
            </a:r>
          </a:p>
          <a:p>
            <a:pPr marL="0" indent="0">
              <a:buNone/>
            </a:pPr>
            <a:r>
              <a:rPr lang="en-ZA" dirty="0"/>
              <a:t>Dim result As Integer </a:t>
            </a:r>
          </a:p>
          <a:p>
            <a:pPr marL="0" indent="0">
              <a:buNone/>
            </a:pPr>
            <a:r>
              <a:rPr lang="en-ZA" dirty="0"/>
              <a:t>Num1 = 0 </a:t>
            </a:r>
          </a:p>
          <a:p>
            <a:pPr marL="0" indent="0">
              <a:buNone/>
            </a:pPr>
            <a:r>
              <a:rPr lang="en-ZA" dirty="0"/>
              <a:t>Num2 = 1 </a:t>
            </a:r>
          </a:p>
          <a:p>
            <a:pPr marL="0" indent="0">
              <a:buNone/>
            </a:pPr>
            <a:r>
              <a:rPr lang="en-ZA" dirty="0"/>
              <a:t>Try </a:t>
            </a:r>
          </a:p>
          <a:p>
            <a:pPr marL="0" indent="0">
              <a:buNone/>
            </a:pPr>
            <a:r>
              <a:rPr lang="en-ZA" dirty="0"/>
              <a:t>result = num2 \ num1 </a:t>
            </a:r>
          </a:p>
          <a:p>
            <a:pPr marL="0" indent="0">
              <a:buNone/>
            </a:pPr>
            <a:r>
              <a:rPr lang="en-US" dirty="0" err="1"/>
              <a:t>MsgBox</a:t>
            </a:r>
            <a:r>
              <a:rPr lang="en-US" dirty="0"/>
              <a:t> (“Your Answer Is : “ &amp; result) </a:t>
            </a:r>
          </a:p>
          <a:p>
            <a:pPr marL="0" indent="0">
              <a:buNone/>
            </a:pPr>
            <a:r>
              <a:rPr lang="en-ZA" dirty="0"/>
              <a:t>Catch e As </a:t>
            </a:r>
            <a:r>
              <a:rPr lang="en-ZA" dirty="0" err="1"/>
              <a:t>System.OverflowException</a:t>
            </a:r>
            <a:r>
              <a:rPr lang="en-ZA" dirty="0"/>
              <a:t> </a:t>
            </a:r>
          </a:p>
          <a:p>
            <a:pPr marL="0" indent="0">
              <a:buNone/>
            </a:pPr>
            <a:r>
              <a:rPr lang="en-ZA" dirty="0" err="1"/>
              <a:t>MsgBox</a:t>
            </a:r>
            <a:r>
              <a:rPr lang="en-ZA" dirty="0"/>
              <a:t> ( “Exception: Arithmetic Overflow” ) </a:t>
            </a:r>
          </a:p>
          <a:p>
            <a:pPr marL="0" indent="0">
              <a:buNone/>
            </a:pPr>
            <a:r>
              <a:rPr lang="en-ZA" dirty="0"/>
              <a:t>Catch e As </a:t>
            </a:r>
            <a:r>
              <a:rPr lang="en-ZA" dirty="0" err="1"/>
              <a:t>System.ArgumentException</a:t>
            </a:r>
            <a:r>
              <a:rPr lang="en-ZA" dirty="0"/>
              <a:t> </a:t>
            </a:r>
          </a:p>
          <a:p>
            <a:pPr marL="0" indent="0">
              <a:buNone/>
            </a:pPr>
            <a:r>
              <a:rPr lang="en-US" dirty="0" err="1"/>
              <a:t>MsgBox</a:t>
            </a:r>
            <a:r>
              <a:rPr lang="en-US" dirty="0"/>
              <a:t> ( “Exception: Invalid Argument Value” ) </a:t>
            </a:r>
          </a:p>
          <a:p>
            <a:pPr marL="0" indent="0">
              <a:buNone/>
            </a:pPr>
            <a:r>
              <a:rPr lang="en-ZA" dirty="0"/>
              <a:t>Catch e As </a:t>
            </a:r>
            <a:r>
              <a:rPr lang="en-ZA" dirty="0" err="1"/>
              <a:t>System.ArgumentOutOfRangeException</a:t>
            </a:r>
            <a:r>
              <a:rPr lang="en-ZA" dirty="0"/>
              <a:t> </a:t>
            </a:r>
          </a:p>
          <a:p>
            <a:pPr marL="0" indent="0">
              <a:buNone/>
            </a:pPr>
            <a:r>
              <a:rPr lang="en-US" dirty="0" err="1"/>
              <a:t>MsgBox</a:t>
            </a:r>
            <a:r>
              <a:rPr lang="en-US" dirty="0"/>
              <a:t> ( “Exception: Argument Out Of Range” ) </a:t>
            </a:r>
          </a:p>
          <a:p>
            <a:pPr marL="0" indent="0">
              <a:buNone/>
            </a:pPr>
            <a:r>
              <a:rPr lang="en-ZA" dirty="0"/>
              <a:t>Catch e As Exception </a:t>
            </a:r>
          </a:p>
          <a:p>
            <a:pPr marL="0" indent="0">
              <a:buNone/>
            </a:pPr>
            <a:r>
              <a:rPr lang="en-ZA" dirty="0" err="1"/>
              <a:t>MsgBox</a:t>
            </a:r>
            <a:r>
              <a:rPr lang="en-ZA" dirty="0"/>
              <a:t> ( “Exception Occurred” ) </a:t>
            </a:r>
          </a:p>
          <a:p>
            <a:pPr marL="0" indent="0">
              <a:buNone/>
            </a:pPr>
            <a:r>
              <a:rPr lang="en-ZA" dirty="0"/>
              <a:t>End Try </a:t>
            </a:r>
          </a:p>
          <a:p>
            <a:pPr marL="0" indent="0">
              <a:buNone/>
            </a:pPr>
            <a:r>
              <a:rPr lang="en-ZA" dirty="0"/>
              <a:t>End Sub </a:t>
            </a:r>
          </a:p>
        </p:txBody>
      </p:sp>
      <p:sp>
        <p:nvSpPr>
          <p:cNvPr id="4" name="Slide Number Placeholder 3"/>
          <p:cNvSpPr>
            <a:spLocks noGrp="1"/>
          </p:cNvSpPr>
          <p:nvPr>
            <p:ph type="sldNum" sz="quarter" idx="12"/>
          </p:nvPr>
        </p:nvSpPr>
        <p:spPr/>
        <p:txBody>
          <a:bodyPr/>
          <a:lstStyle/>
          <a:p>
            <a:fld id="{E0912816-C430-4136-9554-B45F9367BD57}" type="slidenum">
              <a:rPr lang="en-GB" smtClean="0"/>
              <a:t>16</a:t>
            </a:fld>
            <a:endParaRPr lang="en-GB"/>
          </a:p>
        </p:txBody>
      </p:sp>
    </p:spTree>
    <p:extLst>
      <p:ext uri="{BB962C8B-B14F-4D97-AF65-F5344CB8AC3E}">
        <p14:creationId xmlns:p14="http://schemas.microsoft.com/office/powerpoint/2010/main" val="2811691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Using Finally </a:t>
            </a:r>
            <a:endParaRPr lang="en-ZA" dirty="0"/>
          </a:p>
        </p:txBody>
      </p:sp>
      <p:sp>
        <p:nvSpPr>
          <p:cNvPr id="3" name="Content Placeholder 2"/>
          <p:cNvSpPr>
            <a:spLocks noGrp="1"/>
          </p:cNvSpPr>
          <p:nvPr>
            <p:ph idx="1"/>
          </p:nvPr>
        </p:nvSpPr>
        <p:spPr/>
        <p:txBody>
          <a:bodyPr>
            <a:normAutofit/>
          </a:bodyPr>
          <a:lstStyle/>
          <a:p>
            <a:pPr marL="0" indent="0">
              <a:buNone/>
            </a:pPr>
            <a:r>
              <a:rPr lang="en-US" dirty="0"/>
              <a:t>In programming languages such as C and C++, in which the programmer is responsible </a:t>
            </a:r>
            <a:r>
              <a:rPr lang="en-US" dirty="0" smtClean="0"/>
              <a:t>for </a:t>
            </a:r>
            <a:r>
              <a:rPr lang="en-US" dirty="0"/>
              <a:t>dynamic memory management, the most common type of resource leak is a memory leak</a:t>
            </a:r>
            <a:r>
              <a:rPr lang="en-US" dirty="0" smtClean="0"/>
              <a:t>.</a:t>
            </a:r>
          </a:p>
          <a:p>
            <a:pPr marL="0" indent="0">
              <a:buNone/>
            </a:pPr>
            <a:r>
              <a:rPr lang="en-US" dirty="0" smtClean="0"/>
              <a:t> </a:t>
            </a:r>
            <a:r>
              <a:rPr lang="en-US" dirty="0"/>
              <a:t>A memory leak occurs when a program allocates memory (as Visual Basic programmers do via keyword New), but does not deallocate the memory when the memory is no longer needed in the program. Normally, this is not an issue in Visual Basic, because the CLR performs "garbage collection" of memory that is no longer needed by an executing program. </a:t>
            </a:r>
            <a:endParaRPr lang="en-US" dirty="0" smtClean="0"/>
          </a:p>
          <a:p>
            <a:pPr marL="0" indent="0">
              <a:buNone/>
            </a:pPr>
            <a:r>
              <a:rPr lang="en-US" dirty="0" smtClean="0"/>
              <a:t>However</a:t>
            </a:r>
            <a:r>
              <a:rPr lang="en-US" dirty="0"/>
              <a:t>, other kinds of resource leaks (such as the unclosed files that we mentioned previously) can occur in Visual Basic. </a:t>
            </a:r>
          </a:p>
        </p:txBody>
      </p:sp>
      <p:sp>
        <p:nvSpPr>
          <p:cNvPr id="4" name="Slide Number Placeholder 3"/>
          <p:cNvSpPr>
            <a:spLocks noGrp="1"/>
          </p:cNvSpPr>
          <p:nvPr>
            <p:ph type="sldNum" sz="quarter" idx="12"/>
          </p:nvPr>
        </p:nvSpPr>
        <p:spPr/>
        <p:txBody>
          <a:bodyPr/>
          <a:lstStyle/>
          <a:p>
            <a:fld id="{E0912816-C430-4136-9554-B45F9367BD57}" type="slidenum">
              <a:rPr lang="en-GB" smtClean="0"/>
              <a:t>17</a:t>
            </a:fld>
            <a:endParaRPr lang="en-GB"/>
          </a:p>
        </p:txBody>
      </p:sp>
    </p:spTree>
    <p:extLst>
      <p:ext uri="{BB962C8B-B14F-4D97-AF65-F5344CB8AC3E}">
        <p14:creationId xmlns:p14="http://schemas.microsoft.com/office/powerpoint/2010/main" val="1146341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Using Finally </a:t>
            </a:r>
            <a:endParaRPr lang="en-ZA"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To address this problem, Visual Basic’s exception handling mechanism provides the </a:t>
            </a:r>
            <a:r>
              <a:rPr lang="en-US" dirty="0" smtClean="0"/>
              <a:t>Finally </a:t>
            </a:r>
            <a:r>
              <a:rPr lang="en-US" dirty="0"/>
              <a:t>block, which is guaranteed to execute if program control enters the corresponding Try block. </a:t>
            </a:r>
            <a:endParaRPr lang="en-US" dirty="0" smtClean="0"/>
          </a:p>
          <a:p>
            <a:pPr marL="0" indent="0">
              <a:buNone/>
            </a:pPr>
            <a:r>
              <a:rPr lang="en-US" dirty="0" smtClean="0"/>
              <a:t>The </a:t>
            </a:r>
            <a:r>
              <a:rPr lang="en-US" b="1" dirty="0"/>
              <a:t>Finally </a:t>
            </a:r>
            <a:r>
              <a:rPr lang="en-US" dirty="0"/>
              <a:t>block executes regardless of whether that Try block executes successfully or an exception occurs. This guarantee makes the </a:t>
            </a:r>
            <a:r>
              <a:rPr lang="en-US" b="1" dirty="0"/>
              <a:t>Finally </a:t>
            </a:r>
            <a:r>
              <a:rPr lang="en-US" dirty="0"/>
              <a:t>block an ideal location in which to place resource deallocation code for resources that are acquired and manipulated in the corresponding Try block.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18</a:t>
            </a:fld>
            <a:endParaRPr lang="en-GB"/>
          </a:p>
        </p:txBody>
      </p:sp>
    </p:spTree>
    <p:extLst>
      <p:ext uri="{BB962C8B-B14F-4D97-AF65-F5344CB8AC3E}">
        <p14:creationId xmlns:p14="http://schemas.microsoft.com/office/powerpoint/2010/main" val="315137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Using Finally </a:t>
            </a:r>
            <a:r>
              <a:rPr lang="en-ZA" b="1" dirty="0" smtClean="0"/>
              <a:t>example</a:t>
            </a:r>
            <a:endParaRPr lang="en-ZA" dirty="0"/>
          </a:p>
        </p:txBody>
      </p:sp>
      <p:sp>
        <p:nvSpPr>
          <p:cNvPr id="3" name="Content Placeholder 2"/>
          <p:cNvSpPr>
            <a:spLocks noGrp="1"/>
          </p:cNvSpPr>
          <p:nvPr>
            <p:ph idx="1"/>
          </p:nvPr>
        </p:nvSpPr>
        <p:spPr>
          <a:xfrm>
            <a:off x="2423886" y="1349829"/>
            <a:ext cx="9080726" cy="5109028"/>
          </a:xfrm>
        </p:spPr>
        <p:txBody>
          <a:bodyPr>
            <a:normAutofit fontScale="70000" lnSpcReduction="20000"/>
          </a:bodyPr>
          <a:lstStyle/>
          <a:p>
            <a:pPr marL="0" indent="0">
              <a:buNone/>
            </a:pPr>
            <a:r>
              <a:rPr lang="pt-BR" dirty="0"/>
              <a:t>Private Sub DIVISION (ByVal num1 As Integer, ByVal num2 As Integer) </a:t>
            </a:r>
          </a:p>
          <a:p>
            <a:pPr marL="0" indent="0">
              <a:buNone/>
            </a:pPr>
            <a:r>
              <a:rPr lang="en-ZA" dirty="0"/>
              <a:t>Dim result As Integer </a:t>
            </a:r>
          </a:p>
          <a:p>
            <a:pPr marL="0" indent="0">
              <a:buNone/>
            </a:pPr>
            <a:r>
              <a:rPr lang="en-ZA" dirty="0"/>
              <a:t>Num1 = 0 </a:t>
            </a:r>
          </a:p>
          <a:p>
            <a:pPr marL="0" indent="0">
              <a:buNone/>
            </a:pPr>
            <a:r>
              <a:rPr lang="en-ZA" dirty="0"/>
              <a:t>Num2 = 1 </a:t>
            </a:r>
          </a:p>
          <a:p>
            <a:pPr marL="0" indent="0">
              <a:buNone/>
            </a:pPr>
            <a:r>
              <a:rPr lang="en-ZA" dirty="0"/>
              <a:t>Try </a:t>
            </a:r>
          </a:p>
          <a:p>
            <a:pPr marL="0" indent="0">
              <a:buNone/>
            </a:pPr>
            <a:r>
              <a:rPr lang="en-ZA" dirty="0"/>
              <a:t>result = num2 \ num1 </a:t>
            </a:r>
          </a:p>
          <a:p>
            <a:pPr marL="0" indent="0">
              <a:buNone/>
            </a:pPr>
            <a:r>
              <a:rPr lang="en-US" dirty="0" err="1"/>
              <a:t>MsgBox</a:t>
            </a:r>
            <a:r>
              <a:rPr lang="en-US" dirty="0"/>
              <a:t> (“Your Answer Is : “ &amp; result) </a:t>
            </a:r>
          </a:p>
          <a:p>
            <a:pPr marL="0" indent="0">
              <a:buNone/>
            </a:pPr>
            <a:r>
              <a:rPr lang="en-ZA" dirty="0"/>
              <a:t>Catch e As </a:t>
            </a:r>
            <a:r>
              <a:rPr lang="en-ZA" dirty="0" err="1"/>
              <a:t>System.OverflowException</a:t>
            </a:r>
            <a:r>
              <a:rPr lang="en-ZA" dirty="0"/>
              <a:t> </a:t>
            </a:r>
          </a:p>
          <a:p>
            <a:pPr marL="0" indent="0">
              <a:buNone/>
            </a:pPr>
            <a:r>
              <a:rPr lang="en-ZA" dirty="0" err="1"/>
              <a:t>MsgBox</a:t>
            </a:r>
            <a:r>
              <a:rPr lang="en-ZA" dirty="0"/>
              <a:t> ( “Exception: Arithmetic Overflow” ) </a:t>
            </a:r>
          </a:p>
          <a:p>
            <a:pPr marL="0" indent="0">
              <a:buNone/>
            </a:pPr>
            <a:r>
              <a:rPr lang="en-ZA" dirty="0"/>
              <a:t>Catch e As </a:t>
            </a:r>
            <a:r>
              <a:rPr lang="en-ZA" dirty="0" err="1"/>
              <a:t>System.ArgumentException</a:t>
            </a:r>
            <a:r>
              <a:rPr lang="en-ZA" dirty="0"/>
              <a:t> </a:t>
            </a:r>
          </a:p>
          <a:p>
            <a:pPr marL="0" indent="0">
              <a:buNone/>
            </a:pPr>
            <a:r>
              <a:rPr lang="en-US" dirty="0" err="1"/>
              <a:t>MsgBox</a:t>
            </a:r>
            <a:r>
              <a:rPr lang="en-US" dirty="0"/>
              <a:t> ( “Exception: Invalid Argument Value” ) </a:t>
            </a:r>
          </a:p>
          <a:p>
            <a:pPr marL="0" indent="0">
              <a:buNone/>
            </a:pPr>
            <a:r>
              <a:rPr lang="en-ZA" dirty="0"/>
              <a:t>Catch e As </a:t>
            </a:r>
            <a:r>
              <a:rPr lang="en-ZA" dirty="0" err="1"/>
              <a:t>System.ArgumentOutOfRangeException</a:t>
            </a:r>
            <a:r>
              <a:rPr lang="en-ZA" dirty="0"/>
              <a:t> </a:t>
            </a:r>
          </a:p>
          <a:p>
            <a:pPr marL="0" indent="0">
              <a:buNone/>
            </a:pPr>
            <a:r>
              <a:rPr lang="en-US" dirty="0" err="1"/>
              <a:t>MsgBox</a:t>
            </a:r>
            <a:r>
              <a:rPr lang="en-US" dirty="0"/>
              <a:t> ( “Exception: Argument Out Of Range” ) </a:t>
            </a:r>
          </a:p>
          <a:p>
            <a:pPr marL="0" indent="0">
              <a:buNone/>
            </a:pPr>
            <a:r>
              <a:rPr lang="en-ZA" dirty="0"/>
              <a:t>Catch e As Exception </a:t>
            </a:r>
          </a:p>
          <a:p>
            <a:pPr marL="0" indent="0">
              <a:buNone/>
            </a:pPr>
            <a:r>
              <a:rPr lang="en-ZA" dirty="0" err="1"/>
              <a:t>MsgBox</a:t>
            </a:r>
            <a:r>
              <a:rPr lang="en-ZA" dirty="0"/>
              <a:t> ( “Exception Occurred” ) </a:t>
            </a:r>
          </a:p>
          <a:p>
            <a:pPr marL="0" indent="0">
              <a:buNone/>
            </a:pPr>
            <a:r>
              <a:rPr lang="en-ZA" dirty="0"/>
              <a:t>Finally </a:t>
            </a:r>
          </a:p>
          <a:p>
            <a:pPr marL="0" indent="0">
              <a:buNone/>
            </a:pPr>
            <a:r>
              <a:rPr lang="en-US" dirty="0" err="1"/>
              <a:t>MsgBox</a:t>
            </a:r>
            <a:r>
              <a:rPr lang="en-US" dirty="0"/>
              <a:t> ( “Exception Of Sensitive Code Is Complete” ) </a:t>
            </a:r>
          </a:p>
          <a:p>
            <a:pPr marL="0" indent="0">
              <a:buNone/>
            </a:pPr>
            <a:r>
              <a:rPr lang="en-ZA" dirty="0"/>
              <a:t>End Try </a:t>
            </a:r>
          </a:p>
        </p:txBody>
      </p:sp>
      <p:sp>
        <p:nvSpPr>
          <p:cNvPr id="4" name="Slide Number Placeholder 3"/>
          <p:cNvSpPr>
            <a:spLocks noGrp="1"/>
          </p:cNvSpPr>
          <p:nvPr>
            <p:ph type="sldNum" sz="quarter" idx="12"/>
          </p:nvPr>
        </p:nvSpPr>
        <p:spPr/>
        <p:txBody>
          <a:bodyPr/>
          <a:lstStyle/>
          <a:p>
            <a:fld id="{E0912816-C430-4136-9554-B45F9367BD57}" type="slidenum">
              <a:rPr lang="en-GB" smtClean="0"/>
              <a:t>19</a:t>
            </a:fld>
            <a:endParaRPr lang="en-GB"/>
          </a:p>
        </p:txBody>
      </p:sp>
    </p:spTree>
    <p:extLst>
      <p:ext uri="{BB962C8B-B14F-4D97-AF65-F5344CB8AC3E}">
        <p14:creationId xmlns:p14="http://schemas.microsoft.com/office/powerpoint/2010/main" val="242019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Learning Objectives</a:t>
            </a:r>
            <a:br>
              <a:rPr lang="en-GB" b="1" dirty="0" smtClean="0"/>
            </a:br>
            <a:endParaRPr lang="en-GB" b="1" dirty="0"/>
          </a:p>
        </p:txBody>
      </p:sp>
      <p:sp>
        <p:nvSpPr>
          <p:cNvPr id="3" name="Content Placeholder 2"/>
          <p:cNvSpPr>
            <a:spLocks noGrp="1"/>
          </p:cNvSpPr>
          <p:nvPr>
            <p:ph idx="1"/>
          </p:nvPr>
        </p:nvSpPr>
        <p:spPr/>
        <p:txBody>
          <a:bodyPr>
            <a:normAutofit/>
          </a:bodyPr>
          <a:lstStyle/>
          <a:p>
            <a:pPr marL="0" indent="0">
              <a:buNone/>
            </a:pPr>
            <a:endParaRPr lang="en-ZA" dirty="0"/>
          </a:p>
          <a:p>
            <a:r>
              <a:rPr lang="en-ZA" dirty="0"/>
              <a:t>What is Exception Handler </a:t>
            </a:r>
          </a:p>
          <a:p>
            <a:r>
              <a:rPr lang="en-ZA" dirty="0" smtClean="0"/>
              <a:t>Need </a:t>
            </a:r>
            <a:r>
              <a:rPr lang="en-ZA" dirty="0"/>
              <a:t>for Error Handling </a:t>
            </a:r>
          </a:p>
          <a:p>
            <a:r>
              <a:rPr lang="en-US" dirty="0" smtClean="0"/>
              <a:t>Using </a:t>
            </a:r>
            <a:r>
              <a:rPr lang="en-US" dirty="0"/>
              <a:t>Multiple Catch Statement </a:t>
            </a:r>
          </a:p>
          <a:p>
            <a:r>
              <a:rPr lang="en-ZA" dirty="0" smtClean="0"/>
              <a:t>Using </a:t>
            </a:r>
            <a:r>
              <a:rPr lang="en-ZA" dirty="0"/>
              <a:t>Finally </a:t>
            </a:r>
          </a:p>
          <a:p>
            <a:r>
              <a:rPr lang="en-ZA" dirty="0" smtClean="0"/>
              <a:t>Throwing </a:t>
            </a:r>
            <a:r>
              <a:rPr lang="en-ZA" dirty="0"/>
              <a:t>An Exception </a:t>
            </a:r>
          </a:p>
          <a:p>
            <a:pPr marL="0" indent="0">
              <a:buNone/>
            </a:pPr>
            <a:endParaRPr lang="en-ZA" dirty="0"/>
          </a:p>
          <a:p>
            <a:pPr marL="0" indent="0">
              <a:buNone/>
            </a:pP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2</a:t>
            </a:fld>
            <a:endParaRPr lang="en-GB"/>
          </a:p>
        </p:txBody>
      </p:sp>
    </p:spTree>
    <p:extLst>
      <p:ext uri="{BB962C8B-B14F-4D97-AF65-F5344CB8AC3E}">
        <p14:creationId xmlns:p14="http://schemas.microsoft.com/office/powerpoint/2010/main" val="3186461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Throwing an Exception </a:t>
            </a:r>
            <a:r>
              <a:rPr lang="en-ZA" dirty="0"/>
              <a:t/>
            </a:r>
            <a:br>
              <a:rPr lang="en-ZA" dirty="0"/>
            </a:b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20</a:t>
            </a:fld>
            <a:endParaRPr lang="en-GB"/>
          </a:p>
        </p:txBody>
      </p:sp>
      <p:sp>
        <p:nvSpPr>
          <p:cNvPr id="5" name="Rectangle 4"/>
          <p:cNvSpPr/>
          <p:nvPr/>
        </p:nvSpPr>
        <p:spPr>
          <a:xfrm>
            <a:off x="3062514" y="2148116"/>
            <a:ext cx="6125029" cy="1200329"/>
          </a:xfrm>
          <a:prstGeom prst="rect">
            <a:avLst/>
          </a:prstGeom>
        </p:spPr>
        <p:txBody>
          <a:bodyPr wrap="square">
            <a:spAutoFit/>
          </a:bodyPr>
          <a:lstStyle/>
          <a:p>
            <a:r>
              <a:rPr lang="en-US" dirty="0"/>
              <a:t>You can throw an exception using Throw statement, and you can also </a:t>
            </a:r>
            <a:r>
              <a:rPr lang="en-US" dirty="0" err="1"/>
              <a:t>rethrow</a:t>
            </a:r>
            <a:r>
              <a:rPr lang="en-US" dirty="0"/>
              <a:t> a caught exception using the Throw statement. Here’s an example where we explicitly throwing an overflow exception. </a:t>
            </a:r>
            <a:endParaRPr lang="en-ZA" dirty="0"/>
          </a:p>
        </p:txBody>
      </p:sp>
    </p:spTree>
    <p:extLst>
      <p:ext uri="{BB962C8B-B14F-4D97-AF65-F5344CB8AC3E}">
        <p14:creationId xmlns:p14="http://schemas.microsoft.com/office/powerpoint/2010/main" val="3595117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Throwing an </a:t>
            </a:r>
            <a:r>
              <a:rPr lang="en-ZA" b="1" dirty="0" smtClean="0"/>
              <a:t>Exception Example </a:t>
            </a:r>
            <a:r>
              <a:rPr lang="en-ZA" dirty="0"/>
              <a:t/>
            </a:r>
            <a:br>
              <a:rPr lang="en-ZA" dirty="0"/>
            </a:b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21</a:t>
            </a:fld>
            <a:endParaRPr lang="en-GB"/>
          </a:p>
        </p:txBody>
      </p:sp>
      <p:sp>
        <p:nvSpPr>
          <p:cNvPr id="5" name="Rectangle 4"/>
          <p:cNvSpPr/>
          <p:nvPr/>
        </p:nvSpPr>
        <p:spPr>
          <a:xfrm>
            <a:off x="3062514" y="2148116"/>
            <a:ext cx="6125029" cy="3139321"/>
          </a:xfrm>
          <a:prstGeom prst="rect">
            <a:avLst/>
          </a:prstGeom>
        </p:spPr>
        <p:txBody>
          <a:bodyPr wrap="square">
            <a:spAutoFit/>
          </a:bodyPr>
          <a:lstStyle/>
          <a:p>
            <a:r>
              <a:rPr lang="en-ZA" dirty="0"/>
              <a:t>Private Sub THROWING_EXCEPTION1 (</a:t>
            </a:r>
            <a:r>
              <a:rPr lang="en-ZA" dirty="0" err="1"/>
              <a:t>ByVal</a:t>
            </a:r>
            <a:r>
              <a:rPr lang="en-ZA" dirty="0"/>
              <a:t> num1 As Integer, </a:t>
            </a:r>
            <a:r>
              <a:rPr lang="en-ZA" dirty="0" err="1"/>
              <a:t>ByVal</a:t>
            </a:r>
            <a:r>
              <a:rPr lang="en-ZA" dirty="0"/>
              <a:t> num2 As Integer) </a:t>
            </a:r>
          </a:p>
          <a:p>
            <a:r>
              <a:rPr lang="en-ZA" dirty="0"/>
              <a:t>Dim result As Integer </a:t>
            </a:r>
          </a:p>
          <a:p>
            <a:r>
              <a:rPr lang="en-ZA" dirty="0"/>
              <a:t>Num1 = 0 </a:t>
            </a:r>
          </a:p>
          <a:p>
            <a:r>
              <a:rPr lang="en-ZA" dirty="0"/>
              <a:t>Num2 = 1 </a:t>
            </a:r>
          </a:p>
          <a:p>
            <a:r>
              <a:rPr lang="en-ZA" dirty="0"/>
              <a:t>Try </a:t>
            </a:r>
          </a:p>
          <a:p>
            <a:r>
              <a:rPr lang="en-ZA" dirty="0"/>
              <a:t>Throw New </a:t>
            </a:r>
            <a:r>
              <a:rPr lang="en-ZA" dirty="0" err="1"/>
              <a:t>OverflowException</a:t>
            </a:r>
            <a:r>
              <a:rPr lang="en-ZA" dirty="0"/>
              <a:t> </a:t>
            </a:r>
          </a:p>
          <a:p>
            <a:r>
              <a:rPr lang="en-ZA" dirty="0"/>
              <a:t>Catch e As Exception </a:t>
            </a:r>
          </a:p>
          <a:p>
            <a:r>
              <a:rPr lang="en-ZA" dirty="0" err="1"/>
              <a:t>MsgBox</a:t>
            </a:r>
            <a:r>
              <a:rPr lang="en-ZA" dirty="0"/>
              <a:t> ( </a:t>
            </a:r>
            <a:r>
              <a:rPr lang="en-ZA" dirty="0" err="1"/>
              <a:t>e.Message</a:t>
            </a:r>
            <a:r>
              <a:rPr lang="en-ZA" dirty="0"/>
              <a:t>) </a:t>
            </a:r>
          </a:p>
          <a:p>
            <a:r>
              <a:rPr lang="en-ZA" dirty="0"/>
              <a:t>End Try </a:t>
            </a:r>
          </a:p>
          <a:p>
            <a:r>
              <a:rPr lang="en-ZA" dirty="0"/>
              <a:t>End Sub </a:t>
            </a:r>
          </a:p>
        </p:txBody>
      </p:sp>
    </p:spTree>
    <p:extLst>
      <p:ext uri="{BB962C8B-B14F-4D97-AF65-F5344CB8AC3E}">
        <p14:creationId xmlns:p14="http://schemas.microsoft.com/office/powerpoint/2010/main" val="1439823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3200" dirty="0"/>
              <a:t> </a:t>
            </a:r>
            <a:r>
              <a:rPr lang="en-US" sz="3200" dirty="0" smtClean="0"/>
              <a:t>                </a:t>
            </a:r>
            <a:r>
              <a:rPr lang="en-US" sz="7200" b="1" dirty="0"/>
              <a:t>The end</a:t>
            </a:r>
            <a:endParaRPr lang="en-GB" sz="3200" dirty="0"/>
          </a:p>
        </p:txBody>
      </p:sp>
      <p:sp>
        <p:nvSpPr>
          <p:cNvPr id="4" name="Slide Number Placeholder 3"/>
          <p:cNvSpPr>
            <a:spLocks noGrp="1"/>
          </p:cNvSpPr>
          <p:nvPr>
            <p:ph type="sldNum" sz="quarter" idx="12"/>
          </p:nvPr>
        </p:nvSpPr>
        <p:spPr/>
        <p:txBody>
          <a:bodyPr/>
          <a:lstStyle/>
          <a:p>
            <a:fld id="{E0912816-C430-4136-9554-B45F9367BD57}" type="slidenum">
              <a:rPr lang="en-GB" smtClean="0"/>
              <a:t>22</a:t>
            </a:fld>
            <a:endParaRPr lang="en-GB"/>
          </a:p>
        </p:txBody>
      </p:sp>
    </p:spTree>
    <p:extLst>
      <p:ext uri="{BB962C8B-B14F-4D97-AF65-F5344CB8AC3E}">
        <p14:creationId xmlns:p14="http://schemas.microsoft.com/office/powerpoint/2010/main" val="2863848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a:xfrm>
            <a:off x="2592924" y="2133600"/>
            <a:ext cx="8911687" cy="4267200"/>
          </a:xfrm>
        </p:spPr>
        <p:txBody>
          <a:bodyPr>
            <a:normAutofit/>
          </a:bodyPr>
          <a:lstStyle/>
          <a:p>
            <a:pPr marL="0" indent="0">
              <a:buNone/>
            </a:pPr>
            <a:r>
              <a:rPr lang="en-US" dirty="0"/>
              <a:t>An exception is a problem that arises during the execution of a program. An exception is a response to an exceptional circumstance that arises while a program is running, such as an attempt to divide by zero</a:t>
            </a:r>
            <a:r>
              <a:rPr lang="en-US" dirty="0" smtClean="0"/>
              <a:t>.</a:t>
            </a:r>
          </a:p>
          <a:p>
            <a:pPr marL="0" indent="0">
              <a:buNone/>
            </a:pPr>
            <a:r>
              <a:rPr lang="en-US" dirty="0"/>
              <a:t>Exception handling enables programmers to create applications that can resolve (or </a:t>
            </a:r>
            <a:r>
              <a:rPr lang="en-US" dirty="0" smtClean="0"/>
              <a:t>handle</a:t>
            </a:r>
            <a:r>
              <a:rPr lang="en-US" dirty="0"/>
              <a:t>) exceptions. In many cases, the handling of an exception allows a program to continue executing as if no problems were encountered. However, more severe problems might prevent a program from continuing normal execution, instead requiring the program to notify the user of the problem and then terminate in a controlled manner. </a:t>
            </a:r>
          </a:p>
          <a:p>
            <a:pPr marL="0" indent="0">
              <a:buNone/>
            </a:pPr>
            <a:r>
              <a:rPr lang="en-US" dirty="0"/>
              <a:t>Exceptions provide a way to transfer control from one part of a program to another. </a:t>
            </a:r>
            <a:r>
              <a:rPr lang="en-US" dirty="0" err="1"/>
              <a:t>VB.Net</a:t>
            </a:r>
            <a:r>
              <a:rPr lang="en-US" dirty="0"/>
              <a:t> exception handling is built upon four keywords - </a:t>
            </a:r>
            <a:r>
              <a:rPr lang="en-US" b="1" dirty="0"/>
              <a:t>Try</a:t>
            </a:r>
            <a:r>
              <a:rPr lang="en-US" dirty="0"/>
              <a:t>, </a:t>
            </a:r>
            <a:r>
              <a:rPr lang="en-US" b="1" dirty="0"/>
              <a:t>Catch</a:t>
            </a:r>
            <a:r>
              <a:rPr lang="en-US" dirty="0"/>
              <a:t>, </a:t>
            </a:r>
            <a:r>
              <a:rPr lang="en-US" b="1" dirty="0"/>
              <a:t>Finally</a:t>
            </a:r>
            <a:r>
              <a:rPr lang="en-US" dirty="0"/>
              <a:t> and </a:t>
            </a:r>
            <a:r>
              <a:rPr lang="en-US" b="1" dirty="0"/>
              <a:t>Throw</a:t>
            </a:r>
            <a:r>
              <a:rPr lang="en-US" dirty="0"/>
              <a:t>.</a:t>
            </a:r>
          </a:p>
          <a:p>
            <a:pPr marL="0" indent="0">
              <a:buNone/>
            </a:pP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3</a:t>
            </a:fld>
            <a:endParaRPr lang="en-GB"/>
          </a:p>
        </p:txBody>
      </p:sp>
    </p:spTree>
    <p:extLst>
      <p:ext uri="{BB962C8B-B14F-4D97-AF65-F5344CB8AC3E}">
        <p14:creationId xmlns:p14="http://schemas.microsoft.com/office/powerpoint/2010/main" val="2293934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Syntax</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ZA" dirty="0"/>
              <a:t>Try </a:t>
            </a:r>
          </a:p>
          <a:p>
            <a:pPr marL="0" indent="0">
              <a:buNone/>
            </a:pPr>
            <a:r>
              <a:rPr lang="en-ZA" dirty="0"/>
              <a:t>[ </a:t>
            </a:r>
            <a:r>
              <a:rPr lang="en-ZA" dirty="0" err="1"/>
              <a:t>tryStatements</a:t>
            </a:r>
            <a:r>
              <a:rPr lang="en-ZA" dirty="0"/>
              <a:t> ] </a:t>
            </a:r>
          </a:p>
          <a:p>
            <a:pPr marL="0" indent="0">
              <a:buNone/>
            </a:pPr>
            <a:r>
              <a:rPr lang="en-ZA" dirty="0"/>
              <a:t>[ Exit Try ] </a:t>
            </a:r>
          </a:p>
          <a:p>
            <a:pPr marL="0" indent="0">
              <a:buNone/>
            </a:pPr>
            <a:r>
              <a:rPr lang="en-US" dirty="0"/>
              <a:t>[ Catch [ exception [ As type ] ] [ When expression ] </a:t>
            </a:r>
          </a:p>
          <a:p>
            <a:pPr marL="0" indent="0">
              <a:buNone/>
            </a:pPr>
            <a:r>
              <a:rPr lang="en-ZA" dirty="0"/>
              <a:t>[ </a:t>
            </a:r>
            <a:r>
              <a:rPr lang="en-ZA" dirty="0" err="1"/>
              <a:t>catchStatements</a:t>
            </a:r>
            <a:r>
              <a:rPr lang="en-ZA" dirty="0"/>
              <a:t> ] </a:t>
            </a:r>
          </a:p>
          <a:p>
            <a:pPr marL="0" indent="0">
              <a:buNone/>
            </a:pPr>
            <a:r>
              <a:rPr lang="en-ZA" dirty="0"/>
              <a:t>[ Exit Try ] ] </a:t>
            </a:r>
          </a:p>
          <a:p>
            <a:pPr marL="0" indent="0">
              <a:buNone/>
            </a:pPr>
            <a:r>
              <a:rPr lang="en-ZA" dirty="0"/>
              <a:t>[ Catch ... ] </a:t>
            </a:r>
          </a:p>
          <a:p>
            <a:pPr marL="0" indent="0">
              <a:buNone/>
            </a:pPr>
            <a:r>
              <a:rPr lang="en-ZA" dirty="0"/>
              <a:t>[ Finally </a:t>
            </a:r>
          </a:p>
          <a:p>
            <a:pPr marL="0" indent="0">
              <a:buNone/>
            </a:pPr>
            <a:r>
              <a:rPr lang="en-ZA" dirty="0"/>
              <a:t>[ </a:t>
            </a:r>
            <a:r>
              <a:rPr lang="en-ZA" dirty="0" err="1"/>
              <a:t>finallyStatements</a:t>
            </a:r>
            <a:r>
              <a:rPr lang="en-ZA" dirty="0"/>
              <a:t> ] ] </a:t>
            </a:r>
          </a:p>
          <a:p>
            <a:pPr marL="0" indent="0">
              <a:buNone/>
            </a:pPr>
            <a:r>
              <a:rPr lang="en-ZA" dirty="0"/>
              <a:t>End Try </a:t>
            </a: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4</a:t>
            </a:fld>
            <a:endParaRPr lang="en-GB"/>
          </a:p>
        </p:txBody>
      </p:sp>
    </p:spTree>
    <p:extLst>
      <p:ext uri="{BB962C8B-B14F-4D97-AF65-F5344CB8AC3E}">
        <p14:creationId xmlns:p14="http://schemas.microsoft.com/office/powerpoint/2010/main" val="3017456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Syntax</a:t>
            </a:r>
            <a:endParaRPr lang="en-GB" dirty="0"/>
          </a:p>
        </p:txBody>
      </p:sp>
      <p:sp>
        <p:nvSpPr>
          <p:cNvPr id="3" name="Content Placeholder 2"/>
          <p:cNvSpPr>
            <a:spLocks noGrp="1"/>
          </p:cNvSpPr>
          <p:nvPr>
            <p:ph idx="1"/>
          </p:nvPr>
        </p:nvSpPr>
        <p:spPr/>
        <p:txBody>
          <a:bodyPr>
            <a:normAutofit/>
          </a:bodyPr>
          <a:lstStyle/>
          <a:p>
            <a:r>
              <a:rPr lang="en-US" b="1" dirty="0"/>
              <a:t>Try</a:t>
            </a:r>
            <a:r>
              <a:rPr lang="en-US" dirty="0"/>
              <a:t> − A Try block identifies a block of code for which particular exceptions will be activated. It's followed by one or more Catch blocks.</a:t>
            </a:r>
          </a:p>
          <a:p>
            <a:r>
              <a:rPr lang="en-US" b="1" dirty="0"/>
              <a:t>Catch</a:t>
            </a:r>
            <a:r>
              <a:rPr lang="en-US" dirty="0"/>
              <a:t> − A program catches an exception with an exception handler at the place in a program where you want to handle the problem. The Catch keyword indicates the catching of an exception.</a:t>
            </a:r>
          </a:p>
          <a:p>
            <a:r>
              <a:rPr lang="en-US" b="1" dirty="0"/>
              <a:t>Finally</a:t>
            </a:r>
            <a:r>
              <a:rPr lang="en-US" dirty="0"/>
              <a:t> − The Finally block is used to execute a given set of statements, whether an exception is thrown or not thrown. For example, if you open a file, it must be closed whether an exception is raised or not.</a:t>
            </a:r>
          </a:p>
          <a:p>
            <a:r>
              <a:rPr lang="en-US" b="1" dirty="0"/>
              <a:t>Throw</a:t>
            </a:r>
            <a:r>
              <a:rPr lang="en-US" dirty="0"/>
              <a:t> − A program throws an exception when a problem shows up. This is done using a Throw keyword.</a:t>
            </a:r>
          </a:p>
        </p:txBody>
      </p:sp>
      <p:sp>
        <p:nvSpPr>
          <p:cNvPr id="4" name="Slide Number Placeholder 3"/>
          <p:cNvSpPr>
            <a:spLocks noGrp="1"/>
          </p:cNvSpPr>
          <p:nvPr>
            <p:ph type="sldNum" sz="quarter" idx="12"/>
          </p:nvPr>
        </p:nvSpPr>
        <p:spPr/>
        <p:txBody>
          <a:bodyPr/>
          <a:lstStyle/>
          <a:p>
            <a:fld id="{E0912816-C430-4136-9554-B45F9367BD57}" type="slidenum">
              <a:rPr lang="en-GB" smtClean="0"/>
              <a:t>5</a:t>
            </a:fld>
            <a:endParaRPr lang="en-GB"/>
          </a:p>
        </p:txBody>
      </p:sp>
    </p:spTree>
    <p:extLst>
      <p:ext uri="{BB962C8B-B14F-4D97-AF65-F5344CB8AC3E}">
        <p14:creationId xmlns:p14="http://schemas.microsoft.com/office/powerpoint/2010/main" val="2883429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Normal Execution Flow</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6</a:t>
            </a:fld>
            <a:endParaRPr lang="en-GB"/>
          </a:p>
        </p:txBody>
      </p:sp>
      <p:pic>
        <p:nvPicPr>
          <p:cNvPr id="5" name="Picture 4"/>
          <p:cNvPicPr>
            <a:picLocks noChangeAspect="1"/>
          </p:cNvPicPr>
          <p:nvPr/>
        </p:nvPicPr>
        <p:blipFill>
          <a:blip r:embed="rId2"/>
          <a:stretch>
            <a:fillRect/>
          </a:stretch>
        </p:blipFill>
        <p:spPr>
          <a:xfrm>
            <a:off x="2757714" y="1461519"/>
            <a:ext cx="8360229" cy="5214186"/>
          </a:xfrm>
          <a:prstGeom prst="rect">
            <a:avLst/>
          </a:prstGeom>
        </p:spPr>
      </p:pic>
    </p:spTree>
    <p:extLst>
      <p:ext uri="{BB962C8B-B14F-4D97-AF65-F5344CB8AC3E}">
        <p14:creationId xmlns:p14="http://schemas.microsoft.com/office/powerpoint/2010/main" val="3338834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Execution Flow When exception occurs</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7</a:t>
            </a:fld>
            <a:endParaRPr lang="en-GB"/>
          </a:p>
        </p:txBody>
      </p:sp>
      <p:pic>
        <p:nvPicPr>
          <p:cNvPr id="3" name="Picture 2"/>
          <p:cNvPicPr>
            <a:picLocks noChangeAspect="1"/>
          </p:cNvPicPr>
          <p:nvPr/>
        </p:nvPicPr>
        <p:blipFill>
          <a:blip r:embed="rId2"/>
          <a:stretch>
            <a:fillRect/>
          </a:stretch>
        </p:blipFill>
        <p:spPr>
          <a:xfrm>
            <a:off x="2701739" y="1264555"/>
            <a:ext cx="8694057" cy="5437172"/>
          </a:xfrm>
          <a:prstGeom prst="rect">
            <a:avLst/>
          </a:prstGeom>
        </p:spPr>
      </p:pic>
    </p:spTree>
    <p:extLst>
      <p:ext uri="{BB962C8B-B14F-4D97-AF65-F5344CB8AC3E}">
        <p14:creationId xmlns:p14="http://schemas.microsoft.com/office/powerpoint/2010/main" val="4079990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Execution Flow When exception occurs</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8</a:t>
            </a:fld>
            <a:endParaRPr lang="en-GB"/>
          </a:p>
        </p:txBody>
      </p:sp>
      <p:sp>
        <p:nvSpPr>
          <p:cNvPr id="5" name="Rectangle 4"/>
          <p:cNvSpPr/>
          <p:nvPr/>
        </p:nvSpPr>
        <p:spPr>
          <a:xfrm>
            <a:off x="2293257" y="2413337"/>
            <a:ext cx="8011886" cy="1477328"/>
          </a:xfrm>
          <a:prstGeom prst="rect">
            <a:avLst/>
          </a:prstGeom>
        </p:spPr>
        <p:txBody>
          <a:bodyPr wrap="square">
            <a:spAutoFit/>
          </a:bodyPr>
          <a:lstStyle/>
          <a:p>
            <a:r>
              <a:rPr lang="en-US" dirty="0">
                <a:solidFill>
                  <a:srgbClr val="000000"/>
                </a:solidFill>
                <a:latin typeface="Calibri" panose="020F0502020204030204" pitchFamily="34" charset="0"/>
              </a:rPr>
              <a:t>When the exception occurs, the </a:t>
            </a:r>
            <a:r>
              <a:rPr lang="en-US" b="1" dirty="0">
                <a:solidFill>
                  <a:srgbClr val="000000"/>
                </a:solidFill>
                <a:latin typeface="Calibri" panose="020F0502020204030204" pitchFamily="34" charset="0"/>
              </a:rPr>
              <a:t>Try </a:t>
            </a:r>
            <a:r>
              <a:rPr lang="en-US" dirty="0">
                <a:solidFill>
                  <a:srgbClr val="000000"/>
                </a:solidFill>
                <a:latin typeface="Calibri" panose="020F0502020204030204" pitchFamily="34" charset="0"/>
              </a:rPr>
              <a:t>block expires (terminates). Any local variables defined in the </a:t>
            </a:r>
            <a:r>
              <a:rPr lang="en-US" b="1" dirty="0">
                <a:solidFill>
                  <a:srgbClr val="000000"/>
                </a:solidFill>
                <a:latin typeface="Calibri" panose="020F0502020204030204" pitchFamily="34" charset="0"/>
              </a:rPr>
              <a:t>Try </a:t>
            </a:r>
            <a:r>
              <a:rPr lang="en-US" dirty="0">
                <a:solidFill>
                  <a:srgbClr val="000000"/>
                </a:solidFill>
                <a:latin typeface="Calibri" panose="020F0502020204030204" pitchFamily="34" charset="0"/>
              </a:rPr>
              <a:t>block go out of scope; therefore, those variables are not available to the exception handlers. </a:t>
            </a:r>
          </a:p>
          <a:p>
            <a:r>
              <a:rPr lang="en-US" dirty="0">
                <a:solidFill>
                  <a:srgbClr val="000000"/>
                </a:solidFill>
                <a:latin typeface="Calibri" panose="020F0502020204030204" pitchFamily="34" charset="0"/>
              </a:rPr>
              <a:t>If a method throws exceptions, statements that invoke the method should be placed in Try blocks, and those exceptions should be caught and handled. </a:t>
            </a:r>
            <a:endParaRPr lang="en-ZA" dirty="0"/>
          </a:p>
        </p:txBody>
      </p:sp>
    </p:spTree>
    <p:extLst>
      <p:ext uri="{BB962C8B-B14F-4D97-AF65-F5344CB8AC3E}">
        <p14:creationId xmlns:p14="http://schemas.microsoft.com/office/powerpoint/2010/main" val="261869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Examples</a:t>
            </a:r>
            <a:endParaRPr lang="en-ZA" dirty="0"/>
          </a:p>
        </p:txBody>
      </p:sp>
      <p:sp>
        <p:nvSpPr>
          <p:cNvPr id="3" name="Content Placeholder 2"/>
          <p:cNvSpPr>
            <a:spLocks noGrp="1"/>
          </p:cNvSpPr>
          <p:nvPr>
            <p:ph idx="1"/>
          </p:nvPr>
        </p:nvSpPr>
        <p:spPr/>
        <p:txBody>
          <a:bodyPr/>
          <a:lstStyle/>
          <a:p>
            <a:pPr marL="0" indent="0">
              <a:buNone/>
            </a:pPr>
            <a:r>
              <a:rPr lang="en-US" dirty="0"/>
              <a:t>Here’s an example: In this case, the exception-prone code executes a division by zero, which generates an arithmetic overflow exception. Note that the sensitive code is placed in the </a:t>
            </a:r>
            <a:r>
              <a:rPr lang="en-US" b="1" dirty="0"/>
              <a:t>Try </a:t>
            </a:r>
            <a:r>
              <a:rPr lang="en-US" dirty="0"/>
              <a:t>block, and the exception-handling code in the </a:t>
            </a:r>
            <a:r>
              <a:rPr lang="en-US" b="1" dirty="0"/>
              <a:t>Catch </a:t>
            </a:r>
            <a:r>
              <a:rPr lang="en-US" dirty="0"/>
              <a:t>block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9</a:t>
            </a:fld>
            <a:endParaRPr lang="en-GB"/>
          </a:p>
        </p:txBody>
      </p:sp>
    </p:spTree>
    <p:extLst>
      <p:ext uri="{BB962C8B-B14F-4D97-AF65-F5344CB8AC3E}">
        <p14:creationId xmlns:p14="http://schemas.microsoft.com/office/powerpoint/2010/main" val="8263391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3208</TotalTime>
  <Words>1256</Words>
  <Application>Microsoft Office PowerPoint</Application>
  <PresentationFormat>Widescreen</PresentationFormat>
  <Paragraphs>165</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Agency FB</vt:lpstr>
      <vt:lpstr>Arial</vt:lpstr>
      <vt:lpstr>Calibri</vt:lpstr>
      <vt:lpstr>Century Gothic</vt:lpstr>
      <vt:lpstr>Wingdings 3</vt:lpstr>
      <vt:lpstr>Wisp</vt:lpstr>
      <vt:lpstr> Exception Handling </vt:lpstr>
      <vt:lpstr>Learning Objectives </vt:lpstr>
      <vt:lpstr>Introduction</vt:lpstr>
      <vt:lpstr>Syntax</vt:lpstr>
      <vt:lpstr>Syntax</vt:lpstr>
      <vt:lpstr>Normal Execution Flow</vt:lpstr>
      <vt:lpstr>Execution Flow When exception occurs</vt:lpstr>
      <vt:lpstr>Execution Flow When exception occurs</vt:lpstr>
      <vt:lpstr>Examples</vt:lpstr>
      <vt:lpstr>Example 1</vt:lpstr>
      <vt:lpstr>Examples</vt:lpstr>
      <vt:lpstr>Example 2</vt:lpstr>
      <vt:lpstr>Examples</vt:lpstr>
      <vt:lpstr>Example 3</vt:lpstr>
      <vt:lpstr>Using Multiple Catch Statement  </vt:lpstr>
      <vt:lpstr>Using Multiple Catch Statement  </vt:lpstr>
      <vt:lpstr>Using Finally </vt:lpstr>
      <vt:lpstr>Using Finally </vt:lpstr>
      <vt:lpstr>Using Finally example</vt:lpstr>
      <vt:lpstr>Throwing an Exception  </vt:lpstr>
      <vt:lpstr>Throwing an Exception Example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Network Diagram</dc:title>
  <dc:creator>NQUBEKOH</dc:creator>
  <cp:lastModifiedBy>Windows User</cp:lastModifiedBy>
  <cp:revision>103</cp:revision>
  <dcterms:created xsi:type="dcterms:W3CDTF">2019-03-13T08:07:13Z</dcterms:created>
  <dcterms:modified xsi:type="dcterms:W3CDTF">2020-08-11T07:44:31Z</dcterms:modified>
</cp:coreProperties>
</file>