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257" r:id="rId3"/>
    <p:sldId id="297" r:id="rId4"/>
    <p:sldId id="298" r:id="rId5"/>
    <p:sldId id="299" r:id="rId6"/>
    <p:sldId id="300" r:id="rId7"/>
    <p:sldId id="301" r:id="rId8"/>
    <p:sldId id="303" r:id="rId9"/>
    <p:sldId id="302" r:id="rId10"/>
    <p:sldId id="304" r:id="rId11"/>
    <p:sldId id="305" r:id="rId12"/>
    <p:sldId id="306" r:id="rId13"/>
    <p:sldId id="307" r:id="rId14"/>
    <p:sldId id="308"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6" autoAdjust="0"/>
    <p:restoredTop sz="90000" autoAdjust="0"/>
  </p:normalViewPr>
  <p:slideViewPr>
    <p:cSldViewPr snapToGrid="0">
      <p:cViewPr varScale="1">
        <p:scale>
          <a:sx n="66" d="100"/>
          <a:sy n="66" d="100"/>
        </p:scale>
        <p:origin x="108" y="66"/>
      </p:cViewPr>
      <p:guideLst/>
    </p:cSldViewPr>
  </p:slideViewPr>
  <p:outlineViewPr>
    <p:cViewPr>
      <p:scale>
        <a:sx n="33" d="100"/>
        <a:sy n="33" d="100"/>
      </p:scale>
      <p:origin x="0" y="-36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12/08/2020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12/08/2020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12/08/2020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12/08/2020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12/08/2020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 </a:t>
            </a:r>
            <a:r>
              <a:rPr lang="en-GB" sz="3100" b="1" dirty="0" smtClean="0"/>
              <a:t>Sequential File</a:t>
            </a:r>
            <a:r>
              <a:rPr lang="en-GB" b="1" dirty="0" smtClean="0"/>
              <a:t> </a:t>
            </a:r>
            <a:r>
              <a:rPr lang="en-GB" dirty="0"/>
              <a:t/>
            </a:r>
            <a:br>
              <a:rPr lang="en-GB" dirty="0"/>
            </a:br>
            <a:endParaRPr lang="en-GB" dirty="0"/>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Prog512, chapter 2, page 25 in the study guide</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343911" cy="523220"/>
          </a:xfrm>
          <a:prstGeom prst="rect">
            <a:avLst/>
          </a:prstGeom>
          <a:noFill/>
        </p:spPr>
        <p:txBody>
          <a:bodyPr wrap="none" rtlCol="0">
            <a:spAutoFit/>
          </a:bodyPr>
          <a:lstStyle/>
          <a:p>
            <a:r>
              <a:rPr lang="en-US" sz="2800" b="1" i="1" dirty="0" smtClean="0">
                <a:latin typeface="Agency FB" panose="020B0503020202020204" pitchFamily="34" charset="0"/>
              </a:rPr>
              <a:t>Programming 512</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tx1"/>
                </a:solidFill>
                <a:latin typeface="Times New Roman" panose="02020603050405020304" pitchFamily="18" charset="0"/>
                <a:cs typeface="Times New Roman" panose="02020603050405020304" pitchFamily="18" charset="0"/>
              </a:rPr>
              <a:t>Appending or Adding Data into an Existing File </a:t>
            </a:r>
            <a:br>
              <a:rPr lang="en-GB" dirty="0">
                <a:solidFill>
                  <a:schemeClr val="tx1"/>
                </a:solidFill>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152" y="1727199"/>
            <a:ext cx="9291460" cy="4049486"/>
          </a:xfrm>
        </p:spPr>
      </p:pic>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spTree>
    <p:extLst>
      <p:ext uri="{BB962C8B-B14F-4D97-AF65-F5344CB8AC3E}">
        <p14:creationId xmlns:p14="http://schemas.microsoft.com/office/powerpoint/2010/main" val="193884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Classes File and Directory </a:t>
            </a:r>
            <a:endParaRPr lang="en-US" dirty="0"/>
          </a:p>
        </p:txBody>
      </p:sp>
      <p:sp>
        <p:nvSpPr>
          <p:cNvPr id="3" name="Content Placeholder 2"/>
          <p:cNvSpPr>
            <a:spLocks noGrp="1"/>
          </p:cNvSpPr>
          <p:nvPr>
            <p:ph idx="1"/>
          </p:nvPr>
        </p:nvSpPr>
        <p:spPr>
          <a:xfrm>
            <a:off x="2429554" y="2409372"/>
            <a:ext cx="8915400" cy="3777622"/>
          </a:xfrm>
        </p:spPr>
        <p:txBody>
          <a:bodyPr/>
          <a:lstStyle/>
          <a:p>
            <a:pPr marL="0" indent="0">
              <a:buNone/>
            </a:pPr>
            <a:r>
              <a:rPr lang="en-US" dirty="0"/>
              <a:t>Information on computers is stored in files, which are organized in directories. Class </a:t>
            </a:r>
            <a:r>
              <a:rPr lang="en-US" b="1" dirty="0"/>
              <a:t>File </a:t>
            </a:r>
            <a:r>
              <a:rPr lang="en-US" dirty="0"/>
              <a:t>is provided for manipulating files, and class </a:t>
            </a:r>
            <a:r>
              <a:rPr lang="en-US" b="1" dirty="0"/>
              <a:t>Directory </a:t>
            </a:r>
            <a:r>
              <a:rPr lang="en-US" dirty="0"/>
              <a:t>is provided for manipulating directories. Class File cannot write to or read from files directly; we discuss methods for reading and writing files in the following sections.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Tree>
    <p:extLst>
      <p:ext uri="{BB962C8B-B14F-4D97-AF65-F5344CB8AC3E}">
        <p14:creationId xmlns:p14="http://schemas.microsoft.com/office/powerpoint/2010/main" val="1851667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Classes File and Directory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339" y="2010030"/>
            <a:ext cx="4720773" cy="3911085"/>
          </a:xfrm>
        </p:spPr>
      </p:pic>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12" y="2010030"/>
            <a:ext cx="5789019" cy="3911085"/>
          </a:xfrm>
          <a:prstGeom prst="rect">
            <a:avLst/>
          </a:prstGeom>
        </p:spPr>
      </p:pic>
    </p:spTree>
    <p:extLst>
      <p:ext uri="{BB962C8B-B14F-4D97-AF65-F5344CB8AC3E}">
        <p14:creationId xmlns:p14="http://schemas.microsoft.com/office/powerpoint/2010/main" val="2529167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Classes File and Directory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sp>
        <p:nvSpPr>
          <p:cNvPr id="3" name="Content Placeholder 2"/>
          <p:cNvSpPr>
            <a:spLocks noGrp="1"/>
          </p:cNvSpPr>
          <p:nvPr>
            <p:ph idx="1"/>
          </p:nvPr>
        </p:nvSpPr>
        <p:spPr>
          <a:xfrm>
            <a:off x="2589212" y="1905000"/>
            <a:ext cx="8915400" cy="3777622"/>
          </a:xfrm>
        </p:spPr>
        <p:txBody>
          <a:bodyPr/>
          <a:lstStyle/>
          <a:p>
            <a:pPr marL="0" indent="0">
              <a:buNone/>
            </a:pPr>
            <a:r>
              <a:rPr lang="en-US" b="1" dirty="0"/>
              <a:t>How to Copy a File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238223"/>
            <a:ext cx="7573432" cy="4344006"/>
          </a:xfrm>
          <a:prstGeom prst="rect">
            <a:avLst/>
          </a:prstGeom>
        </p:spPr>
      </p:pic>
    </p:spTree>
    <p:extLst>
      <p:ext uri="{BB962C8B-B14F-4D97-AF65-F5344CB8AC3E}">
        <p14:creationId xmlns:p14="http://schemas.microsoft.com/office/powerpoint/2010/main" val="2421576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latin typeface="Times New Roman" panose="02020603050405020304" pitchFamily="18" charset="0"/>
                <a:cs typeface="Times New Roman" panose="02020603050405020304" pitchFamily="18" charset="0"/>
              </a:rPr>
              <a:t>Classes File and Directory </a:t>
            </a: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
        <p:nvSpPr>
          <p:cNvPr id="3" name="Content Placeholder 2"/>
          <p:cNvSpPr>
            <a:spLocks noGrp="1"/>
          </p:cNvSpPr>
          <p:nvPr>
            <p:ph idx="1"/>
          </p:nvPr>
        </p:nvSpPr>
        <p:spPr>
          <a:xfrm>
            <a:off x="2589212" y="1905000"/>
            <a:ext cx="8915400" cy="3777622"/>
          </a:xfrm>
        </p:spPr>
        <p:txBody>
          <a:bodyPr/>
          <a:lstStyle/>
          <a:p>
            <a:pPr marL="0" indent="0">
              <a:buNone/>
            </a:pPr>
            <a:r>
              <a:rPr lang="en-US" b="1" dirty="0"/>
              <a:t>How to Move a File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12" y="2251837"/>
            <a:ext cx="8074852" cy="4024013"/>
          </a:xfrm>
          <a:prstGeom prst="rect">
            <a:avLst/>
          </a:prstGeom>
        </p:spPr>
      </p:pic>
    </p:spTree>
    <p:extLst>
      <p:ext uri="{BB962C8B-B14F-4D97-AF65-F5344CB8AC3E}">
        <p14:creationId xmlns:p14="http://schemas.microsoft.com/office/powerpoint/2010/main" val="2516611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a:t> </a:t>
            </a:r>
            <a:r>
              <a:rPr lang="en-US" sz="3200" dirty="0" smtClean="0"/>
              <a:t>                </a:t>
            </a:r>
            <a:r>
              <a:rPr lang="en-US" sz="7200" b="1" dirty="0"/>
              <a:t>The end</a:t>
            </a:r>
            <a:endParaRPr lang="en-GB" sz="3200" dirty="0"/>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Learning Objectives</a:t>
            </a:r>
            <a:br>
              <a:rPr lang="en-GB" b="1" dirty="0" smtClean="0">
                <a:latin typeface="Times New Roman" panose="02020603050405020304" pitchFamily="18" charset="0"/>
                <a:cs typeface="Times New Roman" panose="02020603050405020304" pitchFamily="18" charset="0"/>
              </a:rPr>
            </a:b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GB" sz="2000" dirty="0">
              <a:solidFill>
                <a:schemeClr val="tx1"/>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How to Open a Text File in VB .NET </a:t>
            </a:r>
            <a:endParaRPr lang="en-GB" sz="2000" dirty="0" smtClean="0">
              <a:solidFill>
                <a:schemeClr val="tx1"/>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Reading Data from an Existing File </a:t>
            </a:r>
          </a:p>
          <a:p>
            <a:r>
              <a:rPr lang="en-GB" sz="2000" dirty="0" smtClean="0">
                <a:solidFill>
                  <a:schemeClr val="tx1"/>
                </a:solidFill>
                <a:latin typeface="Times New Roman" panose="02020603050405020304" pitchFamily="18" charset="0"/>
                <a:cs typeface="Times New Roman" panose="02020603050405020304" pitchFamily="18" charset="0"/>
              </a:rPr>
              <a:t>Create </a:t>
            </a:r>
            <a:r>
              <a:rPr lang="en-GB" sz="2000" dirty="0">
                <a:solidFill>
                  <a:schemeClr val="tx1"/>
                </a:solidFill>
                <a:latin typeface="Times New Roman" panose="02020603050405020304" pitchFamily="18" charset="0"/>
                <a:cs typeface="Times New Roman" panose="02020603050405020304" pitchFamily="18" charset="0"/>
              </a:rPr>
              <a:t>and Write to a Sequential File </a:t>
            </a:r>
          </a:p>
          <a:p>
            <a:r>
              <a:rPr lang="en-GB" sz="2000" dirty="0" smtClean="0">
                <a:solidFill>
                  <a:schemeClr val="tx1"/>
                </a:solidFill>
                <a:latin typeface="Times New Roman" panose="02020603050405020304" pitchFamily="18" charset="0"/>
                <a:cs typeface="Times New Roman" panose="02020603050405020304" pitchFamily="18" charset="0"/>
              </a:rPr>
              <a:t>Appending </a:t>
            </a:r>
            <a:r>
              <a:rPr lang="en-GB" sz="2000" dirty="0">
                <a:solidFill>
                  <a:schemeClr val="tx1"/>
                </a:solidFill>
                <a:latin typeface="Times New Roman" panose="02020603050405020304" pitchFamily="18" charset="0"/>
                <a:cs typeface="Times New Roman" panose="02020603050405020304" pitchFamily="18" charset="0"/>
              </a:rPr>
              <a:t>or Adding Data into an Existing File </a:t>
            </a:r>
          </a:p>
          <a:p>
            <a:r>
              <a:rPr lang="en-GB" sz="2000" dirty="0" smtClean="0">
                <a:solidFill>
                  <a:schemeClr val="tx1"/>
                </a:solidFill>
                <a:latin typeface="Times New Roman" panose="02020603050405020304" pitchFamily="18" charset="0"/>
                <a:cs typeface="Times New Roman" panose="02020603050405020304" pitchFamily="18" charset="0"/>
              </a:rPr>
              <a:t>Classes </a:t>
            </a:r>
            <a:r>
              <a:rPr lang="en-GB" sz="2000" dirty="0">
                <a:solidFill>
                  <a:schemeClr val="tx1"/>
                </a:solidFill>
                <a:latin typeface="Times New Roman" panose="02020603050405020304" pitchFamily="18" charset="0"/>
                <a:cs typeface="Times New Roman" panose="02020603050405020304" pitchFamily="18" charset="0"/>
              </a:rPr>
              <a:t>File and Directory </a:t>
            </a:r>
          </a:p>
          <a:p>
            <a:pPr marL="0" indent="0">
              <a:buNone/>
            </a:pPr>
            <a:endParaRPr lang="en-GB"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GB" dirty="0">
                <a:solidFill>
                  <a:schemeClr val="tx1"/>
                </a:solidFill>
                <a:latin typeface="Times New Roman" panose="02020603050405020304" pitchFamily="18" charset="0"/>
                <a:cs typeface="Times New Roman" panose="02020603050405020304" pitchFamily="18" charset="0"/>
              </a:rPr>
              <a:t>VB.NET provides multiple ways to save program data out to a file. This topic will walk you through several different ways to easily save your data to a simple text file. This is by far the most straight forward way to serialize data so that your VB program can later read it back in. </a:t>
            </a:r>
          </a:p>
          <a:p>
            <a:pPr marL="0" indent="0">
              <a:buNone/>
            </a:pPr>
            <a:r>
              <a:rPr lang="en-GB" dirty="0" smtClean="0">
                <a:solidFill>
                  <a:schemeClr val="tx1"/>
                </a:solidFill>
                <a:latin typeface="Times New Roman" panose="02020603050405020304" pitchFamily="18" charset="0"/>
                <a:cs typeface="Times New Roman" panose="02020603050405020304" pitchFamily="18" charset="0"/>
              </a:rPr>
              <a:t>Below </a:t>
            </a:r>
            <a:r>
              <a:rPr lang="en-GB" dirty="0">
                <a:solidFill>
                  <a:schemeClr val="tx1"/>
                </a:solidFill>
                <a:latin typeface="Times New Roman" panose="02020603050405020304" pitchFamily="18" charset="0"/>
                <a:cs typeface="Times New Roman" panose="02020603050405020304" pitchFamily="18" charset="0"/>
              </a:rPr>
              <a:t>you will learn how to write to files using both a fixed format and a delaminated format. If you don’t know what this means or why you would choose one over the other please read on the next two topics and it will make sense. </a:t>
            </a:r>
            <a:endParaRPr lang="en-GB"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The ability to open up a text file and read its contents can be very useful to you in your programming life. You might have a text file containing quiz questions and answers, for example. You could read the questions and answers from a text file and create your own "Who wants to be a Millionaire" game. </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205704" cy="928919"/>
          </a:xfrm>
        </p:spPr>
        <p:txBody>
          <a:bodyPr>
            <a:normAutofit/>
          </a:bodyPr>
          <a:lstStyle/>
          <a:p>
            <a:r>
              <a:rPr lang="en-GB" dirty="0">
                <a:latin typeface="Times New Roman" panose="02020603050405020304" pitchFamily="18" charset="0"/>
                <a:cs typeface="Times New Roman" panose="02020603050405020304" pitchFamily="18" charset="0"/>
              </a:rPr>
              <a:t>How to Open </a:t>
            </a:r>
            <a:r>
              <a:rPr lang="en-GB" dirty="0" smtClean="0">
                <a:latin typeface="Times New Roman" panose="02020603050405020304" pitchFamily="18" charset="0"/>
                <a:cs typeface="Times New Roman" panose="02020603050405020304" pitchFamily="18" charset="0"/>
              </a:rPr>
              <a:t>and Read From </a:t>
            </a:r>
            <a:r>
              <a:rPr lang="en-GB" dirty="0">
                <a:latin typeface="Times New Roman" panose="02020603050405020304" pitchFamily="18" charset="0"/>
                <a:cs typeface="Times New Roman" panose="02020603050405020304" pitchFamily="18" charset="0"/>
              </a:rPr>
              <a:t>Text </a:t>
            </a:r>
            <a:r>
              <a:rPr lang="en-GB" dirty="0" smtClean="0">
                <a:latin typeface="Times New Roman" panose="02020603050405020304" pitchFamily="18" charset="0"/>
                <a:cs typeface="Times New Roman" panose="02020603050405020304" pitchFamily="18" charset="0"/>
              </a:rPr>
              <a:t>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53029"/>
            <a:ext cx="8915400" cy="4702628"/>
          </a:xfrm>
        </p:spPr>
        <p:txBody>
          <a:bodyPr>
            <a:normAutofit fontScale="92500" lnSpcReduction="10000"/>
          </a:bodyPr>
          <a:lstStyle/>
          <a:p>
            <a:pPr marL="0" indent="0">
              <a:buNone/>
            </a:pPr>
            <a:endParaRPr lang="en-US" b="1" dirty="0" smtClean="0">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To open a file you have to first import the input output class</a:t>
            </a:r>
          </a:p>
          <a:p>
            <a:pPr lvl="1">
              <a:buFont typeface="Courier New" panose="02070309020205020404" pitchFamily="49" charset="0"/>
              <a:buChar char="o"/>
            </a:pPr>
            <a:r>
              <a:rPr lang="en-US" dirty="0" smtClean="0">
                <a:solidFill>
                  <a:srgbClr val="002060"/>
                </a:solidFill>
                <a:latin typeface="Times New Roman" panose="02020603050405020304" pitchFamily="18" charset="0"/>
                <a:cs typeface="Times New Roman" panose="02020603050405020304" pitchFamily="18" charset="0"/>
              </a:rPr>
              <a:t>Imports System.IO</a:t>
            </a:r>
          </a:p>
          <a:p>
            <a:pPr marL="457200" lvl="1" indent="0">
              <a:buNone/>
            </a:pP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Create a stream reader object that you going to use to operate on a </a:t>
            </a:r>
            <a:r>
              <a:rPr lang="en-US" dirty="0" err="1" smtClean="0">
                <a:solidFill>
                  <a:schemeClr val="tx1"/>
                </a:solidFill>
                <a:latin typeface="Times New Roman" panose="02020603050405020304" pitchFamily="18" charset="0"/>
                <a:cs typeface="Times New Roman" panose="02020603050405020304" pitchFamily="18" charset="0"/>
              </a:rPr>
              <a:t>file,it</a:t>
            </a:r>
            <a:r>
              <a:rPr lang="en-US" dirty="0" smtClean="0">
                <a:solidFill>
                  <a:schemeClr val="tx1"/>
                </a:solidFill>
                <a:latin typeface="Times New Roman" panose="02020603050405020304" pitchFamily="18" charset="0"/>
                <a:cs typeface="Times New Roman" panose="02020603050405020304" pitchFamily="18" charset="0"/>
              </a:rPr>
              <a:t> has all the necessary functions to operate on a file such as </a:t>
            </a:r>
            <a:r>
              <a:rPr lang="en-US" dirty="0" err="1" smtClean="0">
                <a:solidFill>
                  <a:schemeClr val="tx1"/>
                </a:solidFill>
                <a:latin typeface="Times New Roman" panose="02020603050405020304" pitchFamily="18" charset="0"/>
                <a:cs typeface="Times New Roman" panose="02020603050405020304" pitchFamily="18" charset="0"/>
              </a:rPr>
              <a:t>openText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CreateText</a:t>
            </a:r>
            <a:r>
              <a:rPr lang="en-US" dirty="0" smtClean="0">
                <a:solidFill>
                  <a:schemeClr val="tx1"/>
                </a:solidFill>
                <a:latin typeface="Times New Roman" panose="02020603050405020304" pitchFamily="18" charset="0"/>
                <a:cs typeface="Times New Roman" panose="02020603050405020304" pitchFamily="18" charset="0"/>
              </a:rPr>
              <a:t> etc…</a:t>
            </a:r>
          </a:p>
          <a:p>
            <a:pPr lvl="1">
              <a:buFont typeface="Courier New" panose="02070309020205020404" pitchFamily="49" charset="0"/>
              <a:buChar char="o"/>
            </a:pPr>
            <a:r>
              <a:rPr lang="en-US" dirty="0" smtClean="0">
                <a:solidFill>
                  <a:srgbClr val="002060"/>
                </a:solidFill>
                <a:latin typeface="Times New Roman" panose="02020603050405020304" pitchFamily="18" charset="0"/>
                <a:cs typeface="Times New Roman" panose="02020603050405020304" pitchFamily="18" charset="0"/>
              </a:rPr>
              <a:t>Dim </a:t>
            </a:r>
            <a:r>
              <a:rPr lang="en-US" dirty="0" err="1">
                <a:solidFill>
                  <a:srgbClr val="002060"/>
                </a:solidFill>
                <a:latin typeface="Times New Roman" panose="02020603050405020304" pitchFamily="18" charset="0"/>
                <a:cs typeface="Times New Roman" panose="02020603050405020304" pitchFamily="18" charset="0"/>
              </a:rPr>
              <a:t>objReader</a:t>
            </a:r>
            <a:r>
              <a:rPr lang="en-US" dirty="0">
                <a:solidFill>
                  <a:srgbClr val="002060"/>
                </a:solidFill>
                <a:latin typeface="Times New Roman" panose="02020603050405020304" pitchFamily="18" charset="0"/>
                <a:cs typeface="Times New Roman" panose="02020603050405020304" pitchFamily="18" charset="0"/>
              </a:rPr>
              <a:t> As </a:t>
            </a:r>
            <a:r>
              <a:rPr lang="en-US" dirty="0" err="1" smtClean="0">
                <a:solidFill>
                  <a:srgbClr val="002060"/>
                </a:solidFill>
                <a:latin typeface="Times New Roman" panose="02020603050405020304" pitchFamily="18" charset="0"/>
                <a:cs typeface="Times New Roman" panose="02020603050405020304" pitchFamily="18" charset="0"/>
              </a:rPr>
              <a:t>StreamReader</a:t>
            </a:r>
            <a:endParaRPr lang="en-US" dirty="0" smtClean="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Use the function </a:t>
            </a:r>
            <a:r>
              <a:rPr lang="en-US" dirty="0" err="1" smtClean="0">
                <a:solidFill>
                  <a:schemeClr val="tx1"/>
                </a:solidFill>
                <a:latin typeface="Times New Roman" panose="02020603050405020304" pitchFamily="18" charset="0"/>
                <a:cs typeface="Times New Roman" panose="02020603050405020304" pitchFamily="18" charset="0"/>
              </a:rPr>
              <a:t>openText</a:t>
            </a:r>
            <a:r>
              <a:rPr lang="en-US" dirty="0" smtClean="0">
                <a:solidFill>
                  <a:schemeClr val="tx1"/>
                </a:solidFill>
                <a:latin typeface="Times New Roman" panose="02020603050405020304" pitchFamily="18" charset="0"/>
                <a:cs typeface="Times New Roman" panose="02020603050405020304" pitchFamily="18" charset="0"/>
              </a:rPr>
              <a:t> of the </a:t>
            </a:r>
            <a:r>
              <a:rPr lang="en-US" dirty="0" err="1" smtClean="0">
                <a:solidFill>
                  <a:schemeClr val="tx1"/>
                </a:solidFill>
                <a:latin typeface="Times New Roman" panose="02020603050405020304" pitchFamily="18" charset="0"/>
                <a:cs typeface="Times New Roman" panose="02020603050405020304" pitchFamily="18" charset="0"/>
              </a:rPr>
              <a:t>StreamReader</a:t>
            </a:r>
            <a:r>
              <a:rPr lang="en-US" dirty="0" smtClean="0">
                <a:solidFill>
                  <a:schemeClr val="tx1"/>
                </a:solidFill>
                <a:latin typeface="Times New Roman" panose="02020603050405020304" pitchFamily="18" charset="0"/>
                <a:cs typeface="Times New Roman" panose="02020603050405020304" pitchFamily="18" charset="0"/>
              </a:rPr>
              <a:t> object to open the file</a:t>
            </a:r>
          </a:p>
          <a:p>
            <a:pPr lvl="1">
              <a:buFont typeface="Courier New" panose="02070309020205020404" pitchFamily="49" charset="0"/>
              <a:buChar char="o"/>
            </a:pPr>
            <a:r>
              <a:rPr lang="en-US" dirty="0" err="1">
                <a:solidFill>
                  <a:srgbClr val="002060"/>
                </a:solidFill>
                <a:latin typeface="Times New Roman" panose="02020603050405020304" pitchFamily="18" charset="0"/>
                <a:cs typeface="Times New Roman" panose="02020603050405020304" pitchFamily="18" charset="0"/>
              </a:rPr>
              <a:t>objReader</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IO.File.OpenText</a:t>
            </a:r>
            <a:r>
              <a:rPr lang="en-US" dirty="0" smtClean="0">
                <a:solidFill>
                  <a:srgbClr val="002060"/>
                </a:solidFill>
                <a:latin typeface="Times New Roman" panose="02020603050405020304" pitchFamily="18" charset="0"/>
                <a:cs typeface="Times New Roman" panose="02020603050405020304" pitchFamily="18" charset="0"/>
              </a:rPr>
              <a:t>(“</a:t>
            </a:r>
            <a:r>
              <a:rPr lang="en-US" dirty="0" err="1" smtClean="0">
                <a:solidFill>
                  <a:srgbClr val="002060"/>
                </a:solidFill>
                <a:latin typeface="Times New Roman" panose="02020603050405020304" pitchFamily="18" charset="0"/>
                <a:cs typeface="Times New Roman" panose="02020603050405020304" pitchFamily="18" charset="0"/>
              </a:rPr>
              <a:t>filedirector</a:t>
            </a:r>
            <a:r>
              <a:rPr lang="en-US" dirty="0" smtClean="0">
                <a:solidFill>
                  <a:srgbClr val="002060"/>
                </a:solidFill>
                <a:latin typeface="Times New Roman" panose="02020603050405020304" pitchFamily="18" charset="0"/>
                <a:cs typeface="Times New Roman" panose="02020603050405020304" pitchFamily="18" charset="0"/>
              </a:rPr>
              <a:t>/fineName.txt")</a:t>
            </a:r>
          </a:p>
          <a:p>
            <a:pPr marL="457200" lvl="1" indent="0">
              <a:buNone/>
            </a:pP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Can display the contents of a file using massage box, list box or any output control available in </a:t>
            </a:r>
            <a:r>
              <a:rPr lang="en-US" dirty="0" err="1" smtClean="0">
                <a:solidFill>
                  <a:schemeClr val="tx1"/>
                </a:solidFill>
                <a:latin typeface="Times New Roman" panose="02020603050405020304" pitchFamily="18" charset="0"/>
                <a:cs typeface="Times New Roman" panose="02020603050405020304" pitchFamily="18" charset="0"/>
              </a:rPr>
              <a:t>vb</a:t>
            </a:r>
            <a:r>
              <a:rPr lang="en-US" dirty="0" smtClean="0">
                <a:solidFill>
                  <a:schemeClr val="tx1"/>
                </a:solidFill>
                <a:latin typeface="Times New Roman" panose="02020603050405020304" pitchFamily="18" charset="0"/>
                <a:cs typeface="Times New Roman" panose="02020603050405020304" pitchFamily="18" charset="0"/>
              </a:rPr>
              <a:t> by using the function </a:t>
            </a:r>
            <a:r>
              <a:rPr lang="en-US" dirty="0" err="1" smtClean="0">
                <a:solidFill>
                  <a:schemeClr val="tx1"/>
                </a:solidFill>
                <a:latin typeface="Times New Roman" panose="02020603050405020304" pitchFamily="18" charset="0"/>
                <a:cs typeface="Times New Roman" panose="02020603050405020304" pitchFamily="18" charset="0"/>
              </a:rPr>
              <a:t>ReadLine</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MsgBox</a:t>
            </a:r>
            <a:r>
              <a:rPr lang="en-US" dirty="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objReader.ReadLine</a:t>
            </a:r>
            <a:r>
              <a:rPr lang="en-US" dirty="0">
                <a:solidFill>
                  <a:srgbClr val="00206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40317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205704" cy="928919"/>
          </a:xfrm>
        </p:spPr>
        <p:txBody>
          <a:bodyPr/>
          <a:lstStyle/>
          <a:p>
            <a:r>
              <a:rPr lang="en-GB" dirty="0">
                <a:latin typeface="Times New Roman" panose="02020603050405020304" pitchFamily="18" charset="0"/>
                <a:cs typeface="Times New Roman" panose="02020603050405020304" pitchFamily="18" charset="0"/>
              </a:rPr>
              <a:t>How to Open a Text File in VB .NET </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660149"/>
            <a:ext cx="7518849" cy="3920941"/>
          </a:xfrm>
        </p:spPr>
      </p:pic>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409872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Create and Write to a Sequential File </a:t>
            </a:r>
            <a:br>
              <a:rPr lang="en-GB"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589212" y="2133599"/>
            <a:ext cx="8915400" cy="433977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To </a:t>
            </a:r>
            <a:r>
              <a:rPr lang="en-US" dirty="0" smtClean="0">
                <a:solidFill>
                  <a:schemeClr val="tx1"/>
                </a:solidFill>
                <a:latin typeface="Times New Roman" panose="02020603050405020304" pitchFamily="18" charset="0"/>
                <a:cs typeface="Times New Roman" panose="02020603050405020304" pitchFamily="18" charset="0"/>
              </a:rPr>
              <a:t>create </a:t>
            </a:r>
            <a:r>
              <a:rPr lang="en-US" dirty="0">
                <a:solidFill>
                  <a:schemeClr val="tx1"/>
                </a:solidFill>
                <a:latin typeface="Times New Roman" panose="02020603050405020304" pitchFamily="18" charset="0"/>
                <a:cs typeface="Times New Roman" panose="02020603050405020304" pitchFamily="18" charset="0"/>
              </a:rPr>
              <a:t>a file you have to first import the input output </a:t>
            </a:r>
            <a:r>
              <a:rPr lang="en-US" dirty="0" smtClean="0">
                <a:solidFill>
                  <a:schemeClr val="tx1"/>
                </a:solidFill>
                <a:latin typeface="Times New Roman" panose="02020603050405020304" pitchFamily="18" charset="0"/>
                <a:cs typeface="Times New Roman" panose="02020603050405020304" pitchFamily="18" charset="0"/>
              </a:rPr>
              <a:t>class</a:t>
            </a:r>
            <a:endParaRPr lang="en-US"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Imports </a:t>
            </a:r>
            <a:r>
              <a:rPr lang="en-US" dirty="0" smtClean="0">
                <a:solidFill>
                  <a:srgbClr val="002060"/>
                </a:solidFill>
                <a:latin typeface="Times New Roman" panose="02020603050405020304" pitchFamily="18" charset="0"/>
                <a:cs typeface="Times New Roman" panose="02020603050405020304" pitchFamily="18" charset="0"/>
              </a:rPr>
              <a:t>System.IO</a:t>
            </a: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Create a stream </a:t>
            </a:r>
            <a:r>
              <a:rPr lang="en-US" dirty="0" smtClean="0">
                <a:solidFill>
                  <a:schemeClr val="tx1"/>
                </a:solidFill>
                <a:latin typeface="Times New Roman" panose="02020603050405020304" pitchFamily="18" charset="0"/>
                <a:cs typeface="Times New Roman" panose="02020603050405020304" pitchFamily="18" charset="0"/>
              </a:rPr>
              <a:t>writer </a:t>
            </a:r>
            <a:r>
              <a:rPr lang="en-US" dirty="0">
                <a:solidFill>
                  <a:schemeClr val="tx1"/>
                </a:solidFill>
                <a:latin typeface="Times New Roman" panose="02020603050405020304" pitchFamily="18" charset="0"/>
                <a:cs typeface="Times New Roman" panose="02020603050405020304" pitchFamily="18" charset="0"/>
              </a:rPr>
              <a:t>object that you going to use to operate on a </a:t>
            </a:r>
            <a:r>
              <a:rPr lang="en-US" dirty="0" smtClean="0">
                <a:solidFill>
                  <a:schemeClr val="tx1"/>
                </a:solidFill>
                <a:latin typeface="Times New Roman" panose="02020603050405020304" pitchFamily="18" charset="0"/>
                <a:cs typeface="Times New Roman" panose="02020603050405020304" pitchFamily="18" charset="0"/>
              </a:rPr>
              <a:t>file, it </a:t>
            </a:r>
            <a:r>
              <a:rPr lang="en-US" dirty="0">
                <a:solidFill>
                  <a:schemeClr val="tx1"/>
                </a:solidFill>
                <a:latin typeface="Times New Roman" panose="02020603050405020304" pitchFamily="18" charset="0"/>
                <a:cs typeface="Times New Roman" panose="02020603050405020304" pitchFamily="18" charset="0"/>
              </a:rPr>
              <a:t>has all the necessary functions to operate on a file such as </a:t>
            </a:r>
            <a:r>
              <a:rPr lang="en-US" dirty="0" err="1">
                <a:solidFill>
                  <a:schemeClr val="tx1"/>
                </a:solidFill>
                <a:latin typeface="Times New Roman" panose="02020603050405020304" pitchFamily="18" charset="0"/>
                <a:cs typeface="Times New Roman" panose="02020603050405020304" pitchFamily="18" charset="0"/>
              </a:rPr>
              <a:t>openText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CreateText</a:t>
            </a:r>
            <a:r>
              <a:rPr lang="en-US" dirty="0">
                <a:solidFill>
                  <a:schemeClr val="tx1"/>
                </a:solidFill>
                <a:latin typeface="Times New Roman" panose="02020603050405020304" pitchFamily="18" charset="0"/>
                <a:cs typeface="Times New Roman" panose="02020603050405020304" pitchFamily="18" charset="0"/>
              </a:rPr>
              <a:t> etc…</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Dim </a:t>
            </a:r>
            <a:r>
              <a:rPr lang="en-US" dirty="0" err="1">
                <a:solidFill>
                  <a:srgbClr val="002060"/>
                </a:solidFill>
                <a:latin typeface="Times New Roman" panose="02020603050405020304" pitchFamily="18" charset="0"/>
                <a:cs typeface="Times New Roman" panose="02020603050405020304" pitchFamily="18" charset="0"/>
              </a:rPr>
              <a:t>objReader</a:t>
            </a:r>
            <a:r>
              <a:rPr lang="en-US" dirty="0">
                <a:solidFill>
                  <a:srgbClr val="002060"/>
                </a:solidFill>
                <a:latin typeface="Times New Roman" panose="02020603050405020304" pitchFamily="18" charset="0"/>
                <a:cs typeface="Times New Roman" panose="02020603050405020304" pitchFamily="18" charset="0"/>
              </a:rPr>
              <a:t> As </a:t>
            </a:r>
            <a:r>
              <a:rPr lang="en-US" dirty="0" err="1">
                <a:solidFill>
                  <a:srgbClr val="002060"/>
                </a:solidFill>
                <a:latin typeface="Times New Roman" panose="02020603050405020304" pitchFamily="18" charset="0"/>
                <a:cs typeface="Times New Roman" panose="02020603050405020304" pitchFamily="18" charset="0"/>
              </a:rPr>
              <a:t>CreateText</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Use the function </a:t>
            </a:r>
            <a:r>
              <a:rPr lang="en-US" dirty="0" err="1">
                <a:solidFill>
                  <a:schemeClr val="tx1"/>
                </a:solidFill>
                <a:latin typeface="Times New Roman" panose="02020603050405020304" pitchFamily="18" charset="0"/>
                <a:cs typeface="Times New Roman" panose="02020603050405020304" pitchFamily="18" charset="0"/>
              </a:rPr>
              <a:t>C</a:t>
            </a:r>
            <a:r>
              <a:rPr lang="en-US" dirty="0" err="1" smtClean="0">
                <a:solidFill>
                  <a:schemeClr val="tx1"/>
                </a:solidFill>
                <a:latin typeface="Times New Roman" panose="02020603050405020304" pitchFamily="18" charset="0"/>
                <a:cs typeface="Times New Roman" panose="02020603050405020304" pitchFamily="18" charset="0"/>
              </a:rPr>
              <a:t>reateText</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of the </a:t>
            </a:r>
            <a:r>
              <a:rPr lang="en-US" dirty="0" err="1" smtClean="0">
                <a:solidFill>
                  <a:schemeClr val="tx1"/>
                </a:solidFill>
                <a:latin typeface="Times New Roman" panose="02020603050405020304" pitchFamily="18" charset="0"/>
                <a:cs typeface="Times New Roman" panose="02020603050405020304" pitchFamily="18" charset="0"/>
              </a:rPr>
              <a:t>StreamWriter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object to </a:t>
            </a:r>
            <a:r>
              <a:rPr lang="en-US" dirty="0" smtClean="0">
                <a:solidFill>
                  <a:schemeClr val="tx1"/>
                </a:solidFill>
                <a:latin typeface="Times New Roman" panose="02020603050405020304" pitchFamily="18" charset="0"/>
                <a:cs typeface="Times New Roman" panose="02020603050405020304" pitchFamily="18" charset="0"/>
              </a:rPr>
              <a:t>create </a:t>
            </a:r>
            <a:r>
              <a:rPr lang="en-US" dirty="0">
                <a:solidFill>
                  <a:schemeClr val="tx1"/>
                </a:solidFill>
                <a:latin typeface="Times New Roman" panose="02020603050405020304" pitchFamily="18" charset="0"/>
                <a:cs typeface="Times New Roman" panose="02020603050405020304" pitchFamily="18" charset="0"/>
              </a:rPr>
              <a:t>the file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objWriter</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IO.File.CreateText</a:t>
            </a:r>
            <a:r>
              <a:rPr lang="en-US" dirty="0" smtClean="0">
                <a:solidFill>
                  <a:srgbClr val="002060"/>
                </a:solidFill>
                <a:latin typeface="Times New Roman" panose="02020603050405020304" pitchFamily="18" charset="0"/>
                <a:cs typeface="Times New Roman" panose="02020603050405020304" pitchFamily="18" charset="0"/>
              </a:rPr>
              <a:t>(“</a:t>
            </a:r>
            <a:r>
              <a:rPr lang="en-US" dirty="0" err="1" smtClean="0">
                <a:solidFill>
                  <a:srgbClr val="002060"/>
                </a:solidFill>
                <a:latin typeface="Times New Roman" panose="02020603050405020304" pitchFamily="18" charset="0"/>
                <a:cs typeface="Times New Roman" panose="02020603050405020304" pitchFamily="18" charset="0"/>
              </a:rPr>
              <a:t>fileDirectory</a:t>
            </a:r>
            <a:r>
              <a:rPr lang="en-US" dirty="0" smtClean="0">
                <a:solidFill>
                  <a:srgbClr val="002060"/>
                </a:solidFill>
                <a:latin typeface="Times New Roman" panose="02020603050405020304" pitchFamily="18" charset="0"/>
                <a:cs typeface="Times New Roman" panose="02020603050405020304" pitchFamily="18" charset="0"/>
              </a:rPr>
              <a:t>/fileName.txt“</a:t>
            </a:r>
          </a:p>
          <a:p>
            <a:r>
              <a:rPr lang="en-US" dirty="0" smtClean="0">
                <a:solidFill>
                  <a:schemeClr val="tx1"/>
                </a:solidFill>
                <a:latin typeface="Times New Roman" panose="02020603050405020304" pitchFamily="18" charset="0"/>
                <a:cs typeface="Times New Roman" panose="02020603050405020304" pitchFamily="18" charset="0"/>
              </a:rPr>
              <a:t>Use the function </a:t>
            </a:r>
            <a:r>
              <a:rPr lang="en-US" dirty="0" err="1" smtClean="0">
                <a:solidFill>
                  <a:schemeClr val="tx1"/>
                </a:solidFill>
                <a:latin typeface="Times New Roman" panose="02020603050405020304" pitchFamily="18" charset="0"/>
                <a:cs typeface="Times New Roman" panose="02020603050405020304" pitchFamily="18" charset="0"/>
              </a:rPr>
              <a:t>WriteLine</a:t>
            </a:r>
            <a:r>
              <a:rPr lang="en-US" dirty="0" smtClean="0">
                <a:solidFill>
                  <a:schemeClr val="tx1"/>
                </a:solidFill>
                <a:latin typeface="Times New Roman" panose="02020603050405020304" pitchFamily="18" charset="0"/>
                <a:cs typeface="Times New Roman" panose="02020603050405020304" pitchFamily="18" charset="0"/>
              </a:rPr>
              <a:t> to write into a text file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objWriter.WriteLine</a:t>
            </a:r>
            <a:r>
              <a:rPr lang="en-US" dirty="0">
                <a:solidFill>
                  <a:srgbClr val="002060"/>
                </a:solidFill>
                <a:latin typeface="Times New Roman" panose="02020603050405020304" pitchFamily="18" charset="0"/>
                <a:cs typeface="Times New Roman" panose="02020603050405020304" pitchFamily="18" charset="0"/>
              </a:rPr>
              <a:t>(" This is where you put the text content of the file</a:t>
            </a:r>
            <a:r>
              <a:rPr lang="en-US" dirty="0" smtClean="0">
                <a:solidFill>
                  <a:srgbClr val="002060"/>
                </a:solidFill>
                <a:latin typeface="Times New Roman" panose="02020603050405020304" pitchFamily="18" charset="0"/>
                <a:cs typeface="Times New Roman" panose="02020603050405020304" pitchFamily="18" charset="0"/>
              </a:rPr>
              <a:t>")</a:t>
            </a:r>
          </a:p>
          <a:p>
            <a:r>
              <a:rPr lang="en-US" dirty="0" smtClean="0">
                <a:solidFill>
                  <a:schemeClr val="tx1"/>
                </a:solidFill>
                <a:latin typeface="Times New Roman" panose="02020603050405020304" pitchFamily="18" charset="0"/>
                <a:cs typeface="Times New Roman" panose="02020603050405020304" pitchFamily="18" charset="0"/>
              </a:rPr>
              <a:t>Don’t forget to close the file after use so to allow other programs to use it</a:t>
            </a:r>
          </a:p>
          <a:p>
            <a:pPr lvl="1">
              <a:buFont typeface="Courier New" panose="02070309020205020404" pitchFamily="49" charset="0"/>
              <a:buChar char="o"/>
            </a:pPr>
            <a:r>
              <a:rPr lang="en-US" dirty="0" err="1">
                <a:solidFill>
                  <a:srgbClr val="002060"/>
                </a:solidFill>
                <a:latin typeface="Times New Roman" panose="02020603050405020304" pitchFamily="18" charset="0"/>
                <a:cs typeface="Times New Roman" panose="02020603050405020304" pitchFamily="18" charset="0"/>
              </a:rPr>
              <a:t>objWriter.Close</a:t>
            </a:r>
            <a:r>
              <a:rPr lang="en-US" dirty="0">
                <a:solidFill>
                  <a:srgbClr val="002060"/>
                </a:solidFill>
                <a:latin typeface="Times New Roman" panose="02020603050405020304" pitchFamily="18" charset="0"/>
                <a:cs typeface="Times New Roman" panose="02020603050405020304" pitchFamily="18" charset="0"/>
              </a:rPr>
              <a:t>()</a:t>
            </a: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191463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Create and Write to a Sequential File </a:t>
            </a:r>
            <a:br>
              <a:rPr lang="en-GB" dirty="0">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16314"/>
            <a:ext cx="9015088" cy="4234543"/>
          </a:xfrm>
        </p:spPr>
      </p:pic>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Tree>
    <p:extLst>
      <p:ext uri="{BB962C8B-B14F-4D97-AF65-F5344CB8AC3E}">
        <p14:creationId xmlns:p14="http://schemas.microsoft.com/office/powerpoint/2010/main" val="2710150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Create and Write to a Sequential File </a:t>
            </a:r>
            <a:br>
              <a:rPr lang="en-GB" dirty="0">
                <a:latin typeface="Times New Roman" panose="02020603050405020304" pitchFamily="18" charset="0"/>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
        <p:nvSpPr>
          <p:cNvPr id="3" name="Content Placeholder 2"/>
          <p:cNvSpPr>
            <a:spLocks noGrp="1"/>
          </p:cNvSpPr>
          <p:nvPr>
            <p:ph idx="1"/>
          </p:nvPr>
        </p:nvSpPr>
        <p:spPr>
          <a:xfrm>
            <a:off x="2095726" y="1586998"/>
            <a:ext cx="3550330" cy="4544960"/>
          </a:xfrm>
        </p:spPr>
        <p:txBody>
          <a:bodyPr/>
          <a:lstStyle/>
          <a:p>
            <a:pPr marL="0" indent="0">
              <a:buNone/>
            </a:pPr>
            <a:r>
              <a:rPr lang="en-US" dirty="0" smtClean="0">
                <a:latin typeface="Times New Roman" panose="02020603050405020304" pitchFamily="18" charset="0"/>
                <a:cs typeface="Times New Roman" panose="02020603050405020304" pitchFamily="18" charset="0"/>
              </a:rPr>
              <a:t>Example:</a:t>
            </a:r>
          </a:p>
          <a:p>
            <a:r>
              <a:rPr lang="en-US" dirty="0" smtClean="0">
                <a:latin typeface="Times New Roman" panose="02020603050405020304" pitchFamily="18" charset="0"/>
                <a:cs typeface="Times New Roman" panose="02020603050405020304" pitchFamily="18" charset="0"/>
              </a:rPr>
              <a:t>Create a stream writer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 this statement to check if the file already exists</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Writing into a file</a:t>
            </a:r>
          </a:p>
          <a:p>
            <a:pPr marL="0" indent="0">
              <a:buNone/>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Closing a text file</a:t>
            </a:r>
          </a:p>
          <a:p>
            <a:r>
              <a:rPr lang="en-US" dirty="0" smtClean="0">
                <a:latin typeface="Times New Roman" panose="02020603050405020304" pitchFamily="18" charset="0"/>
                <a:cs typeface="Times New Roman" panose="02020603050405020304" pitchFamily="18" charset="0"/>
              </a:rPr>
              <a:t>If the file doesn’t exists </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Display massage</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Create the new file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056" y="1461311"/>
            <a:ext cx="6331479" cy="4796334"/>
          </a:xfrm>
          <a:prstGeom prst="rect">
            <a:avLst/>
          </a:prstGeom>
        </p:spPr>
      </p:pic>
      <p:cxnSp>
        <p:nvCxnSpPr>
          <p:cNvPr id="8" name="Straight Arrow Connector 7"/>
          <p:cNvCxnSpPr/>
          <p:nvPr/>
        </p:nvCxnSpPr>
        <p:spPr>
          <a:xfrm>
            <a:off x="4934857" y="2525486"/>
            <a:ext cx="1741712" cy="21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30820" y="3279731"/>
            <a:ext cx="2097409" cy="155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41658" y="4083142"/>
            <a:ext cx="2086571" cy="464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88783" y="4799363"/>
            <a:ext cx="2068472" cy="53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361354" y="5234871"/>
            <a:ext cx="1995901" cy="35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15543" y="4547756"/>
            <a:ext cx="1376269" cy="52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461934" y="1808843"/>
            <a:ext cx="2405196" cy="411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00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chemeClr val="tx1"/>
                </a:solidFill>
                <a:latin typeface="Times New Roman" panose="02020603050405020304" pitchFamily="18" charset="0"/>
                <a:cs typeface="Times New Roman" panose="02020603050405020304" pitchFamily="18" charset="0"/>
              </a:rPr>
              <a:t>Appending or Adding Data into an Existing File </a:t>
            </a:r>
            <a:br>
              <a:rPr lang="en-GB"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905000"/>
            <a:ext cx="8915400" cy="4006222"/>
          </a:xfrm>
        </p:spPr>
        <p:txBody>
          <a:bodyPr>
            <a:normAutofit fontScale="92500" lnSpcReduction="2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There will be times when you won't want to erase all the text from your file. You'll only want to add text to what you currently have. In which case you need to Append. </a:t>
            </a:r>
            <a:r>
              <a:rPr lang="en-US" dirty="0" smtClean="0">
                <a:solidFill>
                  <a:schemeClr val="tx1"/>
                </a:solidFill>
                <a:latin typeface="Times New Roman" panose="02020603050405020304" pitchFamily="18" charset="0"/>
                <a:cs typeface="Times New Roman" panose="02020603050405020304" pitchFamily="18" charset="0"/>
              </a:rPr>
              <a:t>Appending </a:t>
            </a:r>
            <a:r>
              <a:rPr lang="en-US" dirty="0">
                <a:solidFill>
                  <a:schemeClr val="tx1"/>
                </a:solidFill>
                <a:latin typeface="Times New Roman" panose="02020603050405020304" pitchFamily="18" charset="0"/>
                <a:cs typeface="Times New Roman" panose="02020603050405020304" pitchFamily="18" charset="0"/>
              </a:rPr>
              <a:t>text to your file is quite easy.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To </a:t>
            </a:r>
            <a:r>
              <a:rPr lang="en-US" dirty="0" smtClean="0">
                <a:solidFill>
                  <a:schemeClr val="tx1"/>
                </a:solidFill>
                <a:latin typeface="Times New Roman" panose="02020603050405020304" pitchFamily="18" charset="0"/>
                <a:cs typeface="Times New Roman" panose="02020603050405020304" pitchFamily="18" charset="0"/>
              </a:rPr>
              <a:t>append into a </a:t>
            </a:r>
            <a:r>
              <a:rPr lang="en-US" dirty="0">
                <a:solidFill>
                  <a:schemeClr val="tx1"/>
                </a:solidFill>
                <a:latin typeface="Times New Roman" panose="02020603050405020304" pitchFamily="18" charset="0"/>
                <a:cs typeface="Times New Roman" panose="02020603050405020304" pitchFamily="18" charset="0"/>
              </a:rPr>
              <a:t>file you have to first import the input output class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Imports System.IO</a:t>
            </a:r>
          </a:p>
          <a:p>
            <a:r>
              <a:rPr lang="en-US" dirty="0">
                <a:solidFill>
                  <a:schemeClr val="tx1"/>
                </a:solidFill>
                <a:latin typeface="Times New Roman" panose="02020603050405020304" pitchFamily="18" charset="0"/>
                <a:cs typeface="Times New Roman" panose="02020603050405020304" pitchFamily="18" charset="0"/>
              </a:rPr>
              <a:t>Create a stream writer object that you going to use to </a:t>
            </a:r>
            <a:r>
              <a:rPr lang="en-US" dirty="0" smtClean="0">
                <a:solidFill>
                  <a:schemeClr val="tx1"/>
                </a:solidFill>
                <a:latin typeface="Times New Roman" panose="02020603050405020304" pitchFamily="18" charset="0"/>
                <a:cs typeface="Times New Roman" panose="02020603050405020304" pitchFamily="18" charset="0"/>
              </a:rPr>
              <a:t>append on </a:t>
            </a:r>
            <a:r>
              <a:rPr lang="en-US" dirty="0">
                <a:solidFill>
                  <a:schemeClr val="tx1"/>
                </a:solidFill>
                <a:latin typeface="Times New Roman" panose="02020603050405020304" pitchFamily="18" charset="0"/>
                <a:cs typeface="Times New Roman" panose="02020603050405020304" pitchFamily="18" charset="0"/>
              </a:rPr>
              <a:t>a </a:t>
            </a:r>
            <a:r>
              <a:rPr lang="en-US" dirty="0" smtClean="0">
                <a:solidFill>
                  <a:schemeClr val="tx1"/>
                </a:solidFill>
                <a:latin typeface="Times New Roman" panose="02020603050405020304" pitchFamily="18" charset="0"/>
                <a:cs typeface="Times New Roman" panose="02020603050405020304" pitchFamily="18" charset="0"/>
              </a:rPr>
              <a:t>file.</a:t>
            </a:r>
            <a:endParaRPr lang="en-US" dirty="0">
              <a:solidFill>
                <a:schemeClr val="tx1"/>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Dim </a:t>
            </a:r>
            <a:r>
              <a:rPr lang="en-US" dirty="0" err="1" smtClean="0">
                <a:solidFill>
                  <a:srgbClr val="002060"/>
                </a:solidFill>
                <a:latin typeface="Times New Roman" panose="02020603050405020304" pitchFamily="18" charset="0"/>
                <a:cs typeface="Times New Roman" panose="02020603050405020304" pitchFamily="18" charset="0"/>
              </a:rPr>
              <a:t>objWriter</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As </a:t>
            </a:r>
            <a:r>
              <a:rPr lang="en-US" dirty="0" err="1" smtClean="0">
                <a:solidFill>
                  <a:srgbClr val="002060"/>
                </a:solidFill>
                <a:latin typeface="Times New Roman" panose="02020603050405020304" pitchFamily="18" charset="0"/>
                <a:cs typeface="Times New Roman" panose="02020603050405020304" pitchFamily="18" charset="0"/>
              </a:rPr>
              <a:t>StreamWriter</a:t>
            </a: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Use the </a:t>
            </a:r>
            <a:r>
              <a:rPr lang="en-US" dirty="0" smtClean="0">
                <a:solidFill>
                  <a:schemeClr val="tx1"/>
                </a:solidFill>
                <a:latin typeface="Times New Roman" panose="02020603050405020304" pitchFamily="18" charset="0"/>
                <a:cs typeface="Times New Roman" panose="02020603050405020304" pitchFamily="18" charset="0"/>
              </a:rPr>
              <a:t>function append Text of </a:t>
            </a:r>
            <a:r>
              <a:rPr lang="en-US" dirty="0">
                <a:solidFill>
                  <a:schemeClr val="tx1"/>
                </a:solidFill>
                <a:latin typeface="Times New Roman" panose="02020603050405020304" pitchFamily="18" charset="0"/>
                <a:cs typeface="Times New Roman" panose="02020603050405020304" pitchFamily="18" charset="0"/>
              </a:rPr>
              <a:t>the </a:t>
            </a:r>
            <a:r>
              <a:rPr lang="en-US" dirty="0" smtClean="0">
                <a:solidFill>
                  <a:schemeClr val="tx1"/>
                </a:solidFill>
                <a:latin typeface="Times New Roman" panose="02020603050405020304" pitchFamily="18" charset="0"/>
                <a:cs typeface="Times New Roman" panose="02020603050405020304" pitchFamily="18" charset="0"/>
              </a:rPr>
              <a:t>Stream Writer </a:t>
            </a:r>
            <a:r>
              <a:rPr lang="en-US" dirty="0">
                <a:solidFill>
                  <a:schemeClr val="tx1"/>
                </a:solidFill>
                <a:latin typeface="Times New Roman" panose="02020603050405020304" pitchFamily="18" charset="0"/>
                <a:cs typeface="Times New Roman" panose="02020603050405020304" pitchFamily="18" charset="0"/>
              </a:rPr>
              <a:t>object to </a:t>
            </a:r>
            <a:r>
              <a:rPr lang="en-US" dirty="0" smtClean="0">
                <a:solidFill>
                  <a:schemeClr val="tx1"/>
                </a:solidFill>
                <a:latin typeface="Times New Roman" panose="02020603050405020304" pitchFamily="18" charset="0"/>
                <a:cs typeface="Times New Roman" panose="02020603050405020304" pitchFamily="18" charset="0"/>
              </a:rPr>
              <a:t>append into </a:t>
            </a:r>
            <a:r>
              <a:rPr lang="en-US" dirty="0">
                <a:solidFill>
                  <a:schemeClr val="tx1"/>
                </a:solidFill>
                <a:latin typeface="Times New Roman" panose="02020603050405020304" pitchFamily="18" charset="0"/>
                <a:cs typeface="Times New Roman" panose="02020603050405020304" pitchFamily="18" charset="0"/>
              </a:rPr>
              <a:t>the file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objWriter</a:t>
            </a:r>
            <a:r>
              <a:rPr lang="en-US" dirty="0">
                <a:solidFill>
                  <a:srgbClr val="002060"/>
                </a:solidFill>
                <a:latin typeface="Times New Roman" panose="02020603050405020304" pitchFamily="18" charset="0"/>
                <a:cs typeface="Times New Roman" panose="02020603050405020304" pitchFamily="18" charset="0"/>
              </a:rPr>
              <a:t> = </a:t>
            </a:r>
            <a:r>
              <a:rPr lang="en-US" dirty="0" err="1" smtClean="0">
                <a:solidFill>
                  <a:srgbClr val="002060"/>
                </a:solidFill>
                <a:latin typeface="Times New Roman" panose="02020603050405020304" pitchFamily="18" charset="0"/>
                <a:cs typeface="Times New Roman" panose="02020603050405020304" pitchFamily="18" charset="0"/>
              </a:rPr>
              <a:t>IO.File.ApendText</a:t>
            </a:r>
            <a:r>
              <a:rPr lang="en-US" dirty="0" smtClean="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fileDirectory</a:t>
            </a:r>
            <a:r>
              <a:rPr lang="en-US" dirty="0">
                <a:solidFill>
                  <a:srgbClr val="002060"/>
                </a:solidFill>
                <a:latin typeface="Times New Roman" panose="02020603050405020304" pitchFamily="18" charset="0"/>
                <a:cs typeface="Times New Roman" panose="02020603050405020304" pitchFamily="18" charset="0"/>
              </a:rPr>
              <a:t>/fileName.txt“</a:t>
            </a:r>
          </a:p>
          <a:p>
            <a:r>
              <a:rPr lang="en-US" dirty="0">
                <a:solidFill>
                  <a:schemeClr val="tx1"/>
                </a:solidFill>
                <a:latin typeface="Times New Roman" panose="02020603050405020304" pitchFamily="18" charset="0"/>
                <a:cs typeface="Times New Roman" panose="02020603050405020304" pitchFamily="18" charset="0"/>
              </a:rPr>
              <a:t>Use the function </a:t>
            </a:r>
            <a:r>
              <a:rPr lang="en-US" dirty="0" err="1">
                <a:solidFill>
                  <a:schemeClr val="tx1"/>
                </a:solidFill>
                <a:latin typeface="Times New Roman" panose="02020603050405020304" pitchFamily="18" charset="0"/>
                <a:cs typeface="Times New Roman" panose="02020603050405020304" pitchFamily="18" charset="0"/>
              </a:rPr>
              <a:t>WriteLine</a:t>
            </a:r>
            <a:r>
              <a:rPr lang="en-US" dirty="0">
                <a:solidFill>
                  <a:schemeClr val="tx1"/>
                </a:solidFill>
                <a:latin typeface="Times New Roman" panose="02020603050405020304" pitchFamily="18" charset="0"/>
                <a:cs typeface="Times New Roman" panose="02020603050405020304" pitchFamily="18" charset="0"/>
              </a:rPr>
              <a:t> to write into a text file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objWriter.WriteLine</a:t>
            </a:r>
            <a:r>
              <a:rPr lang="en-US" dirty="0">
                <a:solidFill>
                  <a:srgbClr val="002060"/>
                </a:solidFill>
                <a:latin typeface="Times New Roman" panose="02020603050405020304" pitchFamily="18" charset="0"/>
                <a:cs typeface="Times New Roman" panose="02020603050405020304" pitchFamily="18" charset="0"/>
              </a:rPr>
              <a:t>(" This is where you put the text content of the file")</a:t>
            </a:r>
          </a:p>
          <a:p>
            <a:r>
              <a:rPr lang="en-US" dirty="0">
                <a:solidFill>
                  <a:schemeClr val="tx1"/>
                </a:solidFill>
                <a:latin typeface="Times New Roman" panose="02020603050405020304" pitchFamily="18" charset="0"/>
                <a:cs typeface="Times New Roman" panose="02020603050405020304" pitchFamily="18" charset="0"/>
              </a:rPr>
              <a:t>Don’t forget to close the file after use so to allow other programs to use it</a:t>
            </a:r>
          </a:p>
          <a:p>
            <a:pPr lvl="1">
              <a:buFont typeface="Courier New" panose="02070309020205020404" pitchFamily="49" charset="0"/>
              <a:buChar char="o"/>
            </a:pPr>
            <a:r>
              <a:rPr lang="en-US" dirty="0" err="1">
                <a:solidFill>
                  <a:srgbClr val="002060"/>
                </a:solidFill>
                <a:latin typeface="Times New Roman" panose="02020603050405020304" pitchFamily="18" charset="0"/>
                <a:cs typeface="Times New Roman" panose="02020603050405020304" pitchFamily="18" charset="0"/>
              </a:rPr>
              <a:t>objWriter.Close</a:t>
            </a:r>
            <a:r>
              <a:rPr lang="en-US" dirty="0">
                <a:solidFill>
                  <a:srgbClr val="002060"/>
                </a:solidFill>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Tree>
    <p:extLst>
      <p:ext uri="{BB962C8B-B14F-4D97-AF65-F5344CB8AC3E}">
        <p14:creationId xmlns:p14="http://schemas.microsoft.com/office/powerpoint/2010/main" val="161207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4715</TotalTime>
  <Words>777</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Calibri</vt:lpstr>
      <vt:lpstr>Century Gothic</vt:lpstr>
      <vt:lpstr>Courier New</vt:lpstr>
      <vt:lpstr>Times New Roman</vt:lpstr>
      <vt:lpstr>Wingdings 3</vt:lpstr>
      <vt:lpstr>Wisp</vt:lpstr>
      <vt:lpstr> Sequential File  </vt:lpstr>
      <vt:lpstr>Learning Objectives </vt:lpstr>
      <vt:lpstr>Introduction</vt:lpstr>
      <vt:lpstr>How to Open and Read From Text File</vt:lpstr>
      <vt:lpstr>How to Open a Text File in VB .NET </vt:lpstr>
      <vt:lpstr>Create and Write to a Sequential File  </vt:lpstr>
      <vt:lpstr>Create and Write to a Sequential File  </vt:lpstr>
      <vt:lpstr>Create and Write to a Sequential File  </vt:lpstr>
      <vt:lpstr>Appending or Adding Data into an Existing File  </vt:lpstr>
      <vt:lpstr>Appending or Adding Data into an Existing File  </vt:lpstr>
      <vt:lpstr>Classes File and Directory </vt:lpstr>
      <vt:lpstr>Classes File and Directory </vt:lpstr>
      <vt:lpstr>Classes File and Directory </vt:lpstr>
      <vt:lpstr>Classes File and Directory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113</cp:revision>
  <dcterms:created xsi:type="dcterms:W3CDTF">2019-03-13T08:07:13Z</dcterms:created>
  <dcterms:modified xsi:type="dcterms:W3CDTF">2020-08-12T13:36:12Z</dcterms:modified>
</cp:coreProperties>
</file>