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5" r:id="rId3"/>
    <p:sldId id="262" r:id="rId4"/>
    <p:sldId id="264" r:id="rId5"/>
    <p:sldId id="260" r:id="rId6"/>
    <p:sldId id="261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F7575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02" autoAdjust="0"/>
  </p:normalViewPr>
  <p:slideViewPr>
    <p:cSldViewPr snapToGrid="0">
      <p:cViewPr varScale="1">
        <p:scale>
          <a:sx n="91" d="100"/>
          <a:sy n="91" d="100"/>
        </p:scale>
        <p:origin x="102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F6AB1-8214-4CDB-ADAB-1394280B251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10E2-49BF-418F-9067-F940651E20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Adopt the same format used for the lecture; in motivation highlight the motivation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smtClean="0"/>
              <a:t>homologada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10E2-49BF-418F-9067-F940651E2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expression for ARV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10E2-49BF-418F-9067-F940651E2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Incorporate</a:t>
            </a:r>
            <a:r>
              <a:rPr lang="en-US" baseline="0" dirty="0" smtClean="0"/>
              <a:t> Google scholar citations for the SBO paper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10E2-49BF-418F-9067-F940651E2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BF6-A3B7-4983-AD7C-E5744AB3E837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97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875-4959-48D2-B586-B2640B9B4569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22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4B7B-07D4-42AE-A60C-173857965181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97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7D5-35B3-4698-BD35-9BBF514142EB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85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A933-0E01-45ED-BA76-71D7B984CC56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561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79E-4EA9-4A62-A8EC-348026E3730C}" type="datetime1">
              <a:rPr lang="es-VE" smtClean="0"/>
              <a:t>14/06/2019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93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592A-1212-4AF4-987E-0272DDEF197D}" type="datetime1">
              <a:rPr lang="es-VE" smtClean="0"/>
              <a:t>14/06/2019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239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F300-982D-4570-B8A3-B0F92FBECF65}" type="datetime1">
              <a:rPr lang="es-VE" smtClean="0"/>
              <a:t>14/06/2019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625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C47E-FF31-4FE9-80F3-2F5801F858C1}" type="datetime1">
              <a:rPr lang="es-VE" smtClean="0"/>
              <a:t>14/06/2019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699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F8C-6BF2-48F3-8839-8A21925E80BC}" type="datetime1">
              <a:rPr lang="es-VE" smtClean="0"/>
              <a:t>14/06/2019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40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F3FB-AABB-4703-8EB0-9DD58E313464}" type="datetime1">
              <a:rPr lang="es-VE" smtClean="0"/>
              <a:t>14/06/2019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85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87F8-385C-4085-8848-10AB9DD9B785}" type="datetime1">
              <a:rPr lang="es-VE" smtClean="0"/>
              <a:t>14/06/2019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2CA8-A2E9-4A49-8029-0C42A85A0D7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40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72872"/>
            <a:ext cx="9144000" cy="2101904"/>
          </a:xfrm>
        </p:spPr>
        <p:txBody>
          <a:bodyPr>
            <a:normAutofit/>
          </a:bodyPr>
          <a:lstStyle/>
          <a:p>
            <a:r>
              <a:rPr lang="es-VE" sz="4400" dirty="0" err="1" smtClean="0">
                <a:solidFill>
                  <a:srgbClr val="002060"/>
                </a:solidFill>
              </a:rPr>
              <a:t>Research</a:t>
            </a:r>
            <a:r>
              <a:rPr lang="es-VE" sz="4400" dirty="0" smtClean="0">
                <a:solidFill>
                  <a:srgbClr val="002060"/>
                </a:solidFill>
              </a:rPr>
              <a:t> </a:t>
            </a:r>
            <a:r>
              <a:rPr lang="es-VE" sz="4400" dirty="0" err="1" smtClean="0">
                <a:solidFill>
                  <a:srgbClr val="002060"/>
                </a:solidFill>
              </a:rPr>
              <a:t>statement</a:t>
            </a:r>
            <a:endParaRPr lang="es-VE" sz="44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44991"/>
            <a:ext cx="9144000" cy="1655762"/>
          </a:xfrm>
        </p:spPr>
        <p:txBody>
          <a:bodyPr>
            <a:noAutofit/>
          </a:bodyPr>
          <a:lstStyle/>
          <a:p>
            <a:r>
              <a:rPr lang="es-VE" sz="4800" dirty="0" smtClean="0"/>
              <a:t>Machine </a:t>
            </a:r>
            <a:r>
              <a:rPr lang="es-VE" sz="4800" dirty="0" err="1" smtClean="0"/>
              <a:t>Learning</a:t>
            </a:r>
            <a:r>
              <a:rPr lang="es-VE" sz="4800" dirty="0" smtClean="0"/>
              <a:t> and </a:t>
            </a:r>
            <a:r>
              <a:rPr lang="es-VE" sz="4800" dirty="0" smtClean="0"/>
              <a:t/>
            </a:r>
            <a:br>
              <a:rPr lang="es-VE" sz="4800" dirty="0" smtClean="0"/>
            </a:br>
            <a:r>
              <a:rPr lang="es-VE" sz="4800" dirty="0" err="1" smtClean="0"/>
              <a:t>Optimization</a:t>
            </a:r>
            <a:r>
              <a:rPr lang="es-VE" sz="4800" dirty="0" smtClean="0"/>
              <a:t> </a:t>
            </a:r>
            <a:r>
              <a:rPr lang="es-VE" sz="4800" dirty="0" err="1" smtClean="0"/>
              <a:t>under</a:t>
            </a:r>
            <a:r>
              <a:rPr lang="es-VE" sz="4800" dirty="0" smtClean="0"/>
              <a:t> </a:t>
            </a:r>
            <a:r>
              <a:rPr lang="es-VE" sz="4800" dirty="0" err="1" smtClean="0"/>
              <a:t>Uncertainty</a:t>
            </a:r>
            <a:r>
              <a:rPr lang="es-VE" sz="4800" dirty="0" smtClean="0"/>
              <a:t> of </a:t>
            </a:r>
            <a:r>
              <a:rPr lang="es-VE" sz="4800" dirty="0" err="1" smtClean="0"/>
              <a:t>Engineering</a:t>
            </a:r>
            <a:r>
              <a:rPr lang="es-VE" sz="4800" dirty="0" smtClean="0"/>
              <a:t> </a:t>
            </a:r>
            <a:r>
              <a:rPr lang="es-VE" sz="4800" dirty="0" err="1" smtClean="0"/>
              <a:t>Systems</a:t>
            </a:r>
            <a:endParaRPr lang="es-VE" sz="4800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4530699"/>
            <a:ext cx="9144000" cy="1453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3600" dirty="0" err="1" smtClean="0"/>
              <a:t>Nestor</a:t>
            </a:r>
            <a:r>
              <a:rPr lang="es-VE" sz="3600" dirty="0" smtClean="0"/>
              <a:t> V. </a:t>
            </a:r>
            <a:r>
              <a:rPr lang="es-VE" sz="3600" dirty="0" err="1" smtClean="0"/>
              <a:t>Queipo</a:t>
            </a:r>
            <a:endParaRPr lang="es-VE" sz="3600" dirty="0" smtClean="0"/>
          </a:p>
          <a:p>
            <a:r>
              <a:rPr lang="es-VE" sz="2800" dirty="0" smtClean="0"/>
              <a:t>nqueipo@berkeley.edu</a:t>
            </a:r>
            <a:br>
              <a:rPr lang="es-VE" sz="2800" dirty="0" smtClean="0"/>
            </a:br>
            <a:r>
              <a:rPr lang="en-US" dirty="0" smtClean="0"/>
              <a:t>https://github.com/nqueipo/The-RICE-visit</a:t>
            </a:r>
            <a:endParaRPr lang="es-VE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400" y="5552394"/>
            <a:ext cx="2601199" cy="102393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31871" y="6309342"/>
            <a:ext cx="25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dirty="0" smtClean="0"/>
              <a:t>Houston, June 17</a:t>
            </a:r>
            <a:r>
              <a:rPr lang="es-VE" baseline="30000" dirty="0" smtClean="0"/>
              <a:t>th</a:t>
            </a:r>
            <a:r>
              <a:rPr lang="es-VE" dirty="0" smtClean="0"/>
              <a:t> 2019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747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2899" y="1779815"/>
            <a:ext cx="8621488" cy="125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>
                <a:latin typeface="+mn-lt"/>
              </a:rPr>
              <a:t>Objective</a:t>
            </a:r>
            <a:r>
              <a:rPr lang="es-VE" sz="2400" dirty="0">
                <a:latin typeface="+mn-lt"/>
              </a:rPr>
              <a:t>: </a:t>
            </a:r>
            <a:r>
              <a:rPr lang="es-VE" sz="2400" i="1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the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development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smtClean="0">
                <a:latin typeface="+mn-lt"/>
              </a:rPr>
              <a:t>of </a:t>
            </a:r>
            <a:r>
              <a:rPr lang="es-VE" sz="2400" dirty="0" err="1" smtClean="0">
                <a:latin typeface="+mn-lt"/>
              </a:rPr>
              <a:t>an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oil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production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optimization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approach</a:t>
            </a:r>
            <a:r>
              <a:rPr lang="es-VE" sz="2400" dirty="0" smtClean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that </a:t>
            </a:r>
            <a:r>
              <a:rPr lang="en-US" sz="2400" dirty="0">
                <a:latin typeface="+mn-lt"/>
              </a:rPr>
              <a:t>accounts for complex reservoir dynamics, geological uncertainty, </a:t>
            </a:r>
            <a:r>
              <a:rPr lang="en-US" sz="2400" dirty="0" smtClean="0">
                <a:latin typeface="+mn-lt"/>
              </a:rPr>
              <a:t>measurement </a:t>
            </a:r>
            <a:r>
              <a:rPr lang="en-US" sz="2400" dirty="0">
                <a:latin typeface="+mn-lt"/>
              </a:rPr>
              <a:t>noise and operational </a:t>
            </a:r>
            <a:r>
              <a:rPr lang="en-US" sz="2400" dirty="0" smtClean="0">
                <a:latin typeface="+mn-lt"/>
              </a:rPr>
              <a:t>constraints</a:t>
            </a:r>
            <a:endParaRPr lang="es-VE" sz="2400" dirty="0">
              <a:latin typeface="+mn-lt"/>
            </a:endParaRPr>
          </a:p>
          <a:p>
            <a:endParaRPr lang="es-VE" sz="24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9" y="3311456"/>
            <a:ext cx="11593060" cy="1881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Motivation</a:t>
            </a:r>
            <a:r>
              <a:rPr lang="es-VE" sz="2400" dirty="0" smtClean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The US dependence on oil and the fact that discoveries of conventional resources have declined throughout the years, make innovations in oil recovery methods from unconventional origins (e.g., heavy/extra heavy oil, mature fields, shale oil) mandatory to ensure that the industry has cost-effective methods for oil production </a:t>
            </a:r>
            <a:endParaRPr lang="es-VE" sz="2400" dirty="0">
              <a:latin typeface="+mn-lt"/>
            </a:endParaRPr>
          </a:p>
          <a:p>
            <a:r>
              <a:rPr lang="es-VE" sz="2400" dirty="0">
                <a:latin typeface="+mn-lt"/>
              </a:rPr>
              <a:t> </a:t>
            </a:r>
            <a:br>
              <a:rPr lang="es-VE" sz="2400" dirty="0">
                <a:latin typeface="+mn-lt"/>
              </a:rPr>
            </a:br>
            <a:r>
              <a:rPr lang="es-VE" sz="2400" dirty="0">
                <a:latin typeface="+mn-lt"/>
              </a:rPr>
              <a:t>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5192485"/>
            <a:ext cx="11593060" cy="13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>
                <a:latin typeface="+mn-lt"/>
              </a:rPr>
              <a:t>Methodology</a:t>
            </a:r>
            <a:r>
              <a:rPr lang="es-VE" sz="2400" dirty="0">
                <a:latin typeface="+mn-lt"/>
              </a:rPr>
              <a:t>: </a:t>
            </a:r>
            <a:r>
              <a:rPr lang="es-VE" sz="2400" dirty="0" err="1" smtClean="0">
                <a:latin typeface="+mn-lt"/>
              </a:rPr>
              <a:t>reservoir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simulation</a:t>
            </a:r>
            <a:r>
              <a:rPr lang="es-VE" sz="2400" dirty="0" smtClean="0">
                <a:latin typeface="+mn-lt"/>
              </a:rPr>
              <a:t>, time-</a:t>
            </a:r>
            <a:r>
              <a:rPr lang="es-VE" sz="2400" dirty="0" err="1" smtClean="0">
                <a:latin typeface="+mn-lt"/>
              </a:rPr>
              <a:t>dependent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models</a:t>
            </a:r>
            <a:r>
              <a:rPr lang="es-VE" sz="2400" dirty="0" smtClean="0">
                <a:latin typeface="+mn-lt"/>
              </a:rPr>
              <a:t>, </a:t>
            </a:r>
            <a:r>
              <a:rPr lang="es-VE" sz="2400" dirty="0" err="1" smtClean="0">
                <a:latin typeface="+mn-lt"/>
              </a:rPr>
              <a:t>model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prediction</a:t>
            </a:r>
            <a:r>
              <a:rPr lang="es-VE" sz="2400" dirty="0" smtClean="0">
                <a:latin typeface="+mn-lt"/>
              </a:rPr>
              <a:t> control, real-time </a:t>
            </a:r>
            <a:r>
              <a:rPr lang="es-VE" sz="2400" dirty="0" err="1" smtClean="0">
                <a:latin typeface="+mn-lt"/>
              </a:rPr>
              <a:t>learning</a:t>
            </a:r>
            <a:r>
              <a:rPr lang="es-VE" sz="2400" dirty="0" smtClean="0">
                <a:latin typeface="+mn-lt"/>
              </a:rPr>
              <a:t>, </a:t>
            </a:r>
            <a:r>
              <a:rPr lang="es-VE" sz="2400" dirty="0" err="1" smtClean="0">
                <a:latin typeface="+mn-lt"/>
              </a:rPr>
              <a:t>decision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making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under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uncertainty</a:t>
            </a: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42899" y="300492"/>
            <a:ext cx="6991351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 smtClean="0"/>
              <a:t>Oil</a:t>
            </a:r>
            <a:r>
              <a:rPr lang="es-VE" dirty="0" smtClean="0"/>
              <a:t> </a:t>
            </a:r>
            <a:r>
              <a:rPr lang="es-VE" dirty="0" err="1" smtClean="0"/>
              <a:t>production</a:t>
            </a:r>
            <a:r>
              <a:rPr lang="es-VE" dirty="0" smtClean="0"/>
              <a:t> </a:t>
            </a:r>
            <a:r>
              <a:rPr lang="es-VE" dirty="0" err="1" smtClean="0"/>
              <a:t>optimization</a:t>
            </a:r>
            <a:r>
              <a:rPr lang="es-VE" dirty="0" smtClean="0"/>
              <a:t> </a:t>
            </a:r>
            <a:r>
              <a:rPr lang="es-VE" dirty="0" err="1" smtClean="0"/>
              <a:t>under</a:t>
            </a:r>
            <a:r>
              <a:rPr lang="es-VE" dirty="0" smtClean="0"/>
              <a:t> </a:t>
            </a:r>
            <a:r>
              <a:rPr lang="es-VE" dirty="0" err="1" smtClean="0"/>
              <a:t>uncertainty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10" y="408092"/>
            <a:ext cx="2886075" cy="1843063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5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1785118"/>
            <a:ext cx="11217730" cy="1969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Measurable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outcomes</a:t>
            </a:r>
            <a:r>
              <a:rPr lang="es-VE" sz="2400" b="1" dirty="0" smtClean="0">
                <a:latin typeface="+mn-lt"/>
              </a:rPr>
              <a:t>: </a:t>
            </a:r>
            <a:r>
              <a:rPr lang="es-VE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Pioneered the adoption of </a:t>
            </a:r>
            <a:r>
              <a:rPr lang="en-US" sz="2400" dirty="0" smtClean="0">
                <a:latin typeface="+mn-lt"/>
              </a:rPr>
              <a:t>machine learning models with </a:t>
            </a:r>
            <a:r>
              <a:rPr lang="en-US" sz="2400" dirty="0">
                <a:latin typeface="+mn-lt"/>
              </a:rPr>
              <a:t>uncertainty estimates for the global sensitivity analysis and optimization of complex oil recovery processes  </a:t>
            </a:r>
            <a:endParaRPr lang="es-VE" sz="2400" dirty="0">
              <a:latin typeface="+mn-lt"/>
            </a:endParaRPr>
          </a:p>
          <a:p>
            <a:endParaRPr lang="es-VE" sz="2400" dirty="0">
              <a:latin typeface="+mn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42899" y="2967098"/>
            <a:ext cx="11217730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Main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references</a:t>
            </a:r>
            <a:r>
              <a:rPr lang="es-VE" sz="2400" dirty="0" smtClean="0">
                <a:latin typeface="+mn-lt"/>
              </a:rPr>
              <a:t> </a:t>
            </a:r>
          </a:p>
          <a:p>
            <a:pPr fontAlgn="t"/>
            <a:r>
              <a:rPr lang="es-VE" sz="2000" dirty="0">
                <a:latin typeface="+mn-lt"/>
              </a:rPr>
              <a:t>NV </a:t>
            </a:r>
            <a:r>
              <a:rPr lang="es-VE" sz="2000" dirty="0" err="1">
                <a:latin typeface="+mn-lt"/>
              </a:rPr>
              <a:t>Queipo</a:t>
            </a:r>
            <a:r>
              <a:rPr lang="es-VE" sz="2000" dirty="0">
                <a:latin typeface="+mn-lt"/>
              </a:rPr>
              <a:t>, E Nava (2019) </a:t>
            </a:r>
            <a:r>
              <a:rPr lang="en-US" sz="2000" dirty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gradient boosting approach with diversity promoting measures for </a:t>
            </a:r>
            <a:r>
              <a:rPr lang="en-US" sz="2000" dirty="0">
                <a:latin typeface="+mn-lt"/>
              </a:rPr>
              <a:t>the ensemble </a:t>
            </a:r>
            <a:r>
              <a:rPr lang="en-US" sz="2000" dirty="0">
                <a:latin typeface="+mn-lt"/>
              </a:rPr>
              <a:t>of surrogates in </a:t>
            </a:r>
            <a:r>
              <a:rPr lang="en-US" sz="2000" dirty="0">
                <a:latin typeface="+mn-lt"/>
              </a:rPr>
              <a:t>engineering, (accepted)</a:t>
            </a:r>
            <a:endParaRPr lang="en-US" sz="2000" dirty="0">
              <a:latin typeface="+mn-lt"/>
            </a:endParaRPr>
          </a:p>
          <a:p>
            <a:pPr fontAlgn="t"/>
            <a:r>
              <a:rPr lang="es-VE" sz="2000" dirty="0">
                <a:latin typeface="+mn-lt"/>
              </a:rPr>
              <a:t/>
            </a:r>
            <a:br>
              <a:rPr lang="es-VE" sz="2000" dirty="0">
                <a:latin typeface="+mn-lt"/>
              </a:rPr>
            </a:br>
            <a:r>
              <a:rPr lang="en-US" sz="2000" dirty="0">
                <a:latin typeface="+mn-lt"/>
              </a:rPr>
              <a:t>An adaptive MPC approach for the </a:t>
            </a:r>
            <a:r>
              <a:rPr lang="en-US" sz="2000" dirty="0">
                <a:latin typeface="+mn-lt"/>
              </a:rPr>
              <a:t>optimization under uncertainty </a:t>
            </a:r>
            <a:r>
              <a:rPr lang="en-US" sz="2000" dirty="0">
                <a:latin typeface="+mn-lt"/>
              </a:rPr>
              <a:t>of the operation schedule of SAGD recovery processes under </a:t>
            </a:r>
            <a:r>
              <a:rPr lang="en-US" sz="2000" dirty="0">
                <a:latin typeface="+mn-lt"/>
              </a:rPr>
              <a:t>uncertainty (in preparation). An earlier version was presented at the 2015 SPE LAPEC conference held in Quito, Ecuador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  <a:latin typeface="+mn-lt"/>
              </a:rPr>
            </a:br>
            <a:r>
              <a:rPr lang="en-US" alt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lvl="0">
              <a:spcBef>
                <a:spcPts val="0"/>
              </a:spcBef>
            </a:pPr>
            <a:r>
              <a:rPr lang="pt-BR" sz="2000" dirty="0" smtClean="0">
                <a:latin typeface="+mn-lt"/>
              </a:rPr>
              <a:t>E Sanchez, S Pintos, NV </a:t>
            </a:r>
            <a:r>
              <a:rPr lang="pt-BR" sz="2000" dirty="0" err="1" smtClean="0">
                <a:latin typeface="+mn-lt"/>
              </a:rPr>
              <a:t>Queipo</a:t>
            </a:r>
            <a:r>
              <a:rPr lang="pt-BR" sz="2000" dirty="0" smtClean="0">
                <a:latin typeface="+mn-lt"/>
              </a:rPr>
              <a:t> (2008) </a:t>
            </a:r>
            <a:r>
              <a:rPr lang="pt-BR" sz="2000" dirty="0" err="1" smtClean="0">
                <a:latin typeface="+mn-lt"/>
              </a:rPr>
              <a:t>Toward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and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optimal</a:t>
            </a:r>
            <a:r>
              <a:rPr lang="pt-BR" sz="2000" dirty="0" smtClean="0">
                <a:latin typeface="+mn-lt"/>
              </a:rPr>
              <a:t> ensemble </a:t>
            </a:r>
            <a:r>
              <a:rPr lang="pt-BR" sz="2000" dirty="0" err="1" smtClean="0">
                <a:latin typeface="+mn-lt"/>
              </a:rPr>
              <a:t>of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kernel-based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approximations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with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engineering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applications</a:t>
            </a:r>
            <a:r>
              <a:rPr lang="pt-BR" sz="2000" dirty="0" smtClean="0">
                <a:latin typeface="+mn-lt"/>
              </a:rPr>
              <a:t>, </a:t>
            </a:r>
            <a:r>
              <a:rPr lang="en-US" sz="2000" dirty="0" smtClean="0">
                <a:latin typeface="+mn-lt"/>
              </a:rPr>
              <a:t>Structural and Multidisciplinary Optimization Journal,</a:t>
            </a:r>
            <a:r>
              <a:rPr lang="pt-BR" sz="2000" dirty="0" smtClean="0">
                <a:latin typeface="+mn-lt"/>
              </a:rPr>
              <a:t> 36 (3): 247-261. doi:10.1007/s00158-007-0159-6</a:t>
            </a: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s-VE" sz="2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Google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scholar</a:t>
            </a: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: </a:t>
            </a:r>
            <a:r>
              <a:rPr lang="es-VE" sz="2400" i="1" dirty="0" smtClean="0">
                <a:solidFill>
                  <a:srgbClr val="002060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88</a:t>
            </a: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citations</a:t>
            </a:r>
            <a:endParaRPr lang="es-VE" sz="2000" dirty="0">
              <a:solidFill>
                <a:prstClr val="black"/>
              </a:solidFill>
              <a:latin typeface="Calibri" panose="020F0502020204030204"/>
              <a:ea typeface="Times New Roman" panose="02020603050405020304" pitchFamily="18" charset="0"/>
              <a:cs typeface="+mn-cs"/>
            </a:endParaRPr>
          </a:p>
          <a:p>
            <a:pPr fontAlgn="t"/>
            <a:endParaRPr lang="en-US" sz="2000" dirty="0" smtClean="0">
              <a:latin typeface="+mn-lt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42899" y="300492"/>
            <a:ext cx="6991351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/>
              <a:t>Oil production optimization under uncertainty </a:t>
            </a:r>
            <a:endParaRPr lang="es-V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4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Vision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VE" dirty="0" err="1" smtClean="0"/>
              <a:t>Integrate</a:t>
            </a:r>
            <a:r>
              <a:rPr lang="es-VE" dirty="0" smtClean="0"/>
              <a:t> </a:t>
            </a:r>
            <a:r>
              <a:rPr lang="es-VE" dirty="0" err="1" smtClean="0"/>
              <a:t>physical</a:t>
            </a:r>
            <a:r>
              <a:rPr lang="es-VE" dirty="0" smtClean="0"/>
              <a:t> </a:t>
            </a:r>
            <a:r>
              <a:rPr lang="es-VE" dirty="0" err="1" smtClean="0"/>
              <a:t>first</a:t>
            </a:r>
            <a:r>
              <a:rPr lang="es-VE" dirty="0" smtClean="0"/>
              <a:t> </a:t>
            </a:r>
            <a:r>
              <a:rPr lang="es-VE" dirty="0" err="1" smtClean="0"/>
              <a:t>principles</a:t>
            </a:r>
            <a:r>
              <a:rPr lang="es-VE" dirty="0" smtClean="0"/>
              <a:t> and data-</a:t>
            </a:r>
            <a:r>
              <a:rPr lang="es-VE" dirty="0" err="1" smtClean="0"/>
              <a:t>driven</a:t>
            </a:r>
            <a:r>
              <a:rPr lang="es-VE" dirty="0" smtClean="0"/>
              <a:t> </a:t>
            </a:r>
            <a:r>
              <a:rPr lang="es-VE" dirty="0" err="1" smtClean="0"/>
              <a:t>approaches</a:t>
            </a:r>
            <a:r>
              <a:rPr lang="es-VE" dirty="0" smtClean="0"/>
              <a:t> </a:t>
            </a:r>
            <a:r>
              <a:rPr lang="es-VE" dirty="0" err="1" smtClean="0"/>
              <a:t>for</a:t>
            </a:r>
            <a:r>
              <a:rPr lang="es-VE" dirty="0" smtClean="0"/>
              <a:t> </a:t>
            </a:r>
            <a:r>
              <a:rPr lang="es-VE" dirty="0" err="1" smtClean="0"/>
              <a:t>the</a:t>
            </a:r>
            <a:r>
              <a:rPr lang="es-VE" dirty="0" smtClean="0"/>
              <a:t> more </a:t>
            </a:r>
            <a:r>
              <a:rPr lang="es-VE" dirty="0" err="1" smtClean="0"/>
              <a:t>efective</a:t>
            </a:r>
            <a:r>
              <a:rPr lang="es-VE" dirty="0" smtClean="0"/>
              <a:t> </a:t>
            </a:r>
            <a:r>
              <a:rPr lang="es-VE" dirty="0" err="1" smtClean="0"/>
              <a:t>analysis</a:t>
            </a:r>
            <a:r>
              <a:rPr lang="es-VE" dirty="0" smtClean="0"/>
              <a:t> and </a:t>
            </a:r>
            <a:r>
              <a:rPr lang="es-VE" dirty="0" err="1" smtClean="0"/>
              <a:t>optimization</a:t>
            </a:r>
            <a:r>
              <a:rPr lang="es-VE" dirty="0" smtClean="0"/>
              <a:t> </a:t>
            </a:r>
            <a:r>
              <a:rPr lang="es-VE" dirty="0" err="1" smtClean="0"/>
              <a:t>under</a:t>
            </a:r>
            <a:r>
              <a:rPr lang="es-VE" dirty="0" smtClean="0"/>
              <a:t> </a:t>
            </a:r>
            <a:r>
              <a:rPr lang="es-VE" dirty="0" err="1" smtClean="0"/>
              <a:t>uncertainty</a:t>
            </a:r>
            <a:r>
              <a:rPr lang="es-VE" dirty="0" smtClean="0"/>
              <a:t> of </a:t>
            </a:r>
            <a:r>
              <a:rPr lang="es-VE" dirty="0" err="1" smtClean="0"/>
              <a:t>engineering</a:t>
            </a:r>
            <a:r>
              <a:rPr lang="es-VE" dirty="0" smtClean="0"/>
              <a:t> </a:t>
            </a:r>
            <a:r>
              <a:rPr lang="es-VE" dirty="0" err="1" smtClean="0"/>
              <a:t>systems</a:t>
            </a:r>
            <a:r>
              <a:rPr lang="es-VE" dirty="0" smtClean="0"/>
              <a:t>, </a:t>
            </a:r>
            <a:r>
              <a:rPr lang="es-VE" dirty="0" err="1" smtClean="0"/>
              <a:t>with</a:t>
            </a:r>
            <a:r>
              <a:rPr lang="es-VE" dirty="0" smtClean="0"/>
              <a:t> </a:t>
            </a:r>
            <a:r>
              <a:rPr lang="es-VE" dirty="0" err="1" smtClean="0"/>
              <a:t>applications</a:t>
            </a:r>
            <a:r>
              <a:rPr lang="es-VE" dirty="0" smtClean="0"/>
              <a:t> to:</a:t>
            </a:r>
            <a:endParaRPr lang="es-VE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48" y="5260379"/>
            <a:ext cx="1091516" cy="10418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96" y="4270249"/>
            <a:ext cx="1517820" cy="944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33" y="3170250"/>
            <a:ext cx="1494747" cy="95455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331560" y="3155576"/>
            <a:ext cx="7432550" cy="9797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56000" tIns="0" rIns="0" bIns="0" rtlCol="0" anchor="ctr"/>
          <a:lstStyle/>
          <a:p>
            <a:endParaRPr lang="en-US" sz="2400" dirty="0"/>
          </a:p>
        </p:txBody>
      </p:sp>
      <p:sp>
        <p:nvSpPr>
          <p:cNvPr id="10" name="Rectángulo 9"/>
          <p:cNvSpPr/>
          <p:nvPr/>
        </p:nvSpPr>
        <p:spPr>
          <a:xfrm>
            <a:off x="2331560" y="4224344"/>
            <a:ext cx="7432550" cy="9797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56000" tIns="0" rIns="0" bIns="0" rtlCol="0" anchor="ctr"/>
          <a:lstStyle/>
          <a:p>
            <a:pPr marL="0" lvl="2"/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2331560" y="5293112"/>
            <a:ext cx="7432550" cy="9797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56000" tIns="0" rIns="0" bIns="0" rtlCol="0" anchor="ctr"/>
          <a:lstStyle/>
          <a:p>
            <a:pPr marL="0" lvl="7"/>
            <a:endParaRPr lang="es-VE" sz="2400" dirty="0"/>
          </a:p>
        </p:txBody>
      </p:sp>
      <p:sp>
        <p:nvSpPr>
          <p:cNvPr id="12" name="Rectángulo 11"/>
          <p:cNvSpPr/>
          <p:nvPr/>
        </p:nvSpPr>
        <p:spPr>
          <a:xfrm>
            <a:off x="4489851" y="3229945"/>
            <a:ext cx="443343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lvl="2"/>
            <a:r>
              <a:rPr lang="en-US" sz="2400" dirty="0">
                <a:solidFill>
                  <a:srgbClr val="002060"/>
                </a:solidFill>
              </a:rPr>
              <a:t>Oil production optimization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(mature and heavy oil reservoirs)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89851" y="4483379"/>
            <a:ext cx="44334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lvl="2"/>
            <a:r>
              <a:rPr lang="es-VE" sz="2400" dirty="0" err="1">
                <a:solidFill>
                  <a:srgbClr val="002060"/>
                </a:solidFill>
              </a:rPr>
              <a:t>Design</a:t>
            </a:r>
            <a:r>
              <a:rPr lang="es-VE" sz="2400" dirty="0">
                <a:solidFill>
                  <a:srgbClr val="002060"/>
                </a:solidFill>
              </a:rPr>
              <a:t> and </a:t>
            </a:r>
            <a:r>
              <a:rPr lang="es-VE" sz="2400" dirty="0" err="1">
                <a:solidFill>
                  <a:srgbClr val="002060"/>
                </a:solidFill>
              </a:rPr>
              <a:t>manufacturing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489851" y="5548481"/>
            <a:ext cx="443343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lvl="7"/>
            <a:r>
              <a:rPr lang="es-VE" sz="2400" dirty="0" err="1">
                <a:solidFill>
                  <a:srgbClr val="002060"/>
                </a:solidFill>
              </a:rPr>
              <a:t>Biomechanics</a:t>
            </a:r>
            <a:endParaRPr lang="es-VE" sz="2400" dirty="0">
              <a:solidFill>
                <a:srgbClr val="002060"/>
              </a:solidFill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351283" y="3155576"/>
            <a:ext cx="0" cy="979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351283" y="4224344"/>
            <a:ext cx="0" cy="979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351283" y="5293112"/>
            <a:ext cx="0" cy="979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6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42899" y="300492"/>
            <a:ext cx="5796645" cy="1462994"/>
          </a:xfrm>
        </p:spPr>
        <p:txBody>
          <a:bodyPr>
            <a:normAutofit/>
          </a:bodyPr>
          <a:lstStyle/>
          <a:p>
            <a:r>
              <a:rPr lang="es-VE" dirty="0" err="1" smtClean="0"/>
              <a:t>Heart</a:t>
            </a:r>
            <a:r>
              <a:rPr lang="es-VE" dirty="0" smtClean="0"/>
              <a:t> </a:t>
            </a:r>
            <a:r>
              <a:rPr lang="es-VE" dirty="0" err="1" smtClean="0"/>
              <a:t>disease</a:t>
            </a: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42898" y="1790207"/>
            <a:ext cx="7625329" cy="1802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500" b="1" dirty="0" err="1" smtClean="0">
                <a:latin typeface="+mn-lt"/>
              </a:rPr>
              <a:t>Objective</a:t>
            </a:r>
            <a:r>
              <a:rPr lang="es-VE" sz="2500" dirty="0" smtClean="0">
                <a:latin typeface="+mn-lt"/>
              </a:rPr>
              <a:t>: </a:t>
            </a:r>
            <a:r>
              <a:rPr lang="en-US" sz="2500" dirty="0" smtClean="0">
                <a:latin typeface="+mn-lt"/>
              </a:rPr>
              <a:t>assess whether blood pressure variability is an independent </a:t>
            </a:r>
            <a:r>
              <a:rPr lang="en-US" sz="2500" dirty="0">
                <a:latin typeface="+mn-lt"/>
              </a:rPr>
              <a:t>predictor of cardiovascular events and complications </a:t>
            </a:r>
            <a:r>
              <a:rPr lang="en-US" sz="2500" dirty="0" smtClean="0">
                <a:latin typeface="+mn-lt"/>
              </a:rPr>
              <a:t>  </a:t>
            </a:r>
            <a:endParaRPr lang="es-VE" sz="25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6" y="3372668"/>
            <a:ext cx="11502557" cy="1574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Motivation</a:t>
            </a:r>
            <a:r>
              <a:rPr lang="es-VE" sz="2400" dirty="0" smtClean="0">
                <a:latin typeface="+mn-lt"/>
              </a:rPr>
              <a:t>: </a:t>
            </a:r>
            <a:r>
              <a:rPr lang="en-US" sz="2400" b="1" dirty="0">
                <a:latin typeface="+mn-lt"/>
              </a:rPr>
              <a:t>According to the World Health Organization (WHO), heart diseases are the </a:t>
            </a:r>
            <a:r>
              <a:rPr lang="en-US" sz="2800" b="1" dirty="0" smtClean="0">
                <a:latin typeface="+mn-lt"/>
              </a:rPr>
              <a:t>Nº </a:t>
            </a:r>
            <a:r>
              <a:rPr lang="en-US" sz="2800" b="1" dirty="0">
                <a:latin typeface="+mn-lt"/>
              </a:rPr>
              <a:t>1</a:t>
            </a:r>
            <a:r>
              <a:rPr lang="en-US" sz="2400" b="1" dirty="0">
                <a:latin typeface="+mn-lt"/>
              </a:rPr>
              <a:t> cause of death globally… </a:t>
            </a:r>
            <a:r>
              <a:rPr lang="en-US" sz="2400" b="1" dirty="0" smtClean="0">
                <a:latin typeface="+mn-lt"/>
              </a:rPr>
              <a:t>and in the US </a:t>
            </a:r>
            <a:r>
              <a:rPr lang="en-US" sz="2400" dirty="0" smtClean="0">
                <a:latin typeface="+mn-lt"/>
              </a:rPr>
              <a:t>– American </a:t>
            </a:r>
            <a:r>
              <a:rPr lang="en-US" sz="2400" dirty="0">
                <a:latin typeface="+mn-lt"/>
              </a:rPr>
              <a:t>Heart Association Statistics </a:t>
            </a:r>
            <a:r>
              <a:rPr lang="en-US" sz="2400" dirty="0" smtClean="0">
                <a:latin typeface="+mn-lt"/>
              </a:rPr>
              <a:t>Committee (2016). It costs </a:t>
            </a:r>
            <a:r>
              <a:rPr lang="en-US" sz="2400" dirty="0">
                <a:latin typeface="+mn-lt"/>
              </a:rPr>
              <a:t>the nation about </a:t>
            </a:r>
            <a:r>
              <a:rPr lang="en-US" sz="2800" dirty="0">
                <a:latin typeface="+mn-lt"/>
              </a:rPr>
              <a:t>$207 billion </a:t>
            </a:r>
            <a:r>
              <a:rPr lang="en-US" sz="2400" dirty="0">
                <a:latin typeface="+mn-lt"/>
              </a:rPr>
              <a:t>each year in health care services, medications, and lost </a:t>
            </a:r>
            <a:r>
              <a:rPr lang="en-US" sz="2400" dirty="0" smtClean="0">
                <a:latin typeface="+mn-lt"/>
              </a:rPr>
              <a:t>productivity</a:t>
            </a:r>
            <a:r>
              <a:rPr lang="es-VE" sz="2400" dirty="0" smtClean="0">
                <a:latin typeface="+mn-lt"/>
              </a:rPr>
              <a:t/>
            </a:r>
            <a:br>
              <a:rPr lang="es-VE" sz="2400" dirty="0" smtClean="0">
                <a:latin typeface="+mn-lt"/>
              </a:rPr>
            </a:b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6" y="4937186"/>
            <a:ext cx="11502558" cy="1309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Methodology</a:t>
            </a:r>
            <a:r>
              <a:rPr lang="es-VE" sz="2400" dirty="0" smtClean="0">
                <a:latin typeface="+mn-lt"/>
              </a:rPr>
              <a:t>:</a:t>
            </a:r>
            <a:r>
              <a:rPr lang="en-US" sz="2400" dirty="0" smtClean="0">
                <a:latin typeface="+mn-lt"/>
              </a:rPr>
              <a:t> blood pressure variability modeling: average real variability (ARV) versus SD, survival analysis (time to event predictions), Maracaibo (Venezuela) population age study  </a:t>
            </a:r>
            <a:endParaRPr lang="es-VE" sz="2400" dirty="0">
              <a:latin typeface="+mn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87508" y="1411793"/>
            <a:ext cx="2063262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400" b="1" dirty="0" smtClean="0"/>
              <a:t>Key figure</a:t>
            </a:r>
            <a:r>
              <a:rPr lang="es-VE" sz="6400" i="1" dirty="0"/>
              <a:t/>
            </a:r>
            <a:br>
              <a:rPr lang="es-VE" sz="6400" i="1" dirty="0"/>
            </a:br>
            <a:r>
              <a:rPr lang="es-VE" sz="6400" dirty="0" smtClean="0"/>
              <a:t/>
            </a:r>
            <a:br>
              <a:rPr lang="es-VE" sz="6400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729" y="809984"/>
            <a:ext cx="3786725" cy="2166663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31" y="327213"/>
            <a:ext cx="1956821" cy="11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00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2898" y="1796297"/>
            <a:ext cx="11251003" cy="1969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Measurable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outcomes</a:t>
            </a:r>
            <a:r>
              <a:rPr lang="es-VE" sz="2400" b="1" dirty="0" smtClean="0">
                <a:latin typeface="+mn-lt"/>
              </a:rPr>
              <a:t>: </a:t>
            </a:r>
            <a:r>
              <a:rPr lang="es-VE" sz="2400" dirty="0" err="1" smtClean="0">
                <a:latin typeface="+mn-lt"/>
              </a:rPr>
              <a:t>the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proposed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blood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pressure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variability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index</a:t>
            </a:r>
            <a:r>
              <a:rPr lang="es-VE" sz="2400" dirty="0" smtClean="0">
                <a:latin typeface="+mn-lt"/>
              </a:rPr>
              <a:t> (ARV) has </a:t>
            </a:r>
            <a:r>
              <a:rPr lang="es-VE" sz="2400" dirty="0" err="1" smtClean="0">
                <a:latin typeface="+mn-lt"/>
              </a:rPr>
              <a:t>entered</a:t>
            </a:r>
            <a:r>
              <a:rPr lang="es-VE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clinical </a:t>
            </a:r>
            <a:r>
              <a:rPr lang="en-US" sz="2400" dirty="0">
                <a:latin typeface="+mn-lt"/>
              </a:rPr>
              <a:t>use at several national and international institutions, including Emory University’s Department of Epidemiology, Wayne State University’s School of Medicine, USA, the S. Luca Hospital, </a:t>
            </a:r>
            <a:r>
              <a:rPr lang="en-US" sz="2400" dirty="0" err="1">
                <a:latin typeface="+mn-lt"/>
              </a:rPr>
              <a:t>Istituto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Auxologico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Italiano</a:t>
            </a:r>
            <a:r>
              <a:rPr lang="en-US" sz="2400" dirty="0">
                <a:latin typeface="+mn-lt"/>
              </a:rPr>
              <a:t>, University of Milano-Bicocca, Italy,  </a:t>
            </a:r>
            <a:r>
              <a:rPr lang="en-US" sz="2400" dirty="0" err="1">
                <a:latin typeface="+mn-lt"/>
              </a:rPr>
              <a:t>Université</a:t>
            </a:r>
            <a:r>
              <a:rPr lang="en-US" sz="2400" dirty="0">
                <a:latin typeface="+mn-lt"/>
              </a:rPr>
              <a:t> Paris Descartes, and Sorbonne Paris-</a:t>
            </a:r>
            <a:r>
              <a:rPr lang="en-US" sz="2400" dirty="0" err="1">
                <a:latin typeface="+mn-lt"/>
              </a:rPr>
              <a:t>Cité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France. </a:t>
            </a:r>
            <a:r>
              <a:rPr lang="es-VE" sz="2400" dirty="0" smtClean="0">
                <a:latin typeface="+mn-lt"/>
              </a:rPr>
              <a:t/>
            </a:r>
            <a:br>
              <a:rPr lang="es-VE" sz="2400" dirty="0" smtClean="0">
                <a:latin typeface="+mn-lt"/>
              </a:rPr>
            </a:b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4397950"/>
            <a:ext cx="11593060" cy="237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smtClean="0"/>
              <a:t> 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342898" y="3941184"/>
            <a:ext cx="11251003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VE" sz="2400" b="1" dirty="0" err="1"/>
              <a:t>Main</a:t>
            </a:r>
            <a:r>
              <a:rPr lang="es-VE" sz="2400" b="1" dirty="0"/>
              <a:t> </a:t>
            </a:r>
            <a:r>
              <a:rPr lang="es-VE" sz="2400" b="1" dirty="0" err="1"/>
              <a:t>reference</a:t>
            </a:r>
            <a:r>
              <a:rPr lang="es-VE" sz="2400" dirty="0"/>
              <a:t/>
            </a:r>
            <a:br>
              <a:rPr lang="es-VE" sz="2400" dirty="0"/>
            </a:br>
            <a:r>
              <a:rPr lang="es-VE" sz="2400" dirty="0" smtClean="0"/>
              <a:t>L </a:t>
            </a:r>
            <a:r>
              <a:rPr lang="en-US" sz="2400" dirty="0" smtClean="0">
                <a:ea typeface="Times New Roman" panose="02020603050405020304" pitchFamily="18" charset="0"/>
              </a:rPr>
              <a:t>Mena, S Pintos, NV </a:t>
            </a:r>
            <a:r>
              <a:rPr lang="en-US" sz="2400" dirty="0" err="1" smtClean="0">
                <a:ea typeface="Times New Roman" panose="02020603050405020304" pitchFamily="18" charset="0"/>
              </a:rPr>
              <a:t>Queipo</a:t>
            </a:r>
            <a:r>
              <a:rPr lang="en-US" sz="2400" dirty="0" smtClean="0">
                <a:ea typeface="Times New Roman" panose="02020603050405020304" pitchFamily="18" charset="0"/>
              </a:rPr>
              <a:t>, J </a:t>
            </a:r>
            <a:r>
              <a:rPr lang="en-US" sz="2400" dirty="0" err="1" smtClean="0">
                <a:ea typeface="Times New Roman" panose="02020603050405020304" pitchFamily="18" charset="0"/>
              </a:rPr>
              <a:t>Aizpúrua</a:t>
            </a:r>
            <a:r>
              <a:rPr lang="en-US" sz="2400" dirty="0" smtClean="0">
                <a:ea typeface="Times New Roman" panose="02020603050405020304" pitchFamily="18" charset="0"/>
              </a:rPr>
              <a:t>, G </a:t>
            </a:r>
            <a:r>
              <a:rPr lang="en-US" sz="2400" dirty="0" err="1" smtClean="0">
                <a:ea typeface="Times New Roman" panose="02020603050405020304" pitchFamily="18" charset="0"/>
              </a:rPr>
              <a:t>Maestre</a:t>
            </a:r>
            <a:r>
              <a:rPr lang="en-US" sz="2400" dirty="0" smtClean="0">
                <a:ea typeface="Times New Roman" panose="02020603050405020304" pitchFamily="18" charset="0"/>
              </a:rPr>
              <a:t>, T </a:t>
            </a:r>
            <a:r>
              <a:rPr lang="en-US" sz="2400" dirty="0" err="1" smtClean="0">
                <a:ea typeface="Times New Roman" panose="02020603050405020304" pitchFamily="18" charset="0"/>
              </a:rPr>
              <a:t>Sulbarán</a:t>
            </a:r>
            <a:r>
              <a:rPr lang="en-US" sz="2400" dirty="0" smtClean="0">
                <a:ea typeface="Times New Roman" panose="02020603050405020304" pitchFamily="18" charset="0"/>
              </a:rPr>
              <a:t> (2005</a:t>
            </a:r>
            <a:r>
              <a:rPr lang="en-US" sz="2400" dirty="0">
                <a:ea typeface="Times New Roman" panose="02020603050405020304" pitchFamily="18" charset="0"/>
              </a:rPr>
              <a:t>). A reliable index for the prognostic significance of blood pressure </a:t>
            </a:r>
            <a:r>
              <a:rPr lang="en-US" sz="2400" dirty="0" smtClean="0">
                <a:ea typeface="Times New Roman" panose="02020603050405020304" pitchFamily="18" charset="0"/>
              </a:rPr>
              <a:t>variability. </a:t>
            </a:r>
            <a:r>
              <a:rPr lang="en-US" sz="2400" dirty="0">
                <a:ea typeface="Times New Roman" panose="02020603050405020304" pitchFamily="18" charset="0"/>
              </a:rPr>
              <a:t>Journal of </a:t>
            </a:r>
            <a:r>
              <a:rPr lang="en-US" sz="2400" dirty="0" smtClean="0">
                <a:ea typeface="Times New Roman" panose="02020603050405020304" pitchFamily="18" charset="0"/>
              </a:rPr>
              <a:t>Hypertension 23 (3</a:t>
            </a:r>
            <a:r>
              <a:rPr lang="en-US" sz="2400" dirty="0" smtClean="0">
                <a:ea typeface="Times New Roman" panose="02020603050405020304" pitchFamily="18" charset="0"/>
              </a:rPr>
              <a:t>): 505-511</a:t>
            </a:r>
            <a:r>
              <a:rPr lang="en-US" sz="2400" dirty="0" smtClean="0">
                <a:ea typeface="Times New Roman" panose="02020603050405020304" pitchFamily="18" charset="0"/>
              </a:rPr>
              <a:t>.</a:t>
            </a:r>
            <a:r>
              <a:rPr lang="en-US" sz="2400" dirty="0"/>
              <a:t> </a:t>
            </a:r>
            <a:r>
              <a:rPr lang="en-US" sz="2400" dirty="0" err="1" smtClean="0"/>
              <a:t>doi</a:t>
            </a:r>
            <a:r>
              <a:rPr lang="en-US" sz="2400" dirty="0"/>
              <a:t>: </a:t>
            </a:r>
            <a:r>
              <a:rPr lang="en-US" sz="2400" dirty="0" smtClean="0"/>
              <a:t>10.1097/01.hjh.0000160205.81652.5a</a:t>
            </a:r>
            <a:br>
              <a:rPr lang="en-US" sz="2400" dirty="0" smtClean="0"/>
            </a:br>
            <a:r>
              <a:rPr lang="es-VE" sz="2400" dirty="0" smtClean="0">
                <a:ea typeface="Times New Roman" panose="02020603050405020304" pitchFamily="18" charset="0"/>
              </a:rPr>
              <a:t>Google </a:t>
            </a:r>
            <a:r>
              <a:rPr lang="es-VE" sz="2400" dirty="0" err="1" smtClean="0">
                <a:ea typeface="Times New Roman" panose="02020603050405020304" pitchFamily="18" charset="0"/>
              </a:rPr>
              <a:t>scholar</a:t>
            </a:r>
            <a:r>
              <a:rPr lang="es-VE" sz="2400" dirty="0" smtClean="0">
                <a:ea typeface="Times New Roman" panose="02020603050405020304" pitchFamily="18" charset="0"/>
              </a:rPr>
              <a:t>: </a:t>
            </a:r>
            <a:r>
              <a:rPr lang="es-VE" sz="2800" i="1" dirty="0" smtClean="0">
                <a:solidFill>
                  <a:srgbClr val="002060"/>
                </a:solidFill>
                <a:ea typeface="Times New Roman" panose="02020603050405020304" pitchFamily="18" charset="0"/>
              </a:rPr>
              <a:t>289</a:t>
            </a:r>
            <a:r>
              <a:rPr lang="es-VE" sz="2400" dirty="0" smtClean="0">
                <a:ea typeface="Times New Roman" panose="02020603050405020304" pitchFamily="18" charset="0"/>
              </a:rPr>
              <a:t> </a:t>
            </a:r>
            <a:r>
              <a:rPr lang="es-VE" sz="2400" dirty="0" err="1" smtClean="0">
                <a:ea typeface="Times New Roman" panose="02020603050405020304" pitchFamily="18" charset="0"/>
              </a:rPr>
              <a:t>citations</a:t>
            </a:r>
            <a:endParaRPr lang="es-VE" sz="2400" dirty="0" smtClean="0">
              <a:ea typeface="Times New Roman" panose="02020603050405020304" pitchFamily="18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42899" y="300492"/>
            <a:ext cx="5796645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mtClean="0"/>
              <a:t>Heart disease </a:t>
            </a:r>
            <a:endParaRPr lang="es-VE" dirty="0"/>
          </a:p>
        </p:txBody>
      </p: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31" y="327213"/>
            <a:ext cx="1956821" cy="11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8016743" y="596388"/>
                <a:ext cx="350358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𝐴𝑉𝑅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V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V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43" y="596388"/>
                <a:ext cx="350358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596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2898" y="1779815"/>
            <a:ext cx="7846455" cy="125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Objective</a:t>
            </a:r>
            <a:r>
              <a:rPr lang="es-VE" sz="2400" dirty="0" smtClean="0">
                <a:latin typeface="+mn-lt"/>
              </a:rPr>
              <a:t>: </a:t>
            </a:r>
            <a:r>
              <a:rPr lang="es-VE" sz="2400" i="1" dirty="0">
                <a:latin typeface="+mn-lt"/>
              </a:rPr>
              <a:t> </a:t>
            </a:r>
            <a:r>
              <a:rPr lang="es-VE" sz="2400" i="1" dirty="0" smtClean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peed </a:t>
            </a:r>
            <a:r>
              <a:rPr lang="en-US" sz="2400" dirty="0">
                <a:latin typeface="+mn-lt"/>
              </a:rPr>
              <a:t>up dynamic musculoskeletal simulations containing deformable joint contact </a:t>
            </a:r>
            <a:r>
              <a:rPr lang="en-US" sz="2400" dirty="0" smtClean="0">
                <a:latin typeface="+mn-lt"/>
              </a:rPr>
              <a:t>models with applications to surgical planning, rehabilitation and orthopedic implant design </a:t>
            </a:r>
            <a:endParaRPr lang="es-VE" sz="24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9" y="3360785"/>
            <a:ext cx="11593060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Motivation</a:t>
            </a:r>
            <a:r>
              <a:rPr lang="es-VE" sz="2400" dirty="0" smtClean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“…</a:t>
            </a:r>
            <a:r>
              <a:rPr lang="en-US" sz="2400" i="1" dirty="0">
                <a:latin typeface="+mn-lt"/>
              </a:rPr>
              <a:t>according to the Arthritis Foundation, </a:t>
            </a:r>
            <a:r>
              <a:rPr lang="en-US" sz="2400" b="1" i="1" dirty="0">
                <a:latin typeface="+mn-lt"/>
              </a:rPr>
              <a:t>66 million Americans currently suffer from chronic joint problems</a:t>
            </a:r>
            <a:r>
              <a:rPr lang="en-US" sz="2400" i="1" dirty="0">
                <a:latin typeface="+mn-lt"/>
              </a:rPr>
              <a:t>, costing the United </a:t>
            </a:r>
            <a:r>
              <a:rPr lang="en-US" sz="2400" i="1" dirty="0" smtClean="0">
                <a:latin typeface="+mn-lt"/>
              </a:rPr>
              <a:t>heart disease States </a:t>
            </a:r>
            <a:r>
              <a:rPr lang="en-US" sz="2400" i="1" dirty="0">
                <a:latin typeface="+mn-lt"/>
              </a:rPr>
              <a:t>over $86 billion annually in medical costs and lost productivity—second only to </a:t>
            </a:r>
            <a:r>
              <a:rPr lang="en-US" sz="2400" i="1" dirty="0" smtClean="0">
                <a:latin typeface="+mn-lt"/>
              </a:rPr>
              <a:t>heart disease as </a:t>
            </a:r>
            <a:r>
              <a:rPr lang="en-US" sz="2400" i="1" dirty="0">
                <a:latin typeface="+mn-lt"/>
              </a:rPr>
              <a:t>the leading cause of work </a:t>
            </a:r>
            <a:r>
              <a:rPr lang="en-US" sz="2400" i="1" dirty="0" smtClean="0">
                <a:latin typeface="+mn-lt"/>
              </a:rPr>
              <a:t>disability” </a:t>
            </a:r>
            <a:r>
              <a:rPr lang="es-VE" sz="2400" dirty="0" smtClean="0">
                <a:latin typeface="+mn-lt"/>
              </a:rPr>
              <a:t/>
            </a:r>
            <a:br>
              <a:rPr lang="es-VE" sz="2400" dirty="0" smtClean="0">
                <a:latin typeface="+mn-lt"/>
              </a:rPr>
            </a:b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5228589"/>
            <a:ext cx="11593060" cy="13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>
                <a:latin typeface="+mn-lt"/>
              </a:rPr>
              <a:t>Methodology</a:t>
            </a:r>
            <a:r>
              <a:rPr lang="es-VE" sz="2400" i="1" dirty="0">
                <a:latin typeface="+mn-lt"/>
              </a:rPr>
              <a:t>: </a:t>
            </a:r>
            <a:r>
              <a:rPr lang="en-US" sz="2400" i="1" dirty="0">
                <a:latin typeface="+mn-lt"/>
              </a:rPr>
              <a:t>Dynamic musculoskeletal models (DMM) </a:t>
            </a:r>
            <a:r>
              <a:rPr lang="en-US" sz="2400" dirty="0">
                <a:latin typeface="+mn-lt"/>
              </a:rPr>
              <a:t>with deformable anatomic joints, machine </a:t>
            </a:r>
            <a:r>
              <a:rPr lang="en-US" sz="2400" dirty="0" smtClean="0">
                <a:latin typeface="+mn-lt"/>
              </a:rPr>
              <a:t>learning with </a:t>
            </a:r>
            <a:r>
              <a:rPr lang="en-US" sz="2400" dirty="0">
                <a:latin typeface="+mn-lt"/>
              </a:rPr>
              <a:t>irregular feature space, multibody dynamic model of a Stanmore knee simulator machine </a:t>
            </a:r>
            <a:endParaRPr lang="es-VE" sz="24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57590"/>
          <a:stretch/>
        </p:blipFill>
        <p:spPr>
          <a:xfrm>
            <a:off x="10531576" y="338694"/>
            <a:ext cx="1244352" cy="27912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3608" r="11340"/>
          <a:stretch/>
        </p:blipFill>
        <p:spPr>
          <a:xfrm>
            <a:off x="8868665" y="575537"/>
            <a:ext cx="1621766" cy="1553698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42899" y="300492"/>
            <a:ext cx="5796645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 smtClean="0"/>
              <a:t>Biomechanics</a:t>
            </a:r>
            <a:endParaRPr lang="es-VE" dirty="0"/>
          </a:p>
        </p:txBody>
      </p:sp>
      <p:pic>
        <p:nvPicPr>
          <p:cNvPr id="2050" name="Picture 2" descr="Image result for biomechanic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r="67958" b="5849"/>
          <a:stretch/>
        </p:blipFill>
        <p:spPr bwMode="auto">
          <a:xfrm>
            <a:off x="3938218" y="219100"/>
            <a:ext cx="686733" cy="162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50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2899" y="1785118"/>
            <a:ext cx="11217730" cy="1969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Measurable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outcomes</a:t>
            </a:r>
            <a:r>
              <a:rPr lang="es-VE" sz="2400" b="1" dirty="0" smtClean="0">
                <a:latin typeface="+mn-lt"/>
              </a:rPr>
              <a:t>: </a:t>
            </a:r>
            <a:r>
              <a:rPr lang="es-VE" sz="2400" dirty="0" err="1" smtClean="0">
                <a:latin typeface="+mn-lt"/>
              </a:rPr>
              <a:t>order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>
                <a:latin typeface="+mn-lt"/>
              </a:rPr>
              <a:t>of </a:t>
            </a:r>
            <a:r>
              <a:rPr lang="es-VE" sz="2400" dirty="0" err="1" smtClean="0">
                <a:latin typeface="+mn-lt"/>
              </a:rPr>
              <a:t>magnitude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reductions</a:t>
            </a:r>
            <a:r>
              <a:rPr lang="es-VE" sz="2400" dirty="0" smtClean="0">
                <a:latin typeface="+mn-lt"/>
              </a:rPr>
              <a:t> in </a:t>
            </a:r>
            <a:r>
              <a:rPr lang="es-VE" sz="2400" dirty="0" err="1" smtClean="0">
                <a:latin typeface="+mn-lt"/>
              </a:rPr>
              <a:t>the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computational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cost</a:t>
            </a:r>
            <a:r>
              <a:rPr lang="es-VE" sz="2400" dirty="0" smtClean="0">
                <a:latin typeface="+mn-lt"/>
              </a:rPr>
              <a:t> of DMM </a:t>
            </a:r>
            <a:r>
              <a:rPr lang="es-VE" sz="2400" dirty="0" err="1" smtClean="0">
                <a:latin typeface="+mn-lt"/>
              </a:rPr>
              <a:t>while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reasonably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preserving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accuracy</a:t>
            </a:r>
            <a:r>
              <a:rPr lang="es-VE" sz="2400" dirty="0" smtClean="0">
                <a:latin typeface="+mn-lt"/>
              </a:rPr>
              <a:t> in a Total </a:t>
            </a:r>
            <a:r>
              <a:rPr lang="es-VE" sz="2400" dirty="0" err="1" smtClean="0">
                <a:latin typeface="+mn-lt"/>
              </a:rPr>
              <a:t>Knee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Replacement</a:t>
            </a:r>
            <a:r>
              <a:rPr lang="es-VE" sz="2400" dirty="0" smtClean="0">
                <a:latin typeface="+mn-lt"/>
              </a:rPr>
              <a:t> (TKR) </a:t>
            </a:r>
            <a:r>
              <a:rPr lang="es-VE" sz="2400" dirty="0" err="1" smtClean="0">
                <a:latin typeface="+mn-lt"/>
              </a:rPr>
              <a:t>model</a:t>
            </a: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9" y="4803139"/>
            <a:ext cx="11593060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VE" sz="2400" b="1" dirty="0" err="1" smtClean="0">
                <a:latin typeface="+mn-lt"/>
              </a:rPr>
              <a:t>Funding</a:t>
            </a:r>
            <a:r>
              <a:rPr lang="es-VE" sz="2400" b="1" dirty="0" smtClean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Surrogate-Based Modeling of Joint Contact Mechanics, NSF Award 0602996, 05/2006-04/2009 </a:t>
            </a:r>
            <a:r>
              <a:rPr lang="en-US" sz="2400" dirty="0" smtClean="0">
                <a:latin typeface="+mn-lt"/>
              </a:rPr>
              <a:t>(with Prof. Benjamin J. </a:t>
            </a:r>
            <a:r>
              <a:rPr lang="en-US" sz="2400" dirty="0" err="1" smtClean="0">
                <a:latin typeface="+mn-lt"/>
              </a:rPr>
              <a:t>Fregly</a:t>
            </a:r>
            <a:r>
              <a:rPr lang="en-US" sz="2400" dirty="0" smtClean="0">
                <a:latin typeface="+mn-lt"/>
              </a:rPr>
              <a:t>) </a:t>
            </a:r>
            <a:r>
              <a:rPr lang="en-US" sz="2400" dirty="0">
                <a:latin typeface="+mn-lt"/>
              </a:rPr>
              <a:t>$285,318</a:t>
            </a:r>
            <a:endParaRPr lang="es-VE" sz="24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 </a:t>
            </a:r>
            <a:r>
              <a:rPr lang="es-VE" sz="2400" dirty="0" smtClean="0">
                <a:latin typeface="+mn-lt"/>
              </a:rPr>
              <a:t/>
            </a:r>
            <a:br>
              <a:rPr lang="es-VE" sz="2400" dirty="0" smtClean="0">
                <a:latin typeface="+mn-lt"/>
              </a:rPr>
            </a:br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42899" y="2834020"/>
            <a:ext cx="11217730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</a:pPr>
            <a:r>
              <a:rPr lang="es-VE" sz="2400" b="1" dirty="0" err="1" smtClean="0">
                <a:latin typeface="+mn-lt"/>
              </a:rPr>
              <a:t>Main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reference</a:t>
            </a:r>
            <a:r>
              <a:rPr lang="es-VE" sz="2400" dirty="0" smtClean="0">
                <a:latin typeface="+mn-lt"/>
              </a:rPr>
              <a:t> </a:t>
            </a:r>
            <a:br>
              <a:rPr lang="es-VE" sz="2400" dirty="0" smtClean="0">
                <a:latin typeface="+mn-lt"/>
              </a:rPr>
            </a:br>
            <a:r>
              <a:rPr lang="es-VE" sz="2400" dirty="0" smtClean="0">
                <a:latin typeface="+mn-lt"/>
              </a:rPr>
              <a:t>YC </a:t>
            </a:r>
            <a:r>
              <a:rPr lang="es-VE" sz="2400" dirty="0" err="1" smtClean="0">
                <a:latin typeface="+mn-lt"/>
              </a:rPr>
              <a:t>Lin</a:t>
            </a:r>
            <a:r>
              <a:rPr lang="es-VE" sz="2400" dirty="0" smtClean="0">
                <a:latin typeface="+mn-lt"/>
              </a:rPr>
              <a:t>, RT </a:t>
            </a:r>
            <a:r>
              <a:rPr lang="es-VE" sz="2400" dirty="0" err="1" smtClean="0">
                <a:latin typeface="+mn-lt"/>
              </a:rPr>
              <a:t>Haftka</a:t>
            </a:r>
            <a:r>
              <a:rPr lang="es-VE" sz="2400" dirty="0" smtClean="0">
                <a:latin typeface="+mn-lt"/>
              </a:rPr>
              <a:t>, NV </a:t>
            </a:r>
            <a:r>
              <a:rPr lang="es-VE" sz="2400" dirty="0" err="1" smtClean="0">
                <a:latin typeface="+mn-lt"/>
              </a:rPr>
              <a:t>Queipo</a:t>
            </a:r>
            <a:r>
              <a:rPr lang="es-VE" sz="2400" dirty="0" smtClean="0">
                <a:latin typeface="+mn-lt"/>
              </a:rPr>
              <a:t>, BJ </a:t>
            </a:r>
            <a:r>
              <a:rPr lang="es-VE" sz="2400" dirty="0" err="1" smtClean="0">
                <a:latin typeface="+mn-lt"/>
              </a:rPr>
              <a:t>Fregly</a:t>
            </a:r>
            <a:r>
              <a:rPr lang="es-VE" sz="2400" dirty="0" smtClean="0">
                <a:latin typeface="+mn-lt"/>
              </a:rPr>
              <a:t> (2010) </a:t>
            </a:r>
            <a:r>
              <a:rPr lang="es-VE" sz="2400" dirty="0" err="1" smtClean="0">
                <a:latin typeface="+mn-lt"/>
              </a:rPr>
              <a:t>Surrogate</a:t>
            </a:r>
            <a:r>
              <a:rPr lang="es-VE" sz="2400" dirty="0" smtClean="0">
                <a:latin typeface="+mn-lt"/>
              </a:rPr>
              <a:t> articular </a:t>
            </a:r>
            <a:r>
              <a:rPr lang="es-VE" sz="2400" dirty="0" err="1" smtClean="0">
                <a:latin typeface="+mn-lt"/>
              </a:rPr>
              <a:t>contact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models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for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computationally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efficient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multibody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dynamic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simulations</a:t>
            </a:r>
            <a:r>
              <a:rPr lang="es-VE" sz="2400" dirty="0" smtClean="0">
                <a:latin typeface="+mn-lt"/>
              </a:rPr>
              <a:t>. Medical </a:t>
            </a:r>
            <a:r>
              <a:rPr lang="es-VE" sz="2400" dirty="0" err="1" smtClean="0">
                <a:latin typeface="+mn-lt"/>
              </a:rPr>
              <a:t>engineering</a:t>
            </a:r>
            <a:r>
              <a:rPr lang="es-VE" sz="2400" dirty="0" smtClean="0">
                <a:latin typeface="+mn-lt"/>
              </a:rPr>
              <a:t> &amp; </a:t>
            </a:r>
            <a:r>
              <a:rPr lang="es-VE" sz="2400" dirty="0" err="1" smtClean="0">
                <a:latin typeface="+mn-lt"/>
              </a:rPr>
              <a:t>physics</a:t>
            </a:r>
            <a:r>
              <a:rPr lang="es-VE" sz="2400" dirty="0" smtClean="0">
                <a:latin typeface="+mn-lt"/>
              </a:rPr>
              <a:t> 32 (6): 584-594. </a:t>
            </a:r>
            <a:r>
              <a:rPr lang="es-VE" sz="2400" dirty="0" err="1" smtClean="0">
                <a:latin typeface="+mn-lt"/>
              </a:rPr>
              <a:t>doi</a:t>
            </a:r>
            <a:r>
              <a:rPr lang="es-VE" sz="2400" dirty="0" smtClean="0">
                <a:latin typeface="+mn-lt"/>
              </a:rPr>
              <a:t>: 10.1016/j.medengphy.2010.02.008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s-VE" sz="24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Google </a:t>
            </a:r>
            <a:r>
              <a:rPr lang="es-VE" sz="24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scholar</a:t>
            </a:r>
            <a:r>
              <a:rPr lang="es-VE" sz="24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: </a:t>
            </a:r>
            <a:r>
              <a:rPr lang="es-VE" sz="2800" i="1" dirty="0" smtClean="0">
                <a:solidFill>
                  <a:srgbClr val="002060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38</a:t>
            </a:r>
            <a:r>
              <a:rPr lang="es-VE" sz="24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 </a:t>
            </a:r>
            <a:r>
              <a:rPr lang="es-VE" sz="24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citations</a:t>
            </a:r>
            <a:endParaRPr lang="es-VE" sz="2400" dirty="0">
              <a:solidFill>
                <a:prstClr val="black"/>
              </a:solidFill>
              <a:latin typeface="Calibri" panose="020F0502020204030204"/>
              <a:ea typeface="Times New Roman" panose="02020603050405020304" pitchFamily="18" charset="0"/>
              <a:cs typeface="+mn-cs"/>
            </a:endParaRPr>
          </a:p>
          <a:p>
            <a:endParaRPr lang="es-VE" sz="2400" dirty="0" smtClean="0">
              <a:latin typeface="+mn-lt"/>
            </a:endParaRPr>
          </a:p>
          <a:p>
            <a:r>
              <a:rPr lang="es-VE" sz="2400" dirty="0" smtClean="0">
                <a:latin typeface="+mn-lt"/>
              </a:rPr>
              <a:t> </a:t>
            </a:r>
            <a:endParaRPr lang="es-VE" sz="2400" dirty="0">
              <a:latin typeface="+mn-lt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42899" y="300492"/>
            <a:ext cx="5796645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 smtClean="0"/>
              <a:t>Biomechanics</a:t>
            </a:r>
            <a:endParaRPr lang="es-VE" dirty="0"/>
          </a:p>
        </p:txBody>
      </p:sp>
      <p:pic>
        <p:nvPicPr>
          <p:cNvPr id="15" name="Picture 2" descr="Image result for biomechan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r="67958" b="5849"/>
          <a:stretch/>
        </p:blipFill>
        <p:spPr bwMode="auto">
          <a:xfrm>
            <a:off x="3938218" y="219100"/>
            <a:ext cx="686733" cy="162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87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2898" y="1779815"/>
            <a:ext cx="7846455" cy="125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>
                <a:latin typeface="+mn-lt"/>
              </a:rPr>
              <a:t>Objective</a:t>
            </a:r>
            <a:r>
              <a:rPr lang="es-VE" sz="2400" dirty="0">
                <a:latin typeface="+mn-lt"/>
              </a:rPr>
              <a:t>: </a:t>
            </a:r>
            <a:r>
              <a:rPr lang="es-VE" sz="2400" i="1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the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development</a:t>
            </a:r>
            <a:r>
              <a:rPr lang="es-VE" sz="2400" dirty="0">
                <a:latin typeface="+mn-lt"/>
              </a:rPr>
              <a:t> of </a:t>
            </a:r>
            <a:r>
              <a:rPr lang="es-VE" sz="2400" dirty="0" err="1">
                <a:latin typeface="+mn-lt"/>
              </a:rPr>
              <a:t>probabilistic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design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approaches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that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account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for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life-cycle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uncertainty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reduction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measures</a:t>
            </a:r>
            <a:r>
              <a:rPr lang="es-VE" sz="2400" dirty="0">
                <a:latin typeface="+mn-lt"/>
              </a:rPr>
              <a:t> (</a:t>
            </a:r>
            <a:r>
              <a:rPr lang="es-VE" sz="2400" dirty="0" err="1">
                <a:latin typeface="+mn-lt"/>
              </a:rPr>
              <a:t>from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design</a:t>
            </a:r>
            <a:r>
              <a:rPr lang="es-VE" sz="2400" dirty="0">
                <a:latin typeface="+mn-lt"/>
              </a:rPr>
              <a:t> to post-</a:t>
            </a:r>
            <a:r>
              <a:rPr lang="es-VE" sz="2400" dirty="0" err="1">
                <a:latin typeface="+mn-lt"/>
              </a:rPr>
              <a:t>design</a:t>
            </a:r>
            <a:r>
              <a:rPr lang="es-VE" sz="2400" dirty="0">
                <a:latin typeface="+mn-lt"/>
              </a:rPr>
              <a:t>) in </a:t>
            </a:r>
            <a:r>
              <a:rPr lang="es-VE" sz="2400" dirty="0" err="1">
                <a:latin typeface="+mn-lt"/>
              </a:rPr>
              <a:t>the</a:t>
            </a:r>
            <a:r>
              <a:rPr lang="en-US" sz="2400" dirty="0">
                <a:latin typeface="+mn-lt"/>
              </a:rPr>
              <a:t> the design and construction of </a:t>
            </a:r>
            <a:r>
              <a:rPr lang="en-US" sz="2400" dirty="0" smtClean="0">
                <a:latin typeface="+mn-lt"/>
              </a:rPr>
              <a:t>lightweight and </a:t>
            </a:r>
            <a:r>
              <a:rPr lang="en-US" sz="2400" dirty="0">
                <a:latin typeface="+mn-lt"/>
              </a:rPr>
              <a:t>reliable </a:t>
            </a:r>
            <a:r>
              <a:rPr lang="en-US" sz="2400" dirty="0" smtClean="0">
                <a:latin typeface="+mn-lt"/>
              </a:rPr>
              <a:t>products</a:t>
            </a:r>
            <a:endParaRPr lang="es-VE" sz="24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9" y="3547471"/>
            <a:ext cx="11593060" cy="18810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Motivation</a:t>
            </a:r>
            <a:r>
              <a:rPr lang="es-VE" sz="2400" dirty="0">
                <a:latin typeface="+mn-lt"/>
              </a:rPr>
              <a:t>: </a:t>
            </a:r>
            <a:r>
              <a:rPr lang="es-VE" sz="2400" dirty="0" smtClean="0">
                <a:latin typeface="+mn-lt"/>
              </a:rPr>
              <a:t> “</a:t>
            </a:r>
            <a:r>
              <a:rPr lang="en-US" sz="2400" dirty="0" smtClean="0">
                <a:latin typeface="+mn-lt"/>
              </a:rPr>
              <a:t>… </a:t>
            </a:r>
            <a:r>
              <a:rPr lang="en-US" sz="2400" dirty="0">
                <a:latin typeface="+mn-lt"/>
              </a:rPr>
              <a:t>since the early 2000´s the US exhibit a negative trend regarding the US trade balance for advanced technological manufacturing products, with the deficit currently being well above $100 </a:t>
            </a:r>
            <a:r>
              <a:rPr lang="en-US" sz="2400" dirty="0" smtClean="0">
                <a:latin typeface="+mn-lt"/>
              </a:rPr>
              <a:t>billion and the adoption of probabilistic design methods are associated with the manufacturing of more cost-effective and reliable products”</a:t>
            </a:r>
            <a:r>
              <a:rPr lang="es-VE" sz="2400" dirty="0">
                <a:latin typeface="+mn-lt"/>
              </a:rPr>
              <a:t/>
            </a:r>
            <a:br>
              <a:rPr lang="es-VE" sz="2400" dirty="0">
                <a:latin typeface="+mn-lt"/>
              </a:rPr>
            </a:br>
            <a:r>
              <a:rPr lang="es-VE" sz="2400" dirty="0">
                <a:latin typeface="+mn-lt"/>
              </a:rPr>
              <a:t>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5428500"/>
            <a:ext cx="11593060" cy="13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>
                <a:latin typeface="+mn-lt"/>
              </a:rPr>
              <a:t>Methodology</a:t>
            </a:r>
            <a:r>
              <a:rPr lang="es-VE" sz="2400" dirty="0">
                <a:latin typeface="+mn-lt"/>
              </a:rPr>
              <a:t>: </a:t>
            </a:r>
            <a:r>
              <a:rPr lang="es-VE" sz="2400" dirty="0" err="1">
                <a:latin typeface="+mn-lt"/>
              </a:rPr>
              <a:t>Structural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analysis</a:t>
            </a:r>
            <a:r>
              <a:rPr lang="es-VE" sz="2400" dirty="0">
                <a:latin typeface="+mn-lt"/>
              </a:rPr>
              <a:t>, </a:t>
            </a:r>
            <a:r>
              <a:rPr lang="es-VE" sz="2400" dirty="0" err="1">
                <a:latin typeface="+mn-lt"/>
              </a:rPr>
              <a:t>computational</a:t>
            </a:r>
            <a:r>
              <a:rPr lang="es-VE" sz="2400" dirty="0">
                <a:latin typeface="+mn-lt"/>
              </a:rPr>
              <a:t> fluid </a:t>
            </a:r>
            <a:r>
              <a:rPr lang="es-VE" sz="2400" dirty="0" err="1">
                <a:latin typeface="+mn-lt"/>
              </a:rPr>
              <a:t>dynamics</a:t>
            </a:r>
            <a:r>
              <a:rPr lang="es-VE" sz="2400" dirty="0">
                <a:latin typeface="+mn-lt"/>
              </a:rPr>
              <a:t> and </a:t>
            </a:r>
            <a:r>
              <a:rPr lang="es-VE" sz="2400" dirty="0" err="1">
                <a:latin typeface="+mn-lt"/>
              </a:rPr>
              <a:t>heat</a:t>
            </a:r>
            <a:r>
              <a:rPr lang="es-VE" sz="2400" dirty="0">
                <a:latin typeface="+mn-lt"/>
              </a:rPr>
              <a:t> transfer, machine </a:t>
            </a:r>
            <a:r>
              <a:rPr lang="es-VE" sz="2400" dirty="0" err="1">
                <a:latin typeface="+mn-lt"/>
              </a:rPr>
              <a:t>learning</a:t>
            </a:r>
            <a:r>
              <a:rPr lang="es-VE" sz="2400" dirty="0">
                <a:latin typeface="+mn-lt"/>
              </a:rPr>
              <a:t>, global </a:t>
            </a:r>
            <a:r>
              <a:rPr lang="es-VE" sz="2400" dirty="0" err="1">
                <a:latin typeface="+mn-lt"/>
              </a:rPr>
              <a:t>sensitivity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analysis</a:t>
            </a:r>
            <a:r>
              <a:rPr lang="es-VE" sz="2400" dirty="0">
                <a:latin typeface="+mn-lt"/>
              </a:rPr>
              <a:t>, </a:t>
            </a:r>
            <a:r>
              <a:rPr lang="es-VE" sz="2400" dirty="0" err="1">
                <a:latin typeface="+mn-lt"/>
              </a:rPr>
              <a:t>uncertainty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quantification</a:t>
            </a:r>
            <a:r>
              <a:rPr lang="es-VE" sz="2400" dirty="0">
                <a:latin typeface="+mn-lt"/>
              </a:rPr>
              <a:t>, </a:t>
            </a:r>
            <a:r>
              <a:rPr lang="es-VE" sz="2400" dirty="0" err="1">
                <a:latin typeface="+mn-lt"/>
              </a:rPr>
              <a:t>reliability-based</a:t>
            </a:r>
            <a:r>
              <a:rPr lang="es-VE" sz="2400" dirty="0">
                <a:latin typeface="+mn-lt"/>
              </a:rPr>
              <a:t> and </a:t>
            </a:r>
            <a:r>
              <a:rPr lang="es-VE" sz="2400" dirty="0" err="1">
                <a:latin typeface="+mn-lt"/>
              </a:rPr>
              <a:t>robust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design</a:t>
            </a:r>
            <a:r>
              <a:rPr lang="es-VE" sz="2400" dirty="0">
                <a:latin typeface="+mn-lt"/>
              </a:rPr>
              <a:t> </a:t>
            </a:r>
            <a:r>
              <a:rPr lang="es-VE" sz="2400" dirty="0" err="1">
                <a:latin typeface="+mn-lt"/>
              </a:rPr>
              <a:t>optimization</a:t>
            </a:r>
            <a:r>
              <a:rPr lang="es-VE" sz="2400" dirty="0">
                <a:latin typeface="+mn-lt"/>
              </a:rPr>
              <a:t> 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42899" y="300492"/>
            <a:ext cx="6991351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/>
              <a:t>Probabilistic</a:t>
            </a:r>
            <a:r>
              <a:rPr lang="es-VE" dirty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err="1" smtClean="0"/>
              <a:t>optimal</a:t>
            </a:r>
            <a:r>
              <a:rPr lang="es-VE" dirty="0" smtClean="0"/>
              <a:t> </a:t>
            </a:r>
            <a:r>
              <a:rPr lang="es-VE" dirty="0" err="1" smtClean="0"/>
              <a:t>design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16" y="368230"/>
            <a:ext cx="3277057" cy="2038635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45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899" y="1785118"/>
            <a:ext cx="11217730" cy="1969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Measurable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outcomes</a:t>
            </a:r>
            <a:r>
              <a:rPr lang="es-VE" sz="2400" b="1" dirty="0" smtClean="0">
                <a:latin typeface="+mn-lt"/>
              </a:rPr>
              <a:t>: </a:t>
            </a:r>
            <a:r>
              <a:rPr lang="es-VE" sz="2400" dirty="0" err="1" smtClean="0">
                <a:latin typeface="+mn-lt"/>
              </a:rPr>
              <a:t>showcased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the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value</a:t>
            </a:r>
            <a:r>
              <a:rPr lang="es-VE" sz="2400" dirty="0" smtClean="0">
                <a:latin typeface="+mn-lt"/>
              </a:rPr>
              <a:t> of </a:t>
            </a:r>
            <a:r>
              <a:rPr lang="es-VE" sz="2400" dirty="0" err="1" smtClean="0">
                <a:latin typeface="+mn-lt"/>
              </a:rPr>
              <a:t>adopting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probabilistic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optimal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design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approaches</a:t>
            </a:r>
            <a:r>
              <a:rPr lang="es-VE" sz="2400" dirty="0" smtClean="0">
                <a:latin typeface="+mn-lt"/>
              </a:rPr>
              <a:t> in </a:t>
            </a:r>
            <a:r>
              <a:rPr lang="es-VE" sz="2400" dirty="0" err="1" smtClean="0">
                <a:latin typeface="+mn-lt"/>
              </a:rPr>
              <a:t>the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automotive</a:t>
            </a:r>
            <a:r>
              <a:rPr lang="es-VE" sz="2400" dirty="0" smtClean="0">
                <a:latin typeface="+mn-lt"/>
              </a:rPr>
              <a:t> (</a:t>
            </a:r>
            <a:r>
              <a:rPr lang="es-VE" sz="2400" dirty="0" err="1" smtClean="0">
                <a:latin typeface="+mn-lt"/>
              </a:rPr>
              <a:t>structural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elements</a:t>
            </a:r>
            <a:r>
              <a:rPr lang="es-VE" sz="2400" dirty="0" smtClean="0">
                <a:latin typeface="+mn-lt"/>
              </a:rPr>
              <a:t>) and </a:t>
            </a:r>
            <a:r>
              <a:rPr lang="es-VE" sz="2400" dirty="0" err="1" smtClean="0">
                <a:latin typeface="+mn-lt"/>
              </a:rPr>
              <a:t>aerospace</a:t>
            </a:r>
            <a:r>
              <a:rPr lang="es-VE" sz="2400" dirty="0" smtClean="0">
                <a:latin typeface="+mn-lt"/>
              </a:rPr>
              <a:t> (</a:t>
            </a:r>
            <a:r>
              <a:rPr lang="es-VE" sz="2400" dirty="0" err="1" smtClean="0">
                <a:latin typeface="+mn-lt"/>
              </a:rPr>
              <a:t>rocket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injector</a:t>
            </a:r>
            <a:r>
              <a:rPr lang="es-VE" sz="2400" dirty="0" smtClean="0">
                <a:latin typeface="+mn-lt"/>
              </a:rPr>
              <a:t> </a:t>
            </a:r>
            <a:r>
              <a:rPr lang="es-VE" sz="2400" dirty="0" err="1" smtClean="0">
                <a:latin typeface="+mn-lt"/>
              </a:rPr>
              <a:t>design</a:t>
            </a:r>
            <a:r>
              <a:rPr lang="es-VE" sz="2400" dirty="0" smtClean="0">
                <a:latin typeface="+mn-lt"/>
              </a:rPr>
              <a:t>)  </a:t>
            </a:r>
            <a:r>
              <a:rPr lang="es-VE" sz="2400" dirty="0" err="1" smtClean="0">
                <a:latin typeface="+mn-lt"/>
              </a:rPr>
              <a:t>domains</a:t>
            </a:r>
            <a:endParaRPr lang="es-VE" sz="2400" dirty="0">
              <a:latin typeface="+mn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42899" y="3136184"/>
            <a:ext cx="11334094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400" b="1" dirty="0" err="1" smtClean="0">
                <a:latin typeface="+mn-lt"/>
              </a:rPr>
              <a:t>Main</a:t>
            </a:r>
            <a:r>
              <a:rPr lang="es-VE" sz="2400" b="1" dirty="0" smtClean="0">
                <a:latin typeface="+mn-lt"/>
              </a:rPr>
              <a:t> </a:t>
            </a:r>
            <a:r>
              <a:rPr lang="es-VE" sz="2400" b="1" dirty="0" err="1" smtClean="0">
                <a:latin typeface="+mn-lt"/>
              </a:rPr>
              <a:t>references</a:t>
            </a:r>
            <a:r>
              <a:rPr lang="es-VE" sz="2400" dirty="0" smtClean="0">
                <a:latin typeface="+mn-lt"/>
              </a:rPr>
              <a:t> </a:t>
            </a: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s-VE" sz="2000" dirty="0" smtClean="0">
                <a:latin typeface="+mn-lt"/>
              </a:rPr>
              <a:t>NV </a:t>
            </a:r>
            <a:r>
              <a:rPr lang="es-VE" sz="2000" dirty="0" err="1" smtClean="0">
                <a:latin typeface="+mn-lt"/>
              </a:rPr>
              <a:t>Queipo</a:t>
            </a:r>
            <a:r>
              <a:rPr lang="es-VE" sz="2000" dirty="0" smtClean="0">
                <a:latin typeface="+mn-lt"/>
              </a:rPr>
              <a:t>, RT </a:t>
            </a:r>
            <a:r>
              <a:rPr lang="es-VE" sz="2000" dirty="0" err="1" smtClean="0">
                <a:latin typeface="+mn-lt"/>
              </a:rPr>
              <a:t>Haftka</a:t>
            </a:r>
            <a:r>
              <a:rPr lang="es-VE" sz="2000" dirty="0" smtClean="0">
                <a:latin typeface="+mn-lt"/>
              </a:rPr>
              <a:t>, W </a:t>
            </a:r>
            <a:r>
              <a:rPr lang="es-VE" sz="2000" dirty="0" err="1" smtClean="0">
                <a:latin typeface="+mn-lt"/>
              </a:rPr>
              <a:t>Shyy</a:t>
            </a:r>
            <a:r>
              <a:rPr lang="es-VE" sz="2000" dirty="0" smtClean="0">
                <a:latin typeface="+mn-lt"/>
              </a:rPr>
              <a:t>, T </a:t>
            </a:r>
            <a:r>
              <a:rPr lang="es-VE" sz="2000" dirty="0" err="1" smtClean="0">
                <a:latin typeface="+mn-lt"/>
              </a:rPr>
              <a:t>Goel</a:t>
            </a:r>
            <a:r>
              <a:rPr lang="es-VE" sz="2000" dirty="0" smtClean="0">
                <a:latin typeface="+mn-lt"/>
              </a:rPr>
              <a:t>, R </a:t>
            </a:r>
            <a:r>
              <a:rPr lang="es-VE" sz="2000" dirty="0" err="1" smtClean="0">
                <a:latin typeface="+mn-lt"/>
              </a:rPr>
              <a:t>Vaidyanathan</a:t>
            </a:r>
            <a:r>
              <a:rPr lang="es-VE" sz="2000" dirty="0" smtClean="0">
                <a:latin typeface="+mn-lt"/>
              </a:rPr>
              <a:t>, PK Tucker (2005) </a:t>
            </a:r>
            <a:r>
              <a:rPr lang="es-VE" sz="2000" dirty="0" err="1" smtClean="0">
                <a:latin typeface="+mn-lt"/>
              </a:rPr>
              <a:t>Surrogate-based</a:t>
            </a:r>
            <a:r>
              <a:rPr lang="es-VE" sz="2000" dirty="0" smtClean="0">
                <a:latin typeface="+mn-lt"/>
              </a:rPr>
              <a:t> </a:t>
            </a:r>
            <a:r>
              <a:rPr lang="es-VE" sz="2000" dirty="0" err="1" smtClean="0">
                <a:latin typeface="+mn-lt"/>
              </a:rPr>
              <a:t>analysis</a:t>
            </a:r>
            <a:r>
              <a:rPr lang="es-VE" sz="2000" dirty="0" smtClean="0">
                <a:latin typeface="+mn-lt"/>
              </a:rPr>
              <a:t> and </a:t>
            </a:r>
            <a:r>
              <a:rPr lang="es-VE" sz="2000" dirty="0" err="1" smtClean="0">
                <a:latin typeface="+mn-lt"/>
              </a:rPr>
              <a:t>optimization</a:t>
            </a:r>
            <a:r>
              <a:rPr lang="es-VE" sz="2000" dirty="0" smtClean="0">
                <a:latin typeface="+mn-lt"/>
              </a:rPr>
              <a:t>. </a:t>
            </a:r>
            <a:r>
              <a:rPr lang="es-VE" sz="2000" dirty="0" err="1" smtClean="0">
                <a:latin typeface="+mn-lt"/>
              </a:rPr>
              <a:t>Progress</a:t>
            </a:r>
            <a:r>
              <a:rPr lang="es-VE" sz="2000" dirty="0" smtClean="0">
                <a:latin typeface="+mn-lt"/>
              </a:rPr>
              <a:t> in </a:t>
            </a:r>
            <a:r>
              <a:rPr lang="es-VE" sz="2000" dirty="0" err="1" smtClean="0">
                <a:latin typeface="+mn-lt"/>
              </a:rPr>
              <a:t>aerospace</a:t>
            </a:r>
            <a:r>
              <a:rPr lang="es-VE" sz="2000" dirty="0" smtClean="0">
                <a:latin typeface="+mn-lt"/>
              </a:rPr>
              <a:t> </a:t>
            </a:r>
            <a:r>
              <a:rPr lang="es-VE" sz="2000" dirty="0" err="1" smtClean="0">
                <a:latin typeface="+mn-lt"/>
              </a:rPr>
              <a:t>sciences</a:t>
            </a:r>
            <a:r>
              <a:rPr lang="es-VE" sz="2000" dirty="0" smtClean="0">
                <a:latin typeface="+mn-lt"/>
              </a:rPr>
              <a:t> 41 (1): 1-28 (in </a:t>
            </a:r>
            <a:r>
              <a:rPr lang="es-VE" sz="2000" dirty="0" err="1" smtClean="0">
                <a:latin typeface="+mn-lt"/>
              </a:rPr>
              <a:t>collaboration</a:t>
            </a:r>
            <a:r>
              <a:rPr lang="es-VE" sz="2000" dirty="0" smtClean="0">
                <a:latin typeface="+mn-lt"/>
              </a:rPr>
              <a:t> </a:t>
            </a:r>
            <a:r>
              <a:rPr lang="es-VE" sz="2000" dirty="0" err="1" smtClean="0">
                <a:latin typeface="+mn-lt"/>
              </a:rPr>
              <a:t>with</a:t>
            </a:r>
            <a:r>
              <a:rPr lang="es-VE" sz="2000" dirty="0" smtClean="0">
                <a:latin typeface="+mn-lt"/>
              </a:rPr>
              <a:t> NASA). doi:10.1016/j.paerosci.2005.02.001 </a:t>
            </a:r>
            <a:br>
              <a:rPr lang="es-VE" sz="2000" dirty="0" smtClean="0">
                <a:latin typeface="+mn-lt"/>
              </a:rPr>
            </a:b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Google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scholar</a:t>
            </a: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: </a:t>
            </a:r>
            <a:r>
              <a:rPr lang="es-VE" sz="2400" i="1" dirty="0" smtClean="0">
                <a:solidFill>
                  <a:srgbClr val="002060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1741</a:t>
            </a: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+mn-cs"/>
              </a:rPr>
              <a:t>citations</a:t>
            </a:r>
            <a:endParaRPr lang="es-VE" sz="2000" dirty="0">
              <a:solidFill>
                <a:prstClr val="black"/>
              </a:solidFill>
              <a:latin typeface="Calibri" panose="020F0502020204030204"/>
              <a:ea typeface="Times New Roman" panose="02020603050405020304" pitchFamily="18" charset="0"/>
              <a:cs typeface="+mn-cs"/>
            </a:endParaRPr>
          </a:p>
          <a:p>
            <a:pPr fontAlgn="t">
              <a:lnSpc>
                <a:spcPct val="80000"/>
              </a:lnSpc>
            </a:pPr>
            <a:endParaRPr lang="es-VE" sz="2000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s-VE" sz="2000" dirty="0">
                <a:latin typeface="+mn-lt"/>
              </a:rPr>
              <a:t>NH Kim, H Wang, NV </a:t>
            </a:r>
            <a:r>
              <a:rPr lang="es-VE" sz="2000" dirty="0" err="1" smtClean="0">
                <a:latin typeface="+mn-lt"/>
              </a:rPr>
              <a:t>Queipo</a:t>
            </a:r>
            <a:r>
              <a:rPr lang="es-VE" sz="2000" dirty="0" smtClean="0">
                <a:latin typeface="+mn-lt"/>
              </a:rPr>
              <a:t> (2006) </a:t>
            </a:r>
            <a:r>
              <a:rPr lang="es-VE" sz="2000" dirty="0" err="1" smtClean="0">
                <a:latin typeface="+mn-lt"/>
              </a:rPr>
              <a:t>Efficient</a:t>
            </a:r>
            <a:r>
              <a:rPr lang="es-VE" sz="2000" dirty="0" smtClean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shape</a:t>
            </a:r>
            <a:r>
              <a:rPr lang="es-VE" sz="2000" dirty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optimization</a:t>
            </a:r>
            <a:r>
              <a:rPr lang="es-VE" sz="2000" dirty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under</a:t>
            </a:r>
            <a:r>
              <a:rPr lang="es-VE" sz="2000" dirty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uncertainty</a:t>
            </a:r>
            <a:r>
              <a:rPr lang="es-VE" sz="2000" dirty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using</a:t>
            </a:r>
            <a:r>
              <a:rPr lang="es-VE" sz="2000" dirty="0">
                <a:latin typeface="+mn-lt"/>
              </a:rPr>
              <a:t> </a:t>
            </a:r>
            <a:r>
              <a:rPr lang="es-VE" sz="2000" dirty="0" err="1">
                <a:latin typeface="+mn-lt"/>
              </a:rPr>
              <a:t>polynomial</a:t>
            </a:r>
            <a:r>
              <a:rPr lang="es-VE" sz="2000" dirty="0">
                <a:latin typeface="+mn-lt"/>
              </a:rPr>
              <a:t> chaos </a:t>
            </a:r>
            <a:r>
              <a:rPr lang="es-VE" sz="2000" dirty="0" err="1">
                <a:latin typeface="+mn-lt"/>
              </a:rPr>
              <a:t>expansions</a:t>
            </a:r>
            <a:r>
              <a:rPr lang="es-VE" sz="2000" dirty="0">
                <a:latin typeface="+mn-lt"/>
              </a:rPr>
              <a:t> and local </a:t>
            </a:r>
            <a:r>
              <a:rPr lang="es-VE" sz="2000" dirty="0" err="1" smtClean="0">
                <a:latin typeface="+mn-lt"/>
              </a:rPr>
              <a:t>sensitivities</a:t>
            </a:r>
            <a:r>
              <a:rPr lang="es-VE" sz="2000" dirty="0" smtClean="0">
                <a:latin typeface="+mn-lt"/>
              </a:rPr>
              <a:t>. AIAA </a:t>
            </a:r>
            <a:r>
              <a:rPr lang="es-VE" sz="2000" dirty="0" err="1" smtClean="0">
                <a:latin typeface="+mn-lt"/>
              </a:rPr>
              <a:t>journal</a:t>
            </a:r>
            <a:r>
              <a:rPr lang="es-VE" sz="2000" dirty="0" smtClean="0">
                <a:latin typeface="+mn-lt"/>
              </a:rPr>
              <a:t> 44 (5): 1112-1116</a:t>
            </a:r>
            <a:r>
              <a:rPr lang="es-VE" sz="2000" dirty="0">
                <a:latin typeface="+mn-lt"/>
              </a:rPr>
              <a:t>. </a:t>
            </a:r>
            <a:r>
              <a:rPr lang="es-VE" sz="2000" dirty="0" smtClean="0">
                <a:latin typeface="+mn-lt"/>
              </a:rPr>
              <a:t>doi:10.2514/1.13011</a:t>
            </a: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 </a:t>
            </a: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/>
            </a:r>
            <a:b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</a:b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Google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scholar</a:t>
            </a:r>
            <a:r>
              <a:rPr lang="es-VE" sz="2000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: </a:t>
            </a:r>
            <a:r>
              <a:rPr lang="es-VE" sz="2400" i="1" dirty="0" smtClean="0">
                <a:solidFill>
                  <a:srgbClr val="002060"/>
                </a:solidFill>
                <a:latin typeface="Calibri" panose="020F0502020204030204"/>
                <a:ea typeface="Times New Roman" panose="02020603050405020304" pitchFamily="18" charset="0"/>
              </a:rPr>
              <a:t>58</a:t>
            </a:r>
            <a:r>
              <a:rPr lang="es-VE" sz="2000" dirty="0" smtClean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 </a:t>
            </a:r>
            <a:r>
              <a:rPr lang="es-VE" sz="2000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citations</a:t>
            </a:r>
            <a:endParaRPr lang="es-VE" sz="2000" dirty="0" smtClean="0">
              <a:latin typeface="+mn-lt"/>
            </a:endParaRPr>
          </a:p>
          <a:p>
            <a:pPr>
              <a:lnSpc>
                <a:spcPct val="80000"/>
              </a:lnSpc>
            </a:pPr>
            <a:endParaRPr lang="es-VE" sz="2000" dirty="0">
              <a:latin typeface="+mn-lt"/>
            </a:endParaRPr>
          </a:p>
          <a:p>
            <a:pPr fontAlgn="t">
              <a:lnSpc>
                <a:spcPct val="80000"/>
              </a:lnSpc>
            </a:pPr>
            <a:r>
              <a:rPr lang="en-US" sz="2000" dirty="0" smtClean="0">
                <a:latin typeface="+mn-lt"/>
              </a:rPr>
              <a:t>J Romero, </a:t>
            </a:r>
            <a:r>
              <a:rPr lang="en-US" sz="2000" dirty="0" smtClean="0">
                <a:latin typeface="+mn-lt"/>
              </a:rPr>
              <a:t>NV </a:t>
            </a:r>
            <a:r>
              <a:rPr lang="en-US" sz="2000" dirty="0" err="1" smtClean="0">
                <a:latin typeface="+mn-lt"/>
              </a:rPr>
              <a:t>Queipo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smtClean="0">
                <a:latin typeface="+mn-lt"/>
              </a:rPr>
              <a:t>2018) An </a:t>
            </a:r>
            <a:r>
              <a:rPr lang="en-US" sz="2000" dirty="0">
                <a:latin typeface="+mn-lt"/>
              </a:rPr>
              <a:t>ANOVA approach for accounting for life-cycle uncertainty reduction measures in RBDO: the FSAE brake pedal case </a:t>
            </a:r>
            <a:r>
              <a:rPr lang="en-US" sz="2000" dirty="0" smtClean="0">
                <a:latin typeface="+mn-lt"/>
              </a:rPr>
              <a:t>study. </a:t>
            </a:r>
            <a:r>
              <a:rPr lang="en-US" sz="2000" dirty="0">
                <a:latin typeface="+mn-lt"/>
              </a:rPr>
              <a:t>Structural and Multidisciplinary Optimization, </a:t>
            </a:r>
            <a:r>
              <a:rPr lang="en-US" sz="2000" dirty="0" smtClean="0">
                <a:latin typeface="+mn-lt"/>
              </a:rPr>
              <a:t>57(6): 2109–2125. </a:t>
            </a:r>
            <a:r>
              <a:rPr lang="en-US" sz="2000" dirty="0" smtClean="0">
                <a:latin typeface="+mn-lt"/>
              </a:rPr>
              <a:t>doi:10.1007/s00158-018-1983-6</a:t>
            </a:r>
            <a:endParaRPr lang="es-VE" sz="2000" dirty="0">
              <a:latin typeface="+mn-lt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42899" y="300492"/>
            <a:ext cx="6991351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/>
              <a:t>Probabilistic</a:t>
            </a:r>
            <a:r>
              <a:rPr lang="es-VE" dirty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err="1" smtClean="0"/>
              <a:t>optimal</a:t>
            </a:r>
            <a:r>
              <a:rPr lang="es-VE" dirty="0" smtClean="0"/>
              <a:t> </a:t>
            </a:r>
            <a:r>
              <a:rPr lang="es-VE" dirty="0" err="1" smtClean="0"/>
              <a:t>design</a:t>
            </a:r>
            <a:endParaRPr lang="es-V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5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39429" y="1098140"/>
            <a:ext cx="6315810" cy="1969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4000" b="1" dirty="0" smtClean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42899" y="300492"/>
            <a:ext cx="6991351" cy="14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err="1"/>
              <a:t>Probabilistic</a:t>
            </a:r>
            <a:r>
              <a:rPr lang="es-VE" dirty="0"/>
              <a:t> 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err="1" smtClean="0"/>
              <a:t>optimal</a:t>
            </a:r>
            <a:r>
              <a:rPr lang="es-VE" dirty="0" smtClean="0"/>
              <a:t> </a:t>
            </a:r>
            <a:r>
              <a:rPr lang="es-VE" dirty="0" err="1" smtClean="0"/>
              <a:t>design</a:t>
            </a:r>
            <a:endParaRPr lang="es-VE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2899" y="1785118"/>
            <a:ext cx="11593060" cy="1574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VE" sz="2400" b="1" dirty="0" err="1" smtClean="0">
                <a:latin typeface="+mn-lt"/>
              </a:rPr>
              <a:t>Funding</a:t>
            </a:r>
            <a:r>
              <a:rPr lang="es-VE" sz="2400" b="1" dirty="0" smtClean="0">
                <a:latin typeface="+mn-lt"/>
              </a:rPr>
              <a:t>: </a:t>
            </a:r>
            <a:br>
              <a:rPr lang="es-VE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Short Cycle Surrogate-based Optimization, NSF Award 423280</a:t>
            </a:r>
            <a:r>
              <a:rPr lang="en-US" sz="2400" dirty="0">
                <a:latin typeface="+mn-lt"/>
              </a:rPr>
              <a:t>, 09/2004-09/2007 </a:t>
            </a:r>
            <a:r>
              <a:rPr lang="en-US" sz="2400" dirty="0" smtClean="0">
                <a:latin typeface="+mn-lt"/>
              </a:rPr>
              <a:t>(with Prof. Raphael T </a:t>
            </a:r>
            <a:r>
              <a:rPr lang="en-US" sz="2400" dirty="0" err="1" smtClean="0">
                <a:latin typeface="+mn-lt"/>
              </a:rPr>
              <a:t>Haftka</a:t>
            </a:r>
            <a:r>
              <a:rPr lang="en-US" sz="2400" dirty="0" smtClean="0">
                <a:latin typeface="+mn-lt"/>
              </a:rPr>
              <a:t>) </a:t>
            </a:r>
            <a:r>
              <a:rPr lang="en-US" sz="2400" dirty="0">
                <a:latin typeface="+mn-lt"/>
              </a:rPr>
              <a:t>$</a:t>
            </a:r>
            <a:r>
              <a:rPr lang="en-US" sz="2400" dirty="0" smtClean="0">
                <a:latin typeface="+mn-lt"/>
              </a:rPr>
              <a:t>213,202</a:t>
            </a:r>
          </a:p>
          <a:p>
            <a:pPr lvl="0"/>
            <a:endParaRPr lang="es-VE" sz="2400" dirty="0">
              <a:latin typeface="+mn-lt"/>
            </a:endParaRPr>
          </a:p>
          <a:p>
            <a:pPr lvl="0"/>
            <a:r>
              <a:rPr lang="en-US" sz="2400" dirty="0">
                <a:latin typeface="+mn-lt"/>
              </a:rPr>
              <a:t>Estimating Probability of Improvement in Next Cycle of Surrogate Based Design Optimization, NSF Award 0856431, 08/2009-08/2012 </a:t>
            </a:r>
            <a:r>
              <a:rPr lang="en-US" sz="2400" dirty="0" smtClean="0">
                <a:latin typeface="+mn-lt"/>
              </a:rPr>
              <a:t>(with Prof. Raphael T </a:t>
            </a:r>
            <a:r>
              <a:rPr lang="en-US" sz="2400" dirty="0" err="1" smtClean="0">
                <a:latin typeface="+mn-lt"/>
              </a:rPr>
              <a:t>Haftka</a:t>
            </a:r>
            <a:r>
              <a:rPr lang="en-US" sz="2400" dirty="0" smtClean="0">
                <a:latin typeface="+mn-lt"/>
              </a:rPr>
              <a:t>) </a:t>
            </a:r>
            <a:r>
              <a:rPr lang="en-US" sz="2400" dirty="0">
                <a:latin typeface="+mn-lt"/>
              </a:rPr>
              <a:t>$</a:t>
            </a:r>
            <a:r>
              <a:rPr lang="en-US" sz="2400" dirty="0" smtClean="0">
                <a:latin typeface="+mn-lt"/>
              </a:rPr>
              <a:t>256,000</a:t>
            </a:r>
          </a:p>
          <a:p>
            <a:pPr lvl="0"/>
            <a:endParaRPr lang="es-VE" sz="2400" dirty="0">
              <a:latin typeface="+mn-lt"/>
            </a:endParaRPr>
          </a:p>
          <a:p>
            <a:pPr lvl="0"/>
            <a:r>
              <a:rPr lang="en-US" sz="2400" dirty="0">
                <a:latin typeface="+mn-lt"/>
              </a:rPr>
              <a:t>Uncertainty Reduction by Testing, Inspection, Health Monitoring, and Maintenance (THIM) in Probabilistic Product on Design, NSF Award 0927790, 08/2009-08/2012 </a:t>
            </a:r>
            <a:r>
              <a:rPr lang="en-US" sz="2400" dirty="0" smtClean="0">
                <a:latin typeface="+mn-lt"/>
              </a:rPr>
              <a:t>(with Prof. Nam-Ho Kim) </a:t>
            </a:r>
            <a:r>
              <a:rPr lang="en-US" sz="2400" dirty="0">
                <a:latin typeface="+mn-lt"/>
              </a:rPr>
              <a:t>$319,326</a:t>
            </a:r>
            <a:endParaRPr lang="es-VE" sz="2400" dirty="0">
              <a:latin typeface="+mn-lt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2CA8-A2E9-4A49-8029-0C42A85A0D7F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59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785</Words>
  <Application>Microsoft Office PowerPoint</Application>
  <PresentationFormat>Panorámica</PresentationFormat>
  <Paragraphs>83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Tema de Office</vt:lpstr>
      <vt:lpstr>Research statement</vt:lpstr>
      <vt:lpstr>Vision</vt:lpstr>
      <vt:lpstr>Heart disease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Biomechanics</dc:title>
  <dc:creator>Usuario</dc:creator>
  <cp:lastModifiedBy>Efrain</cp:lastModifiedBy>
  <cp:revision>63</cp:revision>
  <dcterms:created xsi:type="dcterms:W3CDTF">2019-05-07T16:50:53Z</dcterms:created>
  <dcterms:modified xsi:type="dcterms:W3CDTF">2019-06-14T18:50:10Z</dcterms:modified>
</cp:coreProperties>
</file>