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27"/>
  </p:notesMasterIdLst>
  <p:handoutMasterIdLst>
    <p:handoutMasterId r:id="rId28"/>
  </p:handoutMasterIdLst>
  <p:sldIdLst>
    <p:sldId id="458" r:id="rId2"/>
    <p:sldId id="446" r:id="rId3"/>
    <p:sldId id="485" r:id="rId4"/>
    <p:sldId id="469" r:id="rId5"/>
    <p:sldId id="486" r:id="rId6"/>
    <p:sldId id="459" r:id="rId7"/>
    <p:sldId id="477" r:id="rId8"/>
    <p:sldId id="487" r:id="rId9"/>
    <p:sldId id="478" r:id="rId10"/>
    <p:sldId id="479" r:id="rId11"/>
    <p:sldId id="480" r:id="rId12"/>
    <p:sldId id="481" r:id="rId13"/>
    <p:sldId id="482" r:id="rId14"/>
    <p:sldId id="483" r:id="rId15"/>
    <p:sldId id="484" r:id="rId16"/>
    <p:sldId id="488" r:id="rId17"/>
    <p:sldId id="490" r:id="rId18"/>
    <p:sldId id="489" r:id="rId19"/>
    <p:sldId id="491" r:id="rId20"/>
    <p:sldId id="492" r:id="rId21"/>
    <p:sldId id="493" r:id="rId22"/>
    <p:sldId id="494" r:id="rId23"/>
    <p:sldId id="496" r:id="rId24"/>
    <p:sldId id="495" r:id="rId25"/>
    <p:sldId id="390"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172" autoAdjust="0"/>
    <p:restoredTop sz="94680" autoAdjust="0"/>
  </p:normalViewPr>
  <p:slideViewPr>
    <p:cSldViewPr showGuides="1">
      <p:cViewPr varScale="1">
        <p:scale>
          <a:sx n="73" d="100"/>
          <a:sy n="73" d="100"/>
        </p:scale>
        <p:origin x="84" y="96"/>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B5C7E-3CE7-4E59-B319-86695F279FF5}" type="datetimeFigureOut">
              <a:rPr lang="en-US" smtClean="0"/>
              <a:t>9/13/2020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5CD351-2E9E-4228-8ED0-B0249AC44CB3}" type="slidenum">
              <a:rPr lang="en-US" smtClean="0"/>
              <a:t>‹#›</a:t>
            </a:fld>
            <a:endParaRPr lang="en-US"/>
          </a:p>
        </p:txBody>
      </p:sp>
    </p:spTree>
    <p:extLst>
      <p:ext uri="{BB962C8B-B14F-4D97-AF65-F5344CB8AC3E}">
        <p14:creationId xmlns:p14="http://schemas.microsoft.com/office/powerpoint/2010/main" val="3623765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9/13/2020</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309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de-DE" smtClean="0"/>
              <a:t>Bild durch Klicken auf Symbol hinzufügen</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none" baseline="0">
                <a:solidFill>
                  <a:schemeClr val="bg1"/>
                </a:solidFill>
                <a:latin typeface="+mj-lt"/>
              </a:defRPr>
            </a:lvl1pPr>
            <a:lvl2pPr marL="0" indent="0">
              <a:spcBef>
                <a:spcPts val="600"/>
              </a:spcBef>
              <a:spcAft>
                <a:spcPts val="0"/>
              </a:spcAft>
              <a:buNone/>
              <a:defRPr sz="2000" b="1">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none"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smtClean="0"/>
              <a:t>Textmasterformat bearbeiten</a:t>
            </a:r>
          </a:p>
        </p:txBody>
      </p:sp>
    </p:spTree>
    <p:extLst>
      <p:ext uri="{BB962C8B-B14F-4D97-AF65-F5344CB8AC3E}">
        <p14:creationId xmlns:p14="http://schemas.microsoft.com/office/powerpoint/2010/main" val="41582434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Graph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smtClean="0"/>
              <a:t>Titelmasterformat durch Klicken bearbeiten</a:t>
            </a:r>
            <a:endParaRPr lang="en-US"/>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de-DE" smtClean="0"/>
              <a:t>Diagramm durch Klicken auf Symbol hinzufügen</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de-DE" smtClean="0"/>
              <a:t>Diagramm durch Klicken auf Symbol hinzufügen</a:t>
            </a:r>
            <a:endParaRPr lang="en-US" dirty="0"/>
          </a:p>
        </p:txBody>
      </p:sp>
      <p:sp>
        <p:nvSpPr>
          <p:cNvPr id="7"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9719434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Graph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smtClean="0"/>
              <a:t>Titelmasterformat durch Klicken bearbeiten</a:t>
            </a:r>
            <a:endParaRPr lang="en-US"/>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de-DE" smtClean="0"/>
              <a:t>Diagramm durch Klicken auf Symbol hinzufügen</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de-DE" smtClean="0"/>
              <a:t>Textmasterformat bearbeiten</a:t>
            </a:r>
          </a:p>
          <a:p>
            <a:pPr lvl="1"/>
            <a:r>
              <a:rPr lang="de-DE" smtClean="0"/>
              <a:t>Zweite Ebene</a:t>
            </a:r>
          </a:p>
          <a:p>
            <a:pPr lvl="2"/>
            <a:r>
              <a:rPr lang="de-DE" smtClean="0"/>
              <a:t>Dritte Ebene</a:t>
            </a:r>
          </a:p>
        </p:txBody>
      </p:sp>
      <p:sp>
        <p:nvSpPr>
          <p:cNvPr id="7"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403959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large + caption ">
    <p:spTree>
      <p:nvGrpSpPr>
        <p:cNvPr id="1" name=""/>
        <p:cNvGrpSpPr/>
        <p:nvPr/>
      </p:nvGrpSpPr>
      <p:grpSpPr>
        <a:xfrm>
          <a:off x="0" y="0"/>
          <a:ext cx="0" cy="0"/>
          <a:chOff x="0" y="0"/>
          <a:chExt cx="0" cy="0"/>
        </a:xfrm>
      </p:grpSpPr>
      <p:sp>
        <p:nvSpPr>
          <p:cNvPr id="19" name="Diagrammplatzhalter 8"/>
          <p:cNvSpPr>
            <a:spLocks noGrp="1"/>
          </p:cNvSpPr>
          <p:nvPr>
            <p:ph type="chart" sz="quarter" idx="16"/>
          </p:nvPr>
        </p:nvSpPr>
        <p:spPr>
          <a:xfrm>
            <a:off x="468000" y="540000"/>
            <a:ext cx="11242800" cy="5328000"/>
          </a:xfrm>
          <a:noFill/>
        </p:spPr>
        <p:txBody>
          <a:bodyPr lIns="144000" tIns="144000" rIns="144000" bIns="144000">
            <a:noAutofit/>
          </a:bodyPr>
          <a:lstStyle/>
          <a:p>
            <a:r>
              <a:rPr lang="de-DE" smtClean="0"/>
              <a:t>Diagramm durch Klicken auf Symbol hinzufügen</a:t>
            </a:r>
            <a:endParaRPr lang="en-US"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de-DE" smtClean="0"/>
              <a:t>Textmasterformat bearbeiten</a:t>
            </a:r>
          </a:p>
        </p:txBody>
      </p:sp>
      <p:sp>
        <p:nvSpPr>
          <p:cNvPr id="5"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0489609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Graph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smtClean="0"/>
              <a:t>Titelmasterformat durch Klicken bearbeiten</a:t>
            </a:r>
            <a:endParaRPr lang="en-US"/>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de-DE" smtClean="0"/>
              <a:t>Diagramm durch Klicken auf Symbol hinzufügen</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de-DE" smtClean="0"/>
              <a:t>Textmasterformat bearbeiten</a:t>
            </a:r>
          </a:p>
          <a:p>
            <a:pPr lvl="1"/>
            <a:r>
              <a:rPr lang="de-DE" smtClean="0"/>
              <a:t>Zweite Ebene</a:t>
            </a:r>
          </a:p>
          <a:p>
            <a:pPr lvl="2"/>
            <a:r>
              <a:rPr lang="de-DE" smtClean="0"/>
              <a:t>Dritte Ebene</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de-DE" smtClean="0"/>
              <a:t>Diagramm durch Klicken auf Symbol hinzufügen</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de-DE" smtClean="0"/>
              <a:t>Diagramm durch Klicken auf Symbol hinzufügen</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de-DE" smtClean="0"/>
              <a:t>Diagramm durch Klicken auf Symbol hinzufügen</a:t>
            </a:r>
            <a:endParaRPr lang="en-US" dirty="0"/>
          </a:p>
        </p:txBody>
      </p:sp>
      <p:sp>
        <p:nvSpPr>
          <p:cNvPr id="10"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4008980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smtClean="0"/>
              <a:t>Titelmasterformat durch Klicken bearbeiten</a:t>
            </a:r>
            <a:endParaRPr lang="en-US"/>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de-DE" smtClean="0"/>
              <a:t>Textmasterformat bearbeiten</a:t>
            </a:r>
          </a:p>
          <a:p>
            <a:pPr lvl="1"/>
            <a:r>
              <a:rPr lang="de-DE" smtClean="0"/>
              <a:t>Zweite Ebene</a:t>
            </a:r>
          </a:p>
          <a:p>
            <a:pPr lvl="2"/>
            <a:r>
              <a:rPr lang="de-DE" smtClean="0"/>
              <a:t>Dritte Ebene</a:t>
            </a:r>
          </a:p>
        </p:txBody>
      </p:sp>
      <p:sp>
        <p:nvSpPr>
          <p:cNvPr id="20" name="Tabellenplatzhalter 8"/>
          <p:cNvSpPr>
            <a:spLocks noGrp="1"/>
          </p:cNvSpPr>
          <p:nvPr>
            <p:ph type="tbl" sz="quarter" idx="18"/>
          </p:nvPr>
        </p:nvSpPr>
        <p:spPr>
          <a:xfrm>
            <a:off x="1079997" y="1800000"/>
            <a:ext cx="8100000" cy="4248000"/>
          </a:xfrm>
        </p:spPr>
        <p:txBody>
          <a:bodyPr/>
          <a:lstStyle/>
          <a:p>
            <a:r>
              <a:rPr lang="de-DE" smtClean="0"/>
              <a:t>Tabelle durch Klicken auf Symbol hinzufügen</a:t>
            </a:r>
            <a:endParaRPr lang="en-US" dirty="0"/>
          </a:p>
        </p:txBody>
      </p:sp>
      <p:sp>
        <p:nvSpPr>
          <p:cNvPr id="7"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1192790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ln w="6350">
            <a:solidFill>
              <a:schemeClr val="tx1">
                <a:lumMod val="20000"/>
                <a:lumOff val="80000"/>
              </a:schemeClr>
            </a:solidFill>
          </a:ln>
        </p:spPr>
        <p:txBody>
          <a:bodyPr lIns="144000" tIns="144000">
            <a:normAutofit/>
          </a:bodyPr>
          <a:lstStyle>
            <a:lvl1pPr>
              <a:defRPr sz="1000"/>
            </a:lvl1pPr>
          </a:lstStyle>
          <a:p>
            <a:r>
              <a:rPr lang="de-DE" smtClean="0"/>
              <a:t>Bild durch Klicken auf Symbol hinzufügen</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none" baseline="0">
                <a:solidFill>
                  <a:schemeClr val="bg1"/>
                </a:solidFill>
                <a:latin typeface="+mj-lt"/>
              </a:defRPr>
            </a:lvl1pPr>
            <a:lvl2pPr marL="0" indent="0">
              <a:buNone/>
              <a:defRPr sz="2000" b="1">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smtClean="0"/>
              <a:t>Textmasterformat bearbeiten</a:t>
            </a:r>
          </a:p>
          <a:p>
            <a:pPr lvl="1"/>
            <a:r>
              <a:rPr lang="de-DE" smtClean="0"/>
              <a:t>Zweite Ebene</a:t>
            </a:r>
          </a:p>
        </p:txBody>
      </p:sp>
    </p:spTree>
    <p:extLst>
      <p:ext uri="{BB962C8B-B14F-4D97-AF65-F5344CB8AC3E}">
        <p14:creationId xmlns:p14="http://schemas.microsoft.com/office/powerpoint/2010/main" val="244159498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302234"/>
          </a:xfrm>
          <a:solidFill>
            <a:schemeClr val="tx2"/>
          </a:solidFill>
        </p:spPr>
        <p:txBody>
          <a:bodyPr lIns="252000" tIns="180000" rIns="180000" bIns="180000">
            <a:spAutoFit/>
          </a:bodyPr>
          <a:lstStyle>
            <a:lvl1pPr>
              <a:defRPr sz="3600" b="1" cap="none" baseline="0">
                <a:solidFill>
                  <a:schemeClr val="bg1"/>
                </a:solidFill>
                <a:latin typeface="+mj-lt"/>
              </a:defRPr>
            </a:lvl1pPr>
            <a:lvl2pPr marL="0" indent="0">
              <a:buNone/>
              <a:defRPr sz="2000" b="1">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smtClean="0"/>
              <a:t>Textmasterformat bearbeiten</a:t>
            </a:r>
          </a:p>
          <a:p>
            <a:pPr lvl="1"/>
            <a:r>
              <a:rPr lang="de-DE" smtClean="0"/>
              <a:t>Zweite Ebene</a:t>
            </a:r>
          </a:p>
        </p:txBody>
      </p:sp>
    </p:spTree>
    <p:extLst>
      <p:ext uri="{BB962C8B-B14F-4D97-AF65-F5344CB8AC3E}">
        <p14:creationId xmlns:p14="http://schemas.microsoft.com/office/powerpoint/2010/main" val="37190893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484761"/>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de-DE" smtClean="0"/>
              <a:t>Textmasterformat bearbeiten</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9217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none" baseline="0">
                <a:solidFill>
                  <a:schemeClr val="bg1"/>
                </a:solidFill>
                <a:latin typeface="+mj-lt"/>
              </a:defRPr>
            </a:lvl1pPr>
            <a:lvl2pPr marL="0" indent="0">
              <a:spcBef>
                <a:spcPts val="600"/>
              </a:spcBef>
              <a:spcAft>
                <a:spcPts val="0"/>
              </a:spcAft>
              <a:buNone/>
              <a:defRPr sz="2000" b="1">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none"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smtClean="0"/>
              <a:t>Textmasterformat bearbeiten</a:t>
            </a:r>
          </a:p>
        </p:txBody>
      </p:sp>
    </p:spTree>
    <p:extLst>
      <p:ext uri="{BB962C8B-B14F-4D97-AF65-F5344CB8AC3E}">
        <p14:creationId xmlns:p14="http://schemas.microsoft.com/office/powerpoint/2010/main" val="25350788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6637338" algn="r"/>
              </a:tabLst>
              <a:defRPr sz="1600"/>
            </a:lvl1pPr>
          </a:lstStyle>
          <a:p>
            <a:pPr lvl="0"/>
            <a:r>
              <a:rPr lang="de-DE" smtClean="0"/>
              <a:t>Textmasterformat bearbeiten</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906083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404664"/>
            <a:ext cx="9000000" cy="443198"/>
          </a:xfrm>
        </p:spPr>
        <p:txBody>
          <a:bodyPr/>
          <a:lstStyle/>
          <a:p>
            <a:r>
              <a:rPr lang="de-DE" smtClean="0"/>
              <a:t>Titelmasterformat durch Klicken bearbeiten</a:t>
            </a:r>
            <a:endParaRPr lang="en-US"/>
          </a:p>
        </p:txBody>
      </p:sp>
      <p:sp>
        <p:nvSpPr>
          <p:cNvPr id="4" name="Inhaltsplatzhalter 2"/>
          <p:cNvSpPr>
            <a:spLocks noGrp="1"/>
          </p:cNvSpPr>
          <p:nvPr>
            <p:ph idx="1"/>
          </p:nvPr>
        </p:nvSpPr>
        <p:spPr>
          <a:xfrm>
            <a:off x="1080000" y="126876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cxnSp>
        <p:nvCxnSpPr>
          <p:cNvPr id="5" name="Gerade Verbindung 4"/>
          <p:cNvCxnSpPr/>
          <p:nvPr userDrawn="1"/>
        </p:nvCxnSpPr>
        <p:spPr>
          <a:xfrm>
            <a:off x="1080000" y="980728"/>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9934183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smtClean="0"/>
              <a:t>Titelmasterformat durch Klicken bearbeiten</a:t>
            </a:r>
            <a:endParaRPr lang="en-US"/>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0717886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smtClean="0"/>
              <a:t>Titelmasterformat durch Klicken bearbeiten</a:t>
            </a:r>
            <a:endParaRPr lang="en-US"/>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de-DE" smtClean="0"/>
              <a:t>Bild durch Klicken auf Symbol hinzufügen</a:t>
            </a:r>
            <a:endParaRPr lang="en-US" dirty="0"/>
          </a:p>
        </p:txBody>
      </p:sp>
      <p:sp>
        <p:nvSpPr>
          <p:cNvPr id="7"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4698067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smtClean="0"/>
              <a:t>Titelmasterformat durch Klicken bearbeiten</a:t>
            </a:r>
            <a:endParaRPr lang="en-US"/>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de-DE" smtClean="0"/>
              <a:t>Bild durch Klicken auf Symbol hinzufügen</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de-DE" smtClean="0"/>
              <a:t>Bild durch Klicken auf Symbol hinzufügen</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de-DE" smtClean="0"/>
              <a:t>Bild durch Klicken auf Symbol hinzufügen</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de-DE" smtClean="0"/>
              <a:t>Bild durch Klicken auf Symbol hinzufügen</a:t>
            </a:r>
            <a:endParaRPr lang="en-US" dirty="0"/>
          </a:p>
        </p:txBody>
      </p:sp>
      <p:sp>
        <p:nvSpPr>
          <p:cNvPr id="10"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3289652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smtClean="0"/>
              <a:t>Titelmasterformat durch Klicken bearbeiten</a:t>
            </a:r>
            <a:endParaRPr lang="en-US"/>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de-DE" smtClean="0"/>
              <a:t>Textmasterformat bearbeiten</a:t>
            </a:r>
          </a:p>
          <a:p>
            <a:pPr lvl="1"/>
            <a:r>
              <a:rPr lang="de-DE" smtClean="0"/>
              <a:t>Zweite Ebene</a:t>
            </a:r>
          </a:p>
          <a:p>
            <a:pPr lvl="2"/>
            <a:r>
              <a:rPr lang="de-DE" smtClean="0"/>
              <a:t>Dritte Ebene</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de-DE" smtClean="0"/>
              <a:t>Bild durch Klicken auf Symbol hinzufügen</a:t>
            </a:r>
            <a:endParaRPr lang="en-US" dirty="0"/>
          </a:p>
        </p:txBody>
      </p:sp>
      <p:sp>
        <p:nvSpPr>
          <p:cNvPr id="7"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5078075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Graph">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smtClean="0"/>
              <a:t>Titelmasterformat durch Klicken bearbeiten</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de-DE" smtClean="0"/>
              <a:t>Diagramm durch Klicken auf Symbol hinzufügen</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8"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7305053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936000"/>
            <a:ext cx="8520000" cy="443198"/>
          </a:xfrm>
          <a:prstGeom prst="rect">
            <a:avLst/>
          </a:prstGeom>
        </p:spPr>
        <p:txBody>
          <a:bodyPr vert="horz" wrap="square" lIns="0" tIns="0" rIns="0" bIns="0" rtlCol="0" anchor="b" anchorCtr="0">
            <a:spAutoFit/>
          </a:bodyPr>
          <a:lstStyle/>
          <a:p>
            <a:r>
              <a:rPr lang="de-DE" dirty="0" smtClean="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Foliennummernplatzhalter 5"/>
          <p:cNvSpPr>
            <a:spLocks noGrp="1"/>
          </p:cNvSpPr>
          <p:nvPr>
            <p:ph type="sldNum" sz="quarter" idx="4"/>
          </p:nvPr>
        </p:nvSpPr>
        <p:spPr>
          <a:xfrm>
            <a:off x="5760000" y="6527594"/>
            <a:ext cx="672075" cy="123111"/>
          </a:xfrm>
          <a:prstGeom prst="rect">
            <a:avLst/>
          </a:prstGeom>
        </p:spPr>
        <p:txBody>
          <a:bodyPr vert="horz" wrap="square" lIns="0" tIns="0" rIns="0" bIns="0" rtlCol="0" anchor="ctr">
            <a:spAutoFit/>
          </a:bodyPr>
          <a:lstStyle>
            <a:lvl1pPr algn="r">
              <a:defRPr lang="en-US" sz="800" b="1" i="0" u="none" strike="noStrike" kern="1200" baseline="0" smtClean="0">
                <a:solidFill>
                  <a:schemeClr val="tx2"/>
                </a:solidFill>
                <a:latin typeface="+mj-lt"/>
                <a:ea typeface="+mn-ea"/>
                <a:cs typeface="+mn-cs"/>
              </a:defRPr>
            </a:lvl1pPr>
          </a:lstStyle>
          <a:p>
            <a:pPr algn="l"/>
            <a:r>
              <a:rPr lang="de-DE" dirty="0" smtClean="0"/>
              <a:t>Page </a:t>
            </a:r>
            <a:fld id="{3FD030EF-7044-4946-962A-5D7D09BD1B34}" type="slidenum">
              <a:rPr lang="de-DE" smtClean="0"/>
              <a:pPr algn="l"/>
              <a:t>‹#›</a:t>
            </a:fld>
            <a:endParaRPr lang="de-DE" dirty="0"/>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Grafik 8">
            <a:hlinkClick r:id="" action="ppaction://hlinkshowjump?jump=firstslide"/>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84000" y="6451200"/>
            <a:ext cx="1728000" cy="275899"/>
          </a:xfrm>
          <a:prstGeom prst="rect">
            <a:avLst/>
          </a:prstGeom>
        </p:spPr>
      </p:pic>
      <p:sp>
        <p:nvSpPr>
          <p:cNvPr id="8" name="Rechteck 7"/>
          <p:cNvSpPr/>
          <p:nvPr/>
        </p:nvSpPr>
        <p:spPr>
          <a:xfrm>
            <a:off x="2952000" y="6505377"/>
            <a:ext cx="1127776" cy="1639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i="0" u="none" strike="noStrike" kern="1200" baseline="0" dirty="0" smtClean="0">
                <a:solidFill>
                  <a:schemeClr val="bg1"/>
                </a:solidFill>
                <a:latin typeface="+mj-lt"/>
                <a:ea typeface="+mn-ea"/>
                <a:cs typeface="+mn-cs"/>
              </a:rPr>
              <a:t>RENESAS CONFIDENTIAL</a:t>
            </a:r>
            <a:endParaRPr lang="en-US" b="1" dirty="0">
              <a:latin typeface="+mj-lt"/>
            </a:endParaRPr>
          </a:p>
        </p:txBody>
      </p:sp>
      <p:sp>
        <p:nvSpPr>
          <p:cNvPr id="10" name="Textfeld 7"/>
          <p:cNvSpPr txBox="1"/>
          <p:nvPr userDrawn="1"/>
        </p:nvSpPr>
        <p:spPr>
          <a:xfrm>
            <a:off x="468000" y="6527594"/>
            <a:ext cx="2439770"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smtClean="0">
                <a:solidFill>
                  <a:schemeClr val="tx2"/>
                </a:solidFill>
                <a:latin typeface="Arial Narrow" panose="020B0606020202030204" pitchFamily="34" charset="0"/>
                <a:ea typeface="+mn-ea"/>
                <a:cs typeface="+mn-cs"/>
              </a:rPr>
              <a:t>© 201</a:t>
            </a:r>
            <a:r>
              <a:rPr lang="en-US" altLang="ja-JP" sz="800" b="1" i="0" u="none" strike="noStrike" kern="1200" baseline="0" dirty="0" smtClean="0">
                <a:solidFill>
                  <a:schemeClr val="tx2"/>
                </a:solidFill>
                <a:latin typeface="Arial Narrow" panose="020B0606020202030204" pitchFamily="34" charset="0"/>
                <a:ea typeface="+mn-ea"/>
                <a:cs typeface="+mn-cs"/>
              </a:rPr>
              <a:t>6</a:t>
            </a:r>
            <a:r>
              <a:rPr lang="en-US" sz="800" b="1" i="0" u="none" strike="noStrike" kern="1200" baseline="0" dirty="0" smtClean="0">
                <a:solidFill>
                  <a:schemeClr val="tx2"/>
                </a:solidFill>
                <a:latin typeface="Arial Narrow" panose="020B0606020202030204" pitchFamily="34" charset="0"/>
                <a:ea typeface="+mn-ea"/>
                <a:cs typeface="+mn-cs"/>
              </a:rPr>
              <a:t> Renesas System Design Co., Ltd. All rights reserved. </a:t>
            </a:r>
            <a:endParaRPr lang="en-US" sz="800"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400194773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ChangeAspect="1"/>
          </p:cNvPicPr>
          <p:nvPr/>
        </p:nvPicPr>
        <p:blipFill rotWithShape="1">
          <a:blip r:embed="rId2" cstate="screen">
            <a:extLst>
              <a:ext uri="{28A0092B-C50C-407E-A947-70E740481C1C}">
                <a14:useLocalDpi xmlns:a14="http://schemas.microsoft.com/office/drawing/2010/main"/>
              </a:ext>
            </a:extLst>
          </a:blip>
          <a:srcRect t="12583" b="12583"/>
          <a:stretch/>
        </p:blipFill>
        <p:spPr>
          <a:xfrm>
            <a:off x="468000" y="0"/>
            <a:ext cx="11253600" cy="6156000"/>
          </a:xfrm>
          <a:prstGeom prst="rect">
            <a:avLst/>
          </a:prstGeom>
        </p:spPr>
      </p:pic>
      <p:sp>
        <p:nvSpPr>
          <p:cNvPr id="2" name="Textplatzhalter 1"/>
          <p:cNvSpPr>
            <a:spLocks noGrp="1"/>
          </p:cNvSpPr>
          <p:nvPr>
            <p:ph type="body" sz="quarter" idx="11"/>
          </p:nvPr>
        </p:nvSpPr>
        <p:spPr>
          <a:xfrm>
            <a:off x="468000" y="0"/>
            <a:ext cx="6082800" cy="2592000"/>
          </a:xfrm>
        </p:spPr>
        <p:txBody>
          <a:bodyPr/>
          <a:lstStyle/>
          <a:p>
            <a:endParaRPr lang="fr-FR" altLang="ja-JP" dirty="0" smtClean="0">
              <a:ea typeface="ＭＳ Ｐゴシック" pitchFamily="34" charset="-128"/>
            </a:endParaRPr>
          </a:p>
          <a:p>
            <a:r>
              <a:rPr lang="fr-FR" altLang="ja-JP" dirty="0">
                <a:ea typeface="ＭＳ Ｐゴシック" pitchFamily="34" charset="-128"/>
              </a:rPr>
              <a:t>LESSON LEARN</a:t>
            </a:r>
          </a:p>
          <a:p>
            <a:r>
              <a:rPr lang="fr-FR" altLang="ja-JP" dirty="0" smtClean="0">
                <a:ea typeface="ＭＳ Ｐゴシック" pitchFamily="34" charset="-128"/>
              </a:rPr>
              <a:t>T40LP CPX4</a:t>
            </a:r>
            <a:endParaRPr lang="fr-FR" altLang="ja-JP" dirty="0">
              <a:ea typeface="ＭＳ Ｐゴシック" pitchFamily="34" charset="-128"/>
            </a:endParaRPr>
          </a:p>
          <a:p>
            <a:r>
              <a:rPr lang="en-US" dirty="0" smtClean="0"/>
              <a:t>LAYOUT </a:t>
            </a:r>
            <a:r>
              <a:rPr lang="en-US" dirty="0"/>
              <a:t>FOR SIGNAL </a:t>
            </a:r>
            <a:r>
              <a:rPr lang="en-US" dirty="0" smtClean="0"/>
              <a:t>CELL</a:t>
            </a:r>
            <a:endParaRPr lang="en-US" dirty="0"/>
          </a:p>
        </p:txBody>
      </p:sp>
      <p:sp>
        <p:nvSpPr>
          <p:cNvPr id="3" name="Textplatzhalter 2"/>
          <p:cNvSpPr>
            <a:spLocks noGrp="1"/>
          </p:cNvSpPr>
          <p:nvPr>
            <p:ph type="body" sz="quarter" idx="13"/>
          </p:nvPr>
        </p:nvSpPr>
        <p:spPr>
          <a:xfrm>
            <a:off x="468000" y="2667000"/>
            <a:ext cx="6082800" cy="1348401"/>
          </a:xfrm>
          <a:solidFill>
            <a:schemeClr val="bg1">
              <a:alpha val="50000"/>
            </a:schemeClr>
          </a:solidFill>
        </p:spPr>
        <p:txBody>
          <a:bodyPr/>
          <a:lstStyle/>
          <a:p>
            <a:r>
              <a:rPr lang="en-US" b="1" dirty="0" smtClean="0"/>
              <a:t>BE3 GROUP</a:t>
            </a:r>
          </a:p>
          <a:p>
            <a:r>
              <a:rPr lang="en-US" b="1" dirty="0" smtClean="0"/>
              <a:t>Backend Design Dept.</a:t>
            </a:r>
          </a:p>
          <a:p>
            <a:r>
              <a:rPr lang="en-US" b="1" dirty="0" smtClean="0"/>
              <a:t>Design Engineering Division</a:t>
            </a:r>
          </a:p>
          <a:p>
            <a:r>
              <a:rPr lang="en-US" b="1" dirty="0" err="1" smtClean="0"/>
              <a:t>Renesas</a:t>
            </a:r>
            <a:r>
              <a:rPr lang="en-US" b="1" dirty="0" smtClean="0"/>
              <a:t> Design Vietnam </a:t>
            </a:r>
            <a:r>
              <a:rPr lang="en-US" b="1" dirty="0" err="1" smtClean="0"/>
              <a:t>Co.,Ltd</a:t>
            </a:r>
            <a:r>
              <a:rPr lang="en-US" b="1" dirty="0" smtClean="0"/>
              <a:t>.</a:t>
            </a:r>
          </a:p>
        </p:txBody>
      </p:sp>
      <p:graphicFrame>
        <p:nvGraphicFramePr>
          <p:cNvPr id="7" name="Table 6"/>
          <p:cNvGraphicFramePr>
            <a:graphicFrameLocks noGrp="1"/>
          </p:cNvGraphicFramePr>
          <p:nvPr>
            <p:extLst>
              <p:ext uri="{D42A27DB-BD31-4B8C-83A1-F6EECF244321}">
                <p14:modId xmlns:p14="http://schemas.microsoft.com/office/powerpoint/2010/main" val="1687739386"/>
              </p:ext>
            </p:extLst>
          </p:nvPr>
        </p:nvGraphicFramePr>
        <p:xfrm>
          <a:off x="7086600" y="4419600"/>
          <a:ext cx="4422795" cy="1554480"/>
        </p:xfrm>
        <a:graphic>
          <a:graphicData uri="http://schemas.openxmlformats.org/drawingml/2006/table">
            <a:tbl>
              <a:tblPr firstRow="1" bandRow="1">
                <a:tableStyleId>{5C22544A-7EE6-4342-B048-85BDC9FD1C3A}</a:tableStyleId>
              </a:tblPr>
              <a:tblGrid>
                <a:gridCol w="1368152"/>
                <a:gridCol w="430803"/>
                <a:gridCol w="1081365"/>
                <a:gridCol w="1542475"/>
              </a:tblGrid>
              <a:tr h="268796">
                <a:tc gridSpan="2">
                  <a:txBody>
                    <a:bodyPr/>
                    <a:lstStyle/>
                    <a:p>
                      <a:r>
                        <a:rPr lang="en-US" sz="1200" dirty="0" smtClean="0"/>
                        <a:t>Document number</a:t>
                      </a:r>
                      <a:endParaRPr lang="en-US" sz="1200" dirty="0"/>
                    </a:p>
                  </a:txBody>
                  <a:tcPr/>
                </a:tc>
                <a:tc hMerge="1">
                  <a:txBody>
                    <a:bodyPr/>
                    <a:lstStyle/>
                    <a:p>
                      <a:endParaRPr lang="en-US"/>
                    </a:p>
                  </a:txBody>
                  <a:tcPr/>
                </a:tc>
                <a:tc gridSpan="2">
                  <a:txBody>
                    <a:bodyPr/>
                    <a:lstStyle/>
                    <a:p>
                      <a:r>
                        <a:rPr lang="en-US" sz="1200" smtClean="0"/>
                        <a:t>D-IO-T40LP_CPX4-0009-01</a:t>
                      </a:r>
                      <a:endParaRPr lang="en-US" sz="1200" dirty="0"/>
                    </a:p>
                  </a:txBody>
                  <a:tcPr/>
                </a:tc>
                <a:tc hMerge="1">
                  <a:txBody>
                    <a:bodyPr/>
                    <a:lstStyle/>
                    <a:p>
                      <a:endParaRPr lang="en-US" dirty="0"/>
                    </a:p>
                  </a:txBody>
                  <a:tcPr/>
                </a:tc>
              </a:tr>
              <a:tr h="268796">
                <a:tc gridSpan="2">
                  <a:txBody>
                    <a:bodyPr/>
                    <a:lstStyle/>
                    <a:p>
                      <a:r>
                        <a:rPr lang="en-US" sz="1200" dirty="0" smtClean="0"/>
                        <a:t>Organization</a:t>
                      </a:r>
                    </a:p>
                  </a:txBody>
                  <a:tcPr/>
                </a:tc>
                <a:tc hMerge="1">
                  <a:txBody>
                    <a:bodyPr/>
                    <a:lstStyle/>
                    <a:p>
                      <a:endParaRPr lang="en-US" dirty="0"/>
                    </a:p>
                  </a:txBody>
                  <a:tcPr/>
                </a:tc>
                <a:tc gridSpan="2">
                  <a:txBody>
                    <a:bodyPr/>
                    <a:lstStyle/>
                    <a:p>
                      <a:r>
                        <a:rPr lang="en-US" sz="1200" dirty="0" smtClean="0"/>
                        <a:t>BE3/IO</a:t>
                      </a:r>
                      <a:endParaRPr lang="en-US" sz="1200" dirty="0"/>
                    </a:p>
                  </a:txBody>
                  <a:tcPr/>
                </a:tc>
                <a:tc hMerge="1">
                  <a:txBody>
                    <a:bodyPr/>
                    <a:lstStyle/>
                    <a:p>
                      <a:endParaRPr lang="en-US" dirty="0"/>
                    </a:p>
                  </a:txBody>
                  <a:tcPr/>
                </a:tc>
              </a:tr>
              <a:tr h="268796">
                <a:tc gridSpan="2">
                  <a:txBody>
                    <a:bodyPr/>
                    <a:lstStyle/>
                    <a:p>
                      <a:r>
                        <a:rPr lang="en-US" sz="1200" dirty="0" smtClean="0"/>
                        <a:t>Revision No.</a:t>
                      </a:r>
                      <a:endParaRPr lang="en-US" sz="1200" dirty="0"/>
                    </a:p>
                  </a:txBody>
                  <a:tcPr/>
                </a:tc>
                <a:tc hMerge="1">
                  <a:txBody>
                    <a:bodyPr/>
                    <a:lstStyle/>
                    <a:p>
                      <a:endParaRPr lang="en-US"/>
                    </a:p>
                  </a:txBody>
                  <a:tcPr/>
                </a:tc>
                <a:tc gridSpan="2">
                  <a:txBody>
                    <a:bodyPr/>
                    <a:lstStyle/>
                    <a:p>
                      <a:r>
                        <a:rPr lang="en-US" sz="1200" dirty="0" smtClean="0"/>
                        <a:t>1</a:t>
                      </a:r>
                      <a:endParaRPr lang="en-US" sz="1200" dirty="0"/>
                    </a:p>
                  </a:txBody>
                  <a:tcPr/>
                </a:tc>
                <a:tc hMerge="1">
                  <a:txBody>
                    <a:bodyPr/>
                    <a:lstStyle/>
                    <a:p>
                      <a:endParaRPr lang="en-US"/>
                    </a:p>
                  </a:txBody>
                  <a:tcPr/>
                </a:tc>
              </a:tr>
              <a:tr h="268796">
                <a:tc>
                  <a:txBody>
                    <a:bodyPr/>
                    <a:lstStyle/>
                    <a:p>
                      <a:pPr algn="ctr"/>
                      <a:r>
                        <a:rPr lang="en-US" sz="1200" dirty="0" smtClean="0"/>
                        <a:t>Approver</a:t>
                      </a:r>
                      <a:endParaRPr lang="en-US" sz="1200" dirty="0"/>
                    </a:p>
                  </a:txBody>
                  <a:tcPr/>
                </a:tc>
                <a:tc gridSpan="2">
                  <a:txBody>
                    <a:bodyPr/>
                    <a:lstStyle/>
                    <a:p>
                      <a:pPr algn="ctr"/>
                      <a:r>
                        <a:rPr lang="en-US" sz="1200" dirty="0" smtClean="0"/>
                        <a:t>Examiner</a:t>
                      </a:r>
                      <a:endParaRPr lang="en-US" sz="1200" dirty="0"/>
                    </a:p>
                  </a:txBody>
                  <a:tcPr/>
                </a:tc>
                <a:tc hMerge="1">
                  <a:txBody>
                    <a:bodyPr/>
                    <a:lstStyle/>
                    <a:p>
                      <a:endParaRPr lang="en-US"/>
                    </a:p>
                  </a:txBody>
                  <a:tcPr/>
                </a:tc>
                <a:tc>
                  <a:txBody>
                    <a:bodyPr/>
                    <a:lstStyle/>
                    <a:p>
                      <a:pPr algn="ctr"/>
                      <a:r>
                        <a:rPr lang="en-US" sz="1200" dirty="0" smtClean="0"/>
                        <a:t>Creator</a:t>
                      </a:r>
                      <a:endParaRPr lang="en-US" sz="1200" dirty="0"/>
                    </a:p>
                  </a:txBody>
                  <a:tcPr/>
                </a:tc>
              </a:tr>
              <a:tr h="268796">
                <a:tc>
                  <a:txBody>
                    <a:bodyPr/>
                    <a:lstStyle/>
                    <a:p>
                      <a:endParaRPr lang="en-US" sz="1200" dirty="0" smtClean="0"/>
                    </a:p>
                  </a:txBody>
                  <a:tcPr/>
                </a:tc>
                <a:tc gridSpan="2">
                  <a:txBody>
                    <a:bodyPr/>
                    <a:lstStyle/>
                    <a:p>
                      <a:pPr algn="ctr"/>
                      <a:r>
                        <a:rPr lang="en-US" sz="1200" dirty="0" err="1" smtClean="0"/>
                        <a:t>MinhVu</a:t>
                      </a:r>
                      <a:endParaRPr lang="en-US" sz="1200" dirty="0" smtClean="0"/>
                    </a:p>
                    <a:p>
                      <a:pPr algn="ctr"/>
                      <a:r>
                        <a:rPr lang="en-US" sz="1200" dirty="0" smtClean="0"/>
                        <a:t>Jan.</a:t>
                      </a:r>
                      <a:r>
                        <a:rPr lang="en-US" sz="1200" baseline="0" dirty="0" smtClean="0"/>
                        <a:t>20, 2018</a:t>
                      </a:r>
                      <a:endParaRPr lang="en-US" sz="1200" dirty="0"/>
                    </a:p>
                  </a:txBody>
                  <a:tcPr/>
                </a:tc>
                <a:tc hMerge="1">
                  <a:txBody>
                    <a:bodyPr/>
                    <a:lstStyle/>
                    <a:p>
                      <a:endParaRPr lang="en-US"/>
                    </a:p>
                  </a:txBody>
                  <a:tcPr/>
                </a:tc>
                <a:tc>
                  <a:txBody>
                    <a:bodyPr/>
                    <a:lstStyle/>
                    <a:p>
                      <a:pPr algn="ctr"/>
                      <a:r>
                        <a:rPr lang="en-US" sz="1200" dirty="0" err="1" smtClean="0"/>
                        <a:t>VinhLe</a:t>
                      </a:r>
                      <a:endParaRPr lang="en-US" sz="1200" dirty="0" smtClean="0"/>
                    </a:p>
                    <a:p>
                      <a:pPr algn="ctr"/>
                      <a:r>
                        <a:rPr lang="en-US" sz="1200" dirty="0" smtClean="0"/>
                        <a:t>Jan.17, 2018</a:t>
                      </a:r>
                      <a:endParaRPr lang="en-US" sz="1200" dirty="0"/>
                    </a:p>
                  </a:txBody>
                  <a:tcPr/>
                </a:tc>
              </a:tr>
            </a:tbl>
          </a:graphicData>
        </a:graphic>
      </p:graphicFrame>
    </p:spTree>
    <p:extLst>
      <p:ext uri="{BB962C8B-B14F-4D97-AF65-F5344CB8AC3E}">
        <p14:creationId xmlns:p14="http://schemas.microsoft.com/office/powerpoint/2010/main" val="245289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Floorplan (2/7)</a:t>
            </a:r>
            <a:endParaRPr kumimoji="1" lang="ja-JP" altLang="en-US" dirty="0"/>
          </a:p>
        </p:txBody>
      </p:sp>
      <p:sp>
        <p:nvSpPr>
          <p:cNvPr id="2" name="Content Placeholder 1"/>
          <p:cNvSpPr>
            <a:spLocks noGrp="1"/>
          </p:cNvSpPr>
          <p:nvPr>
            <p:ph idx="1"/>
          </p:nvPr>
        </p:nvSpPr>
        <p:spPr>
          <a:xfrm>
            <a:off x="1070263" y="1484784"/>
            <a:ext cx="4449673" cy="545790"/>
          </a:xfrm>
          <a:solidFill>
            <a:schemeClr val="tx2">
              <a:lumMod val="40000"/>
              <a:lumOff val="60000"/>
            </a:schemeClr>
          </a:solidFill>
        </p:spPr>
        <p:txBody>
          <a:bodyPr/>
          <a:lstStyle/>
          <a:p>
            <a:pPr lvl="1">
              <a:buFont typeface="Wingdings" panose="05000000000000000000" pitchFamily="2" charset="2"/>
              <a:buChar char="Ø"/>
            </a:pPr>
            <a:r>
              <a:rPr lang="en-US" sz="1200" dirty="0" smtClean="0"/>
              <a:t>Function, type and power supply voltage of each device/block</a:t>
            </a:r>
          </a:p>
          <a:p>
            <a:pPr lvl="1">
              <a:buFont typeface="Wingdings" panose="05000000000000000000" pitchFamily="2" charset="2"/>
              <a:buChar char="Ø"/>
            </a:pPr>
            <a:r>
              <a:rPr lang="en-US" sz="1200" dirty="0" smtClean="0"/>
              <a:t>Position </a:t>
            </a:r>
            <a:r>
              <a:rPr lang="en-US" sz="1200" dirty="0"/>
              <a:t>of ESD device</a:t>
            </a:r>
            <a:endParaRPr lang="en-US" sz="1200" dirty="0" smtClean="0"/>
          </a:p>
        </p:txBody>
      </p:sp>
      <p:sp>
        <p:nvSpPr>
          <p:cNvPr id="46" name="Content Placeholder 1"/>
          <p:cNvSpPr txBox="1">
            <a:spLocks/>
          </p:cNvSpPr>
          <p:nvPr/>
        </p:nvSpPr>
        <p:spPr>
          <a:xfrm>
            <a:off x="1080000" y="2132856"/>
            <a:ext cx="3146548" cy="3701526"/>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v"/>
            </a:pPr>
            <a:r>
              <a:rPr lang="en-US" sz="1200" dirty="0" smtClean="0"/>
              <a:t>How can we consider them ?</a:t>
            </a:r>
          </a:p>
          <a:p>
            <a:pPr lvl="2">
              <a:buFont typeface="Wingdings" panose="05000000000000000000" pitchFamily="2" charset="2"/>
              <a:buChar char="Ø"/>
            </a:pPr>
            <a:r>
              <a:rPr lang="en-US" sz="1200" b="1" dirty="0" smtClean="0"/>
              <a:t> Level shifter part:</a:t>
            </a:r>
          </a:p>
          <a:p>
            <a:pPr lvl="2"/>
            <a:r>
              <a:rPr lang="en-US" sz="1200" dirty="0" smtClean="0"/>
              <a:t>Function: change voltage level of signal from core domain to IO domain and vice verse</a:t>
            </a:r>
          </a:p>
          <a:p>
            <a:pPr lvl="2"/>
            <a:r>
              <a:rPr lang="en-US" sz="1200" dirty="0" smtClean="0"/>
              <a:t>Have pin connect direct to core domain</a:t>
            </a:r>
          </a:p>
          <a:p>
            <a:pPr lvl="2"/>
            <a:r>
              <a:rPr lang="en-US" sz="1200" dirty="0" smtClean="0"/>
              <a:t>Power supply: core (low) and IO (high)</a:t>
            </a:r>
          </a:p>
          <a:p>
            <a:pPr marL="177800" lvl="2" indent="0">
              <a:buNone/>
            </a:pPr>
            <a:r>
              <a:rPr lang="en-US" sz="1200" dirty="0" smtClean="0"/>
              <a:t>=&gt; Suggestion floorplan</a:t>
            </a:r>
          </a:p>
          <a:p>
            <a:pPr marL="355600" lvl="3" indent="0">
              <a:buNone/>
            </a:pPr>
            <a:r>
              <a:rPr lang="en-US" sz="1200" dirty="0" smtClean="0"/>
              <a:t>+ Place in the top cell: easy for connecting to core side</a:t>
            </a:r>
          </a:p>
          <a:p>
            <a:pPr marL="355600" lvl="3" indent="0">
              <a:buNone/>
            </a:pPr>
            <a:r>
              <a:rPr lang="en-US" sz="1200" dirty="0" smtClean="0"/>
              <a:t>+ Near core voltage power: better power supply</a:t>
            </a:r>
          </a:p>
          <a:p>
            <a:pPr marL="355600" lvl="3" indent="0">
              <a:buNone/>
            </a:pPr>
            <a:r>
              <a:rPr lang="en-US" sz="1200" dirty="0" smtClean="0"/>
              <a:t>+ Separate P-type and N-type</a:t>
            </a:r>
          </a:p>
        </p:txBody>
      </p:sp>
      <p:grpSp>
        <p:nvGrpSpPr>
          <p:cNvPr id="22" name="Group 21"/>
          <p:cNvGrpSpPr/>
          <p:nvPr/>
        </p:nvGrpSpPr>
        <p:grpSpPr>
          <a:xfrm>
            <a:off x="4238625" y="2473773"/>
            <a:ext cx="8037800" cy="3763539"/>
            <a:chOff x="4238625" y="2473773"/>
            <a:chExt cx="8037800" cy="3763539"/>
          </a:xfrm>
        </p:grpSpPr>
        <p:pic>
          <p:nvPicPr>
            <p:cNvPr id="23" name="Picture 22"/>
            <p:cNvPicPr>
              <a:picLocks noChangeAspect="1"/>
            </p:cNvPicPr>
            <p:nvPr/>
          </p:nvPicPr>
          <p:blipFill>
            <a:blip r:embed="rId2"/>
            <a:stretch>
              <a:fillRect/>
            </a:stretch>
          </p:blipFill>
          <p:spPr>
            <a:xfrm>
              <a:off x="4238625" y="2473773"/>
              <a:ext cx="7953375" cy="3763539"/>
            </a:xfrm>
            <a:prstGeom prst="rect">
              <a:avLst/>
            </a:prstGeom>
          </p:spPr>
        </p:pic>
        <p:sp>
          <p:nvSpPr>
            <p:cNvPr id="24" name="Rectangle 23"/>
            <p:cNvSpPr/>
            <p:nvPr/>
          </p:nvSpPr>
          <p:spPr>
            <a:xfrm>
              <a:off x="9275964" y="3174730"/>
              <a:ext cx="648072" cy="28803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1136560" y="4941168"/>
              <a:ext cx="720080" cy="100811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788143" y="3483761"/>
              <a:ext cx="1152128" cy="447418"/>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ESD devices</a:t>
              </a:r>
              <a:endParaRPr lang="en-US" sz="1200" dirty="0"/>
            </a:p>
          </p:txBody>
        </p:sp>
        <p:cxnSp>
          <p:nvCxnSpPr>
            <p:cNvPr id="31" name="Straight Arrow Connector 30"/>
            <p:cNvCxnSpPr>
              <a:stCxn id="30" idx="1"/>
              <a:endCxn id="24" idx="3"/>
            </p:cNvCxnSpPr>
            <p:nvPr/>
          </p:nvCxnSpPr>
          <p:spPr>
            <a:xfrm flipH="1" flipV="1">
              <a:off x="9924036" y="3318746"/>
              <a:ext cx="864107" cy="38872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2"/>
              <a:endCxn id="27" idx="0"/>
            </p:cNvCxnSpPr>
            <p:nvPr/>
          </p:nvCxnSpPr>
          <p:spPr>
            <a:xfrm>
              <a:off x="11364207" y="3931179"/>
              <a:ext cx="132393" cy="100998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037214" y="2579360"/>
              <a:ext cx="1210914" cy="3369920"/>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367808" y="5725570"/>
              <a:ext cx="1152128" cy="447418"/>
            </a:xfrm>
            <a:prstGeom prst="rect">
              <a:avLst/>
            </a:prstGeom>
            <a:solidFill>
              <a:srgbClr val="FFFF00"/>
            </a:solidFill>
            <a:ln>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Level shifter part</a:t>
              </a:r>
              <a:endParaRPr lang="en-US" sz="1200" dirty="0">
                <a:solidFill>
                  <a:schemeClr val="tx1"/>
                </a:solidFill>
              </a:endParaRPr>
            </a:p>
          </p:txBody>
        </p:sp>
        <p:cxnSp>
          <p:nvCxnSpPr>
            <p:cNvPr id="38" name="Straight Arrow Connector 37"/>
            <p:cNvCxnSpPr>
              <a:stCxn id="37" idx="0"/>
              <a:endCxn id="36" idx="1"/>
            </p:cNvCxnSpPr>
            <p:nvPr/>
          </p:nvCxnSpPr>
          <p:spPr>
            <a:xfrm flipV="1">
              <a:off x="4943872" y="4264320"/>
              <a:ext cx="1093342" cy="146125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332553" y="3151020"/>
              <a:ext cx="1439356" cy="2798259"/>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478277" y="2579359"/>
              <a:ext cx="1558937" cy="561609"/>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476167" y="2473773"/>
              <a:ext cx="1152128"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Internal logic part</a:t>
              </a:r>
              <a:endParaRPr lang="en-US" sz="1200" dirty="0">
                <a:solidFill>
                  <a:schemeClr val="bg1"/>
                </a:solidFill>
              </a:endParaRPr>
            </a:p>
          </p:txBody>
        </p:sp>
        <p:cxnSp>
          <p:nvCxnSpPr>
            <p:cNvPr id="42" name="Straight Arrow Connector 41"/>
            <p:cNvCxnSpPr>
              <a:stCxn id="41" idx="2"/>
              <a:endCxn id="39" idx="0"/>
            </p:cNvCxnSpPr>
            <p:nvPr/>
          </p:nvCxnSpPr>
          <p:spPr>
            <a:xfrm>
              <a:off x="8052231" y="2921191"/>
              <a:ext cx="0" cy="229829"/>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612779" y="4653136"/>
              <a:ext cx="1085400" cy="1410882"/>
            </a:xfrm>
            <a:prstGeom prst="rect">
              <a:avLst/>
            </a:prstGeom>
            <a:noFill/>
            <a:ln>
              <a:solidFill>
                <a:schemeClr val="accent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9612779" y="3743713"/>
              <a:ext cx="97710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part</a:t>
              </a:r>
              <a:endParaRPr lang="en-US" sz="1200" dirty="0">
                <a:solidFill>
                  <a:schemeClr val="tx1"/>
                </a:solidFill>
              </a:endParaRPr>
            </a:p>
          </p:txBody>
        </p:sp>
        <p:cxnSp>
          <p:nvCxnSpPr>
            <p:cNvPr id="47" name="Straight Arrow Connector 46"/>
            <p:cNvCxnSpPr>
              <a:stCxn id="44" idx="2"/>
              <a:endCxn id="43" idx="0"/>
            </p:cNvCxnSpPr>
            <p:nvPr/>
          </p:nvCxnSpPr>
          <p:spPr>
            <a:xfrm>
              <a:off x="10101330" y="4269194"/>
              <a:ext cx="54149" cy="383942"/>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1784632" y="5373216"/>
              <a:ext cx="49179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t>PAD</a:t>
              </a:r>
              <a:endParaRPr lang="en-US" sz="1000" b="1" dirty="0"/>
            </a:p>
          </p:txBody>
        </p:sp>
      </p:grpSp>
      <p:sp>
        <p:nvSpPr>
          <p:cNvPr id="49" name="Rectangle 48"/>
          <p:cNvSpPr/>
          <p:nvPr/>
        </p:nvSpPr>
        <p:spPr>
          <a:xfrm>
            <a:off x="7318525" y="2420888"/>
            <a:ext cx="4885552" cy="3816424"/>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Rounded Rectangle 24"/>
          <p:cNvSpPr/>
          <p:nvPr/>
        </p:nvSpPr>
        <p:spPr>
          <a:xfrm>
            <a:off x="9984432" y="1814196"/>
            <a:ext cx="2207568" cy="65255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Project: T40LP MGA JADE</a:t>
            </a:r>
          </a:p>
          <a:p>
            <a:r>
              <a:rPr lang="en-US" sz="1000" dirty="0" smtClean="0"/>
              <a:t>Lib name</a:t>
            </a:r>
            <a:r>
              <a:rPr lang="en-US" sz="1000" dirty="0"/>
              <a:t>: TC40APA25G_4X2Z</a:t>
            </a:r>
            <a:endParaRPr lang="en-US" sz="1000" dirty="0" smtClean="0"/>
          </a:p>
          <a:p>
            <a:r>
              <a:rPr lang="en-US" sz="1000" dirty="0"/>
              <a:t>Cell name: PA25GC33BA0EWAZ</a:t>
            </a:r>
            <a:endParaRPr lang="en-US" sz="1000" dirty="0" smtClean="0"/>
          </a:p>
        </p:txBody>
      </p:sp>
      <p:sp>
        <p:nvSpPr>
          <p:cNvPr id="3" name="Slide Number Placeholder 2"/>
          <p:cNvSpPr>
            <a:spLocks noGrp="1"/>
          </p:cNvSpPr>
          <p:nvPr>
            <p:ph type="sldNum" sz="quarter" idx="4"/>
          </p:nvPr>
        </p:nvSpPr>
        <p:spPr/>
        <p:txBody>
          <a:bodyPr/>
          <a:lstStyle/>
          <a:p>
            <a:pPr algn="l"/>
            <a:r>
              <a:rPr lang="de-DE" smtClean="0"/>
              <a:t>Page </a:t>
            </a:r>
            <a:fld id="{3FD030EF-7044-4946-962A-5D7D09BD1B34}" type="slidenum">
              <a:rPr lang="de-DE" smtClean="0"/>
              <a:pPr algn="l"/>
              <a:t>10</a:t>
            </a:fld>
            <a:endParaRPr lang="de-DE" dirty="0"/>
          </a:p>
        </p:txBody>
      </p:sp>
    </p:spTree>
    <p:extLst>
      <p:ext uri="{BB962C8B-B14F-4D97-AF65-F5344CB8AC3E}">
        <p14:creationId xmlns:p14="http://schemas.microsoft.com/office/powerpoint/2010/main" val="2313569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Floorplan (3/7)</a:t>
            </a:r>
            <a:endParaRPr kumimoji="1" lang="ja-JP" altLang="en-US" dirty="0"/>
          </a:p>
        </p:txBody>
      </p:sp>
      <p:sp>
        <p:nvSpPr>
          <p:cNvPr id="46" name="Content Placeholder 1"/>
          <p:cNvSpPr txBox="1">
            <a:spLocks/>
          </p:cNvSpPr>
          <p:nvPr/>
        </p:nvSpPr>
        <p:spPr>
          <a:xfrm>
            <a:off x="1080000" y="1556792"/>
            <a:ext cx="3146548" cy="3377335"/>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v"/>
            </a:pPr>
            <a:r>
              <a:rPr lang="en-US" sz="1200" dirty="0" smtClean="0"/>
              <a:t> How can we consider them ?</a:t>
            </a:r>
          </a:p>
          <a:p>
            <a:pPr lvl="2">
              <a:buFont typeface="Wingdings" panose="05000000000000000000" pitchFamily="2" charset="2"/>
              <a:buChar char="Ø"/>
            </a:pPr>
            <a:r>
              <a:rPr lang="en-US" sz="1200" dirty="0" smtClean="0"/>
              <a:t> </a:t>
            </a:r>
            <a:r>
              <a:rPr lang="en-US" sz="1200" b="1" dirty="0" smtClean="0"/>
              <a:t>Internal logic part:</a:t>
            </a:r>
          </a:p>
          <a:p>
            <a:pPr lvl="2"/>
            <a:r>
              <a:rPr lang="en-US" sz="1200" dirty="0" smtClean="0"/>
              <a:t>Function: Control to transfer signal from core domain to IO domain and vice versa</a:t>
            </a:r>
          </a:p>
          <a:p>
            <a:pPr lvl="2"/>
            <a:r>
              <a:rPr lang="en-US" sz="1200" dirty="0" smtClean="0"/>
              <a:t>Power supply: IO voltage (VCCQ)</a:t>
            </a:r>
          </a:p>
          <a:p>
            <a:pPr marL="177800" lvl="2" indent="0">
              <a:buNone/>
            </a:pPr>
            <a:r>
              <a:rPr lang="en-US" sz="1200" dirty="0" smtClean="0"/>
              <a:t>=&gt; </a:t>
            </a:r>
            <a:r>
              <a:rPr lang="en-US" sz="1200" dirty="0"/>
              <a:t>Suggestion </a:t>
            </a:r>
            <a:r>
              <a:rPr lang="en-US" sz="1200" dirty="0" smtClean="0"/>
              <a:t>floorplan</a:t>
            </a:r>
          </a:p>
          <a:p>
            <a:pPr marL="355600" lvl="3" indent="0">
              <a:buNone/>
            </a:pPr>
            <a:r>
              <a:rPr lang="en-US" sz="1200" dirty="0" smtClean="0"/>
              <a:t>+ Place in middle of cell (below level shifter): easy for connecting to level shifter output buffer and ESD devices</a:t>
            </a:r>
          </a:p>
          <a:p>
            <a:pPr marL="355600" lvl="3" indent="0">
              <a:buNone/>
            </a:pPr>
            <a:r>
              <a:rPr lang="en-US" sz="1200" dirty="0" smtClean="0"/>
              <a:t>+ Put near IO voltage power: better power supply</a:t>
            </a:r>
          </a:p>
          <a:p>
            <a:pPr marL="355600" lvl="3" indent="0">
              <a:buNone/>
            </a:pPr>
            <a:r>
              <a:rPr lang="en-US" sz="1200" dirty="0"/>
              <a:t>+ Separate P-type and N-type</a:t>
            </a:r>
            <a:endParaRPr lang="en-US" sz="1200" dirty="0" smtClean="0"/>
          </a:p>
        </p:txBody>
      </p:sp>
      <p:grpSp>
        <p:nvGrpSpPr>
          <p:cNvPr id="21" name="Group 20"/>
          <p:cNvGrpSpPr/>
          <p:nvPr/>
        </p:nvGrpSpPr>
        <p:grpSpPr>
          <a:xfrm>
            <a:off x="4238625" y="2473773"/>
            <a:ext cx="8037800" cy="3763539"/>
            <a:chOff x="4238625" y="2473773"/>
            <a:chExt cx="8037800" cy="3763539"/>
          </a:xfrm>
        </p:grpSpPr>
        <p:pic>
          <p:nvPicPr>
            <p:cNvPr id="22" name="Picture 21"/>
            <p:cNvPicPr>
              <a:picLocks noChangeAspect="1"/>
            </p:cNvPicPr>
            <p:nvPr/>
          </p:nvPicPr>
          <p:blipFill>
            <a:blip r:embed="rId2"/>
            <a:stretch>
              <a:fillRect/>
            </a:stretch>
          </p:blipFill>
          <p:spPr>
            <a:xfrm>
              <a:off x="4238625" y="2473773"/>
              <a:ext cx="7953375" cy="3763539"/>
            </a:xfrm>
            <a:prstGeom prst="rect">
              <a:avLst/>
            </a:prstGeom>
          </p:spPr>
        </p:pic>
        <p:sp>
          <p:nvSpPr>
            <p:cNvPr id="23" name="Rectangle 22"/>
            <p:cNvSpPr/>
            <p:nvPr/>
          </p:nvSpPr>
          <p:spPr>
            <a:xfrm>
              <a:off x="9275964" y="3174730"/>
              <a:ext cx="648072" cy="28803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136560" y="4941168"/>
              <a:ext cx="720080" cy="100811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788143" y="3483761"/>
              <a:ext cx="1152128" cy="447418"/>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ESD devices</a:t>
              </a:r>
              <a:endParaRPr lang="en-US" sz="1200" dirty="0"/>
            </a:p>
          </p:txBody>
        </p:sp>
        <p:cxnSp>
          <p:nvCxnSpPr>
            <p:cNvPr id="30" name="Straight Arrow Connector 29"/>
            <p:cNvCxnSpPr>
              <a:stCxn id="27" idx="1"/>
              <a:endCxn id="23" idx="3"/>
            </p:cNvCxnSpPr>
            <p:nvPr/>
          </p:nvCxnSpPr>
          <p:spPr>
            <a:xfrm flipH="1" flipV="1">
              <a:off x="9924036" y="3318746"/>
              <a:ext cx="864107" cy="38872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2"/>
              <a:endCxn id="24" idx="0"/>
            </p:cNvCxnSpPr>
            <p:nvPr/>
          </p:nvCxnSpPr>
          <p:spPr>
            <a:xfrm>
              <a:off x="11364207" y="3931179"/>
              <a:ext cx="132393" cy="100998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37214" y="2579360"/>
              <a:ext cx="1210914" cy="3369920"/>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67808" y="5725570"/>
              <a:ext cx="1152128" cy="447418"/>
            </a:xfrm>
            <a:prstGeom prst="rect">
              <a:avLst/>
            </a:prstGeom>
            <a:solidFill>
              <a:srgbClr val="FFFF00"/>
            </a:solidFill>
            <a:ln>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Level shifter part</a:t>
              </a:r>
              <a:endParaRPr lang="en-US" sz="1200" dirty="0">
                <a:solidFill>
                  <a:schemeClr val="tx1"/>
                </a:solidFill>
              </a:endParaRPr>
            </a:p>
          </p:txBody>
        </p:sp>
        <p:cxnSp>
          <p:nvCxnSpPr>
            <p:cNvPr id="37" name="Straight Arrow Connector 36"/>
            <p:cNvCxnSpPr>
              <a:stCxn id="36" idx="0"/>
              <a:endCxn id="32" idx="1"/>
            </p:cNvCxnSpPr>
            <p:nvPr/>
          </p:nvCxnSpPr>
          <p:spPr>
            <a:xfrm flipV="1">
              <a:off x="4943872" y="4264320"/>
              <a:ext cx="1093342" cy="146125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332553" y="3151020"/>
              <a:ext cx="1439356" cy="2798259"/>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478277" y="2579359"/>
              <a:ext cx="1558937" cy="561609"/>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76167" y="2473773"/>
              <a:ext cx="1152128"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Internal logic part</a:t>
              </a:r>
              <a:endParaRPr lang="en-US" sz="1200" dirty="0">
                <a:solidFill>
                  <a:schemeClr val="bg1"/>
                </a:solidFill>
              </a:endParaRPr>
            </a:p>
          </p:txBody>
        </p:sp>
        <p:cxnSp>
          <p:nvCxnSpPr>
            <p:cNvPr id="41" name="Straight Arrow Connector 40"/>
            <p:cNvCxnSpPr>
              <a:stCxn id="40" idx="2"/>
              <a:endCxn id="38" idx="0"/>
            </p:cNvCxnSpPr>
            <p:nvPr/>
          </p:nvCxnSpPr>
          <p:spPr>
            <a:xfrm>
              <a:off x="8052231" y="2921191"/>
              <a:ext cx="0" cy="229829"/>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9612779" y="4653136"/>
              <a:ext cx="1085400" cy="1410882"/>
            </a:xfrm>
            <a:prstGeom prst="rect">
              <a:avLst/>
            </a:prstGeom>
            <a:noFill/>
            <a:ln>
              <a:solidFill>
                <a:schemeClr val="accent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612779" y="3743713"/>
              <a:ext cx="97710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part</a:t>
              </a:r>
              <a:endParaRPr lang="en-US" sz="1200" dirty="0">
                <a:solidFill>
                  <a:schemeClr val="tx1"/>
                </a:solidFill>
              </a:endParaRPr>
            </a:p>
          </p:txBody>
        </p:sp>
        <p:cxnSp>
          <p:nvCxnSpPr>
            <p:cNvPr id="44" name="Straight Arrow Connector 43"/>
            <p:cNvCxnSpPr>
              <a:stCxn id="43" idx="2"/>
              <a:endCxn id="42" idx="0"/>
            </p:cNvCxnSpPr>
            <p:nvPr/>
          </p:nvCxnSpPr>
          <p:spPr>
            <a:xfrm>
              <a:off x="10101330" y="4269194"/>
              <a:ext cx="54149" cy="383942"/>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1784632" y="5373216"/>
              <a:ext cx="49179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t>PAD</a:t>
              </a:r>
              <a:endParaRPr lang="en-US" sz="1000" b="1" dirty="0"/>
            </a:p>
          </p:txBody>
        </p:sp>
      </p:grpSp>
      <p:sp>
        <p:nvSpPr>
          <p:cNvPr id="48" name="Rectangle 47"/>
          <p:cNvSpPr/>
          <p:nvPr/>
        </p:nvSpPr>
        <p:spPr>
          <a:xfrm>
            <a:off x="9204359" y="2420888"/>
            <a:ext cx="2999718" cy="3816424"/>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9" name="Rectangle 48"/>
          <p:cNvSpPr/>
          <p:nvPr/>
        </p:nvSpPr>
        <p:spPr>
          <a:xfrm>
            <a:off x="4248409" y="2420888"/>
            <a:ext cx="3029495" cy="3816424"/>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Rounded Rectangle 24"/>
          <p:cNvSpPr/>
          <p:nvPr/>
        </p:nvSpPr>
        <p:spPr>
          <a:xfrm>
            <a:off x="9984432" y="1814196"/>
            <a:ext cx="2207568" cy="65255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Project: T40LP MGA JADE</a:t>
            </a:r>
          </a:p>
          <a:p>
            <a:r>
              <a:rPr lang="en-US" sz="1000" dirty="0" smtClean="0"/>
              <a:t>Lib name</a:t>
            </a:r>
            <a:r>
              <a:rPr lang="en-US" sz="1000" dirty="0"/>
              <a:t>: TC40APA25G_4X2Z</a:t>
            </a:r>
            <a:endParaRPr lang="en-US" sz="1000" dirty="0" smtClean="0"/>
          </a:p>
          <a:p>
            <a:r>
              <a:rPr lang="en-US" sz="1000" dirty="0"/>
              <a:t>Cell name: PA25GC33BA0EWAZ</a:t>
            </a:r>
            <a:endParaRPr lang="en-US" sz="1000" dirty="0" smtClean="0"/>
          </a:p>
        </p:txBody>
      </p:sp>
      <p:sp>
        <p:nvSpPr>
          <p:cNvPr id="2" name="Slide Number Placeholder 1"/>
          <p:cNvSpPr>
            <a:spLocks noGrp="1"/>
          </p:cNvSpPr>
          <p:nvPr>
            <p:ph type="sldNum" sz="quarter" idx="4"/>
          </p:nvPr>
        </p:nvSpPr>
        <p:spPr/>
        <p:txBody>
          <a:bodyPr/>
          <a:lstStyle/>
          <a:p>
            <a:pPr algn="l"/>
            <a:r>
              <a:rPr lang="de-DE" smtClean="0"/>
              <a:t>Page </a:t>
            </a:r>
            <a:fld id="{3FD030EF-7044-4946-962A-5D7D09BD1B34}" type="slidenum">
              <a:rPr lang="de-DE" smtClean="0"/>
              <a:pPr algn="l"/>
              <a:t>11</a:t>
            </a:fld>
            <a:endParaRPr lang="de-DE" dirty="0"/>
          </a:p>
        </p:txBody>
      </p:sp>
    </p:spTree>
    <p:extLst>
      <p:ext uri="{BB962C8B-B14F-4D97-AF65-F5344CB8AC3E}">
        <p14:creationId xmlns:p14="http://schemas.microsoft.com/office/powerpoint/2010/main" val="4204707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Floorplan (4/7)</a:t>
            </a:r>
            <a:endParaRPr kumimoji="1" lang="ja-JP" altLang="en-US" dirty="0"/>
          </a:p>
        </p:txBody>
      </p:sp>
      <p:sp>
        <p:nvSpPr>
          <p:cNvPr id="46" name="Content Placeholder 1"/>
          <p:cNvSpPr txBox="1">
            <a:spLocks/>
          </p:cNvSpPr>
          <p:nvPr/>
        </p:nvSpPr>
        <p:spPr>
          <a:xfrm>
            <a:off x="1080000" y="1556792"/>
            <a:ext cx="3146548" cy="4690515"/>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v"/>
            </a:pPr>
            <a:r>
              <a:rPr lang="en-US" sz="1200" dirty="0" smtClean="0"/>
              <a:t> How can we consider them ?</a:t>
            </a:r>
          </a:p>
          <a:p>
            <a:pPr lvl="2">
              <a:buFont typeface="Wingdings" panose="05000000000000000000" pitchFamily="2" charset="2"/>
              <a:buChar char="Ø"/>
            </a:pPr>
            <a:r>
              <a:rPr lang="en-US" sz="1200" dirty="0" smtClean="0"/>
              <a:t> </a:t>
            </a:r>
            <a:r>
              <a:rPr lang="en-US" sz="1200" b="1" dirty="0" smtClean="0"/>
              <a:t>Output buffer part:</a:t>
            </a:r>
          </a:p>
          <a:p>
            <a:pPr lvl="2"/>
            <a:r>
              <a:rPr lang="en-US" sz="1200" dirty="0" smtClean="0"/>
              <a:t>Function: Main buffer for output path (I -&gt; PAD) in signal cell. </a:t>
            </a:r>
          </a:p>
          <a:p>
            <a:pPr lvl="2"/>
            <a:r>
              <a:rPr lang="en-US" sz="1200" dirty="0" smtClean="0"/>
              <a:t>Power supply: IO voltage (VCCQ)</a:t>
            </a:r>
          </a:p>
          <a:p>
            <a:pPr lvl="2"/>
            <a:r>
              <a:rPr lang="en-US" sz="1200" dirty="0" smtClean="0"/>
              <a:t>Connect directly to PAD (need to consider latch-up)</a:t>
            </a:r>
          </a:p>
          <a:p>
            <a:pPr marL="177800" lvl="2" indent="0">
              <a:buNone/>
            </a:pPr>
            <a:r>
              <a:rPr lang="en-US" sz="1200" dirty="0" smtClean="0"/>
              <a:t>=&gt; </a:t>
            </a:r>
            <a:r>
              <a:rPr lang="en-US" sz="1200" dirty="0"/>
              <a:t>Suggestion </a:t>
            </a:r>
            <a:r>
              <a:rPr lang="en-US" sz="1200" dirty="0" smtClean="0"/>
              <a:t>floorplan:</a:t>
            </a:r>
          </a:p>
          <a:p>
            <a:pPr marL="355600" lvl="3" indent="0">
              <a:buNone/>
            </a:pPr>
            <a:r>
              <a:rPr lang="en-US" sz="1200" dirty="0" smtClean="0"/>
              <a:t>+ Place in bottom of cell: </a:t>
            </a:r>
          </a:p>
          <a:p>
            <a:pPr marL="534988" lvl="4" indent="0">
              <a:buNone/>
            </a:pPr>
            <a:r>
              <a:rPr lang="en-US" sz="1200" dirty="0" smtClean="0"/>
              <a:t>- Make the distance between level shifter part (core voltage) and buffer part (IO voltage) largest to prevent LUP error</a:t>
            </a:r>
          </a:p>
          <a:p>
            <a:pPr marL="355600" lvl="3" indent="0">
              <a:buNone/>
            </a:pPr>
            <a:r>
              <a:rPr lang="en-US" sz="1200" dirty="0" smtClean="0"/>
              <a:t>+ Put near IO voltage power: better power supply</a:t>
            </a:r>
          </a:p>
          <a:p>
            <a:pPr marL="355600" lvl="3" indent="0">
              <a:buNone/>
            </a:pPr>
            <a:r>
              <a:rPr lang="en-US" sz="1200" dirty="0"/>
              <a:t>+ </a:t>
            </a:r>
            <a:r>
              <a:rPr lang="en-US" sz="1200" dirty="0" smtClean="0"/>
              <a:t>Distance between PMOS </a:t>
            </a:r>
            <a:r>
              <a:rPr lang="en-US" sz="1200" dirty="0"/>
              <a:t>and </a:t>
            </a:r>
            <a:r>
              <a:rPr lang="en-US" sz="1200" dirty="0" smtClean="0"/>
              <a:t>NMOS as large as possible: prevent LUP error</a:t>
            </a:r>
          </a:p>
        </p:txBody>
      </p:sp>
      <p:grpSp>
        <p:nvGrpSpPr>
          <p:cNvPr id="21" name="Group 20"/>
          <p:cNvGrpSpPr/>
          <p:nvPr/>
        </p:nvGrpSpPr>
        <p:grpSpPr>
          <a:xfrm>
            <a:off x="4238625" y="2473773"/>
            <a:ext cx="8037800" cy="3763539"/>
            <a:chOff x="4238625" y="2473773"/>
            <a:chExt cx="8037800" cy="3763539"/>
          </a:xfrm>
        </p:grpSpPr>
        <p:pic>
          <p:nvPicPr>
            <p:cNvPr id="22" name="Picture 21"/>
            <p:cNvPicPr>
              <a:picLocks noChangeAspect="1"/>
            </p:cNvPicPr>
            <p:nvPr/>
          </p:nvPicPr>
          <p:blipFill>
            <a:blip r:embed="rId2"/>
            <a:stretch>
              <a:fillRect/>
            </a:stretch>
          </p:blipFill>
          <p:spPr>
            <a:xfrm>
              <a:off x="4238625" y="2473773"/>
              <a:ext cx="7953375" cy="3763539"/>
            </a:xfrm>
            <a:prstGeom prst="rect">
              <a:avLst/>
            </a:prstGeom>
          </p:spPr>
        </p:pic>
        <p:sp>
          <p:nvSpPr>
            <p:cNvPr id="23" name="Rectangle 22"/>
            <p:cNvSpPr/>
            <p:nvPr/>
          </p:nvSpPr>
          <p:spPr>
            <a:xfrm>
              <a:off x="9275964" y="3174730"/>
              <a:ext cx="648072" cy="28803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136560" y="4941168"/>
              <a:ext cx="720080" cy="100811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788143" y="3483761"/>
              <a:ext cx="1152128" cy="447418"/>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ESD devices</a:t>
              </a:r>
              <a:endParaRPr lang="en-US" sz="1200" dirty="0"/>
            </a:p>
          </p:txBody>
        </p:sp>
        <p:cxnSp>
          <p:nvCxnSpPr>
            <p:cNvPr id="30" name="Straight Arrow Connector 29"/>
            <p:cNvCxnSpPr>
              <a:stCxn id="27" idx="1"/>
              <a:endCxn id="23" idx="3"/>
            </p:cNvCxnSpPr>
            <p:nvPr/>
          </p:nvCxnSpPr>
          <p:spPr>
            <a:xfrm flipH="1" flipV="1">
              <a:off x="9924036" y="3318746"/>
              <a:ext cx="864107" cy="38872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2"/>
              <a:endCxn id="24" idx="0"/>
            </p:cNvCxnSpPr>
            <p:nvPr/>
          </p:nvCxnSpPr>
          <p:spPr>
            <a:xfrm>
              <a:off x="11364207" y="3931179"/>
              <a:ext cx="132393" cy="100998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37214" y="2579360"/>
              <a:ext cx="1210914" cy="3369920"/>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67808" y="5725570"/>
              <a:ext cx="1152128" cy="447418"/>
            </a:xfrm>
            <a:prstGeom prst="rect">
              <a:avLst/>
            </a:prstGeom>
            <a:solidFill>
              <a:srgbClr val="FFFF00"/>
            </a:solidFill>
            <a:ln>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Level shifter part</a:t>
              </a:r>
              <a:endParaRPr lang="en-US" sz="1200" dirty="0">
                <a:solidFill>
                  <a:schemeClr val="tx1"/>
                </a:solidFill>
              </a:endParaRPr>
            </a:p>
          </p:txBody>
        </p:sp>
        <p:cxnSp>
          <p:nvCxnSpPr>
            <p:cNvPr id="37" name="Straight Arrow Connector 36"/>
            <p:cNvCxnSpPr>
              <a:stCxn id="36" idx="0"/>
              <a:endCxn id="32" idx="1"/>
            </p:cNvCxnSpPr>
            <p:nvPr/>
          </p:nvCxnSpPr>
          <p:spPr>
            <a:xfrm flipV="1">
              <a:off x="4943872" y="4264320"/>
              <a:ext cx="1093342" cy="146125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332553" y="3151020"/>
              <a:ext cx="1439356" cy="2798259"/>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478277" y="2579359"/>
              <a:ext cx="1558937" cy="561609"/>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76167" y="2473773"/>
              <a:ext cx="1152128"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Internal logic part</a:t>
              </a:r>
              <a:endParaRPr lang="en-US" sz="1200" dirty="0">
                <a:solidFill>
                  <a:schemeClr val="bg1"/>
                </a:solidFill>
              </a:endParaRPr>
            </a:p>
          </p:txBody>
        </p:sp>
        <p:cxnSp>
          <p:nvCxnSpPr>
            <p:cNvPr id="41" name="Straight Arrow Connector 40"/>
            <p:cNvCxnSpPr>
              <a:stCxn id="40" idx="2"/>
              <a:endCxn id="38" idx="0"/>
            </p:cNvCxnSpPr>
            <p:nvPr/>
          </p:nvCxnSpPr>
          <p:spPr>
            <a:xfrm>
              <a:off x="8052231" y="2921191"/>
              <a:ext cx="0" cy="229829"/>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9612779" y="4653136"/>
              <a:ext cx="1085400" cy="1410882"/>
            </a:xfrm>
            <a:prstGeom prst="rect">
              <a:avLst/>
            </a:prstGeom>
            <a:noFill/>
            <a:ln>
              <a:solidFill>
                <a:schemeClr val="accent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612779" y="3743713"/>
              <a:ext cx="97710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part</a:t>
              </a:r>
              <a:endParaRPr lang="en-US" sz="1200" dirty="0">
                <a:solidFill>
                  <a:schemeClr val="tx1"/>
                </a:solidFill>
              </a:endParaRPr>
            </a:p>
          </p:txBody>
        </p:sp>
        <p:cxnSp>
          <p:nvCxnSpPr>
            <p:cNvPr id="44" name="Straight Arrow Connector 43"/>
            <p:cNvCxnSpPr>
              <a:stCxn id="43" idx="2"/>
              <a:endCxn id="42" idx="0"/>
            </p:cNvCxnSpPr>
            <p:nvPr/>
          </p:nvCxnSpPr>
          <p:spPr>
            <a:xfrm>
              <a:off x="10101330" y="4269194"/>
              <a:ext cx="54149" cy="383942"/>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1784632" y="5373216"/>
              <a:ext cx="49179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t>PAD</a:t>
              </a:r>
              <a:endParaRPr lang="en-US" sz="1000" b="1" dirty="0"/>
            </a:p>
          </p:txBody>
        </p:sp>
      </p:grpSp>
      <p:sp>
        <p:nvSpPr>
          <p:cNvPr id="48" name="Rectangle 47"/>
          <p:cNvSpPr/>
          <p:nvPr/>
        </p:nvSpPr>
        <p:spPr>
          <a:xfrm>
            <a:off x="4229858" y="2430162"/>
            <a:ext cx="4686065" cy="3816424"/>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9" name="Rectangle 48"/>
          <p:cNvSpPr/>
          <p:nvPr/>
        </p:nvSpPr>
        <p:spPr>
          <a:xfrm>
            <a:off x="10788143" y="2420888"/>
            <a:ext cx="1415934" cy="3816424"/>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0" name="Rectangle 49"/>
          <p:cNvSpPr/>
          <p:nvPr/>
        </p:nvSpPr>
        <p:spPr>
          <a:xfrm>
            <a:off x="8915923" y="2430162"/>
            <a:ext cx="1872220" cy="1277308"/>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Rounded Rectangle 24"/>
          <p:cNvSpPr/>
          <p:nvPr/>
        </p:nvSpPr>
        <p:spPr>
          <a:xfrm>
            <a:off x="9984432" y="1814196"/>
            <a:ext cx="2207568" cy="65255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Project: T40LP MGA JADE</a:t>
            </a:r>
          </a:p>
          <a:p>
            <a:r>
              <a:rPr lang="en-US" sz="1000" dirty="0" smtClean="0"/>
              <a:t>Lib name</a:t>
            </a:r>
            <a:r>
              <a:rPr lang="en-US" sz="1000" dirty="0"/>
              <a:t>: TC40APA25G_4X2Z</a:t>
            </a:r>
            <a:endParaRPr lang="en-US" sz="1000" dirty="0" smtClean="0"/>
          </a:p>
          <a:p>
            <a:r>
              <a:rPr lang="en-US" sz="1000" dirty="0"/>
              <a:t>Cell name: PA25GC33BA0EWAZ</a:t>
            </a:r>
            <a:endParaRPr lang="en-US" sz="1000" dirty="0" smtClean="0"/>
          </a:p>
        </p:txBody>
      </p:sp>
      <p:sp>
        <p:nvSpPr>
          <p:cNvPr id="2" name="Slide Number Placeholder 1"/>
          <p:cNvSpPr>
            <a:spLocks noGrp="1"/>
          </p:cNvSpPr>
          <p:nvPr>
            <p:ph type="sldNum" sz="quarter" idx="4"/>
          </p:nvPr>
        </p:nvSpPr>
        <p:spPr/>
        <p:txBody>
          <a:bodyPr/>
          <a:lstStyle/>
          <a:p>
            <a:pPr algn="l"/>
            <a:r>
              <a:rPr lang="de-DE" smtClean="0"/>
              <a:t>Page </a:t>
            </a:r>
            <a:fld id="{3FD030EF-7044-4946-962A-5D7D09BD1B34}" type="slidenum">
              <a:rPr lang="de-DE" smtClean="0"/>
              <a:pPr algn="l"/>
              <a:t>12</a:t>
            </a:fld>
            <a:endParaRPr lang="de-DE" dirty="0"/>
          </a:p>
        </p:txBody>
      </p:sp>
    </p:spTree>
    <p:extLst>
      <p:ext uri="{BB962C8B-B14F-4D97-AF65-F5344CB8AC3E}">
        <p14:creationId xmlns:p14="http://schemas.microsoft.com/office/powerpoint/2010/main" val="1523419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Floorplan (5/7)</a:t>
            </a:r>
            <a:endParaRPr kumimoji="1" lang="ja-JP" altLang="en-US" dirty="0"/>
          </a:p>
        </p:txBody>
      </p:sp>
      <p:sp>
        <p:nvSpPr>
          <p:cNvPr id="46" name="Content Placeholder 1"/>
          <p:cNvSpPr txBox="1">
            <a:spLocks/>
          </p:cNvSpPr>
          <p:nvPr/>
        </p:nvSpPr>
        <p:spPr>
          <a:xfrm>
            <a:off x="1080000" y="1556792"/>
            <a:ext cx="3146548" cy="4431983"/>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00000"/>
              </a:lnSpc>
              <a:buFont typeface="Wingdings" panose="05000000000000000000" pitchFamily="2" charset="2"/>
              <a:buChar char="v"/>
            </a:pPr>
            <a:r>
              <a:rPr lang="en-US" sz="1200" dirty="0" smtClean="0"/>
              <a:t> How can we consider them ?</a:t>
            </a:r>
          </a:p>
          <a:p>
            <a:pPr lvl="2">
              <a:lnSpc>
                <a:spcPct val="100000"/>
              </a:lnSpc>
              <a:buFont typeface="Wingdings" panose="05000000000000000000" pitchFamily="2" charset="2"/>
              <a:buChar char="Ø"/>
            </a:pPr>
            <a:r>
              <a:rPr lang="en-US" sz="1200" dirty="0" smtClean="0"/>
              <a:t> </a:t>
            </a:r>
            <a:r>
              <a:rPr lang="en-US" sz="1200" b="1" dirty="0" smtClean="0"/>
              <a:t>ESD devices:</a:t>
            </a:r>
          </a:p>
          <a:p>
            <a:pPr lvl="2">
              <a:lnSpc>
                <a:spcPct val="100000"/>
              </a:lnSpc>
            </a:pPr>
            <a:r>
              <a:rPr lang="en-US" sz="1200" dirty="0" smtClean="0"/>
              <a:t>Function: ESD protection</a:t>
            </a:r>
          </a:p>
          <a:p>
            <a:pPr marL="355600" lvl="3" indent="0">
              <a:lnSpc>
                <a:spcPct val="100000"/>
              </a:lnSpc>
              <a:buNone/>
            </a:pPr>
            <a:r>
              <a:rPr lang="en-US" sz="1200" dirty="0" smtClean="0"/>
              <a:t>+ Resistance: prevent ESD current (from PAD) flow into output buffer and logic circuit</a:t>
            </a:r>
          </a:p>
          <a:p>
            <a:pPr marL="355600" lvl="3" indent="0">
              <a:lnSpc>
                <a:spcPct val="100000"/>
              </a:lnSpc>
              <a:buNone/>
            </a:pPr>
            <a:r>
              <a:rPr lang="en-US" sz="1200" dirty="0" smtClean="0"/>
              <a:t>+ Diode: dis-charge ESD current (from PAD)</a:t>
            </a:r>
          </a:p>
          <a:p>
            <a:pPr lvl="2">
              <a:lnSpc>
                <a:spcPct val="100000"/>
              </a:lnSpc>
            </a:pPr>
            <a:r>
              <a:rPr lang="en-US" sz="1200" dirty="0" smtClean="0"/>
              <a:t>Power supply: IO voltage (VCCQ)</a:t>
            </a:r>
          </a:p>
          <a:p>
            <a:pPr lvl="2">
              <a:lnSpc>
                <a:spcPct val="100000"/>
              </a:lnSpc>
            </a:pPr>
            <a:r>
              <a:rPr lang="en-US" sz="1200" dirty="0" smtClean="0"/>
              <a:t>Connect directly to PAD (need to consider latch-up)</a:t>
            </a:r>
          </a:p>
          <a:p>
            <a:pPr marL="177800" lvl="2" indent="0">
              <a:lnSpc>
                <a:spcPct val="100000"/>
              </a:lnSpc>
              <a:buNone/>
            </a:pPr>
            <a:r>
              <a:rPr lang="en-US" sz="1200" dirty="0" smtClean="0"/>
              <a:t>=&gt; </a:t>
            </a:r>
            <a:r>
              <a:rPr lang="en-US" sz="1200" dirty="0"/>
              <a:t>Suggestion </a:t>
            </a:r>
            <a:r>
              <a:rPr lang="en-US" sz="1200" dirty="0" smtClean="0"/>
              <a:t>floorplan:</a:t>
            </a:r>
          </a:p>
          <a:p>
            <a:pPr marL="355600" lvl="3" indent="0">
              <a:lnSpc>
                <a:spcPct val="100000"/>
              </a:lnSpc>
              <a:buNone/>
            </a:pPr>
            <a:r>
              <a:rPr lang="en-US" sz="1200" dirty="0" smtClean="0"/>
              <a:t>+ Should place so that the ESD current must flow through ESD devices before flow into devices be protected</a:t>
            </a:r>
          </a:p>
          <a:p>
            <a:pPr marL="355600" lvl="3" indent="0">
              <a:lnSpc>
                <a:spcPct val="100000"/>
              </a:lnSpc>
              <a:buNone/>
            </a:pPr>
            <a:r>
              <a:rPr lang="en-US" sz="1200" dirty="0" smtClean="0"/>
              <a:t>+ Diode =&gt; Place between PMOS and NMOS of output buffer: Make the distance between PMOS and NMOS larger</a:t>
            </a:r>
          </a:p>
        </p:txBody>
      </p:sp>
      <p:grpSp>
        <p:nvGrpSpPr>
          <p:cNvPr id="21" name="Group 20"/>
          <p:cNvGrpSpPr/>
          <p:nvPr/>
        </p:nvGrpSpPr>
        <p:grpSpPr>
          <a:xfrm>
            <a:off x="4238625" y="2473773"/>
            <a:ext cx="8037800" cy="3763539"/>
            <a:chOff x="4238625" y="2473773"/>
            <a:chExt cx="8037800" cy="3763539"/>
          </a:xfrm>
        </p:grpSpPr>
        <p:pic>
          <p:nvPicPr>
            <p:cNvPr id="22" name="Picture 21"/>
            <p:cNvPicPr>
              <a:picLocks noChangeAspect="1"/>
            </p:cNvPicPr>
            <p:nvPr/>
          </p:nvPicPr>
          <p:blipFill>
            <a:blip r:embed="rId2"/>
            <a:stretch>
              <a:fillRect/>
            </a:stretch>
          </p:blipFill>
          <p:spPr>
            <a:xfrm>
              <a:off x="4238625" y="2473773"/>
              <a:ext cx="7953375" cy="3763539"/>
            </a:xfrm>
            <a:prstGeom prst="rect">
              <a:avLst/>
            </a:prstGeom>
          </p:spPr>
        </p:pic>
        <p:sp>
          <p:nvSpPr>
            <p:cNvPr id="23" name="Rectangle 22"/>
            <p:cNvSpPr/>
            <p:nvPr/>
          </p:nvSpPr>
          <p:spPr>
            <a:xfrm>
              <a:off x="9275964" y="3174730"/>
              <a:ext cx="648072" cy="28803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136560" y="4941168"/>
              <a:ext cx="720080" cy="100811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788143" y="3483761"/>
              <a:ext cx="1152128" cy="447418"/>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ESD devices</a:t>
              </a:r>
              <a:endParaRPr lang="en-US" sz="1200" dirty="0"/>
            </a:p>
          </p:txBody>
        </p:sp>
        <p:cxnSp>
          <p:nvCxnSpPr>
            <p:cNvPr id="30" name="Straight Arrow Connector 29"/>
            <p:cNvCxnSpPr>
              <a:stCxn id="27" idx="1"/>
              <a:endCxn id="23" idx="3"/>
            </p:cNvCxnSpPr>
            <p:nvPr/>
          </p:nvCxnSpPr>
          <p:spPr>
            <a:xfrm flipH="1" flipV="1">
              <a:off x="9924036" y="3318746"/>
              <a:ext cx="864107" cy="38872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2"/>
              <a:endCxn id="24" idx="0"/>
            </p:cNvCxnSpPr>
            <p:nvPr/>
          </p:nvCxnSpPr>
          <p:spPr>
            <a:xfrm>
              <a:off x="11364207" y="3931179"/>
              <a:ext cx="132393" cy="100998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37214" y="2579360"/>
              <a:ext cx="1210914" cy="3369920"/>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67808" y="5725570"/>
              <a:ext cx="1152128" cy="447418"/>
            </a:xfrm>
            <a:prstGeom prst="rect">
              <a:avLst/>
            </a:prstGeom>
            <a:solidFill>
              <a:srgbClr val="FFFF00"/>
            </a:solidFill>
            <a:ln>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Level shifter part</a:t>
              </a:r>
              <a:endParaRPr lang="en-US" sz="1200" dirty="0">
                <a:solidFill>
                  <a:schemeClr val="tx1"/>
                </a:solidFill>
              </a:endParaRPr>
            </a:p>
          </p:txBody>
        </p:sp>
        <p:cxnSp>
          <p:nvCxnSpPr>
            <p:cNvPr id="37" name="Straight Arrow Connector 36"/>
            <p:cNvCxnSpPr>
              <a:stCxn id="36" idx="0"/>
              <a:endCxn id="32" idx="1"/>
            </p:cNvCxnSpPr>
            <p:nvPr/>
          </p:nvCxnSpPr>
          <p:spPr>
            <a:xfrm flipV="1">
              <a:off x="4943872" y="4264320"/>
              <a:ext cx="1093342" cy="146125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332553" y="3151020"/>
              <a:ext cx="1439356" cy="2798259"/>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478277" y="2579359"/>
              <a:ext cx="1558937" cy="561609"/>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76167" y="2473773"/>
              <a:ext cx="1152128"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Internal logic part</a:t>
              </a:r>
              <a:endParaRPr lang="en-US" sz="1200" dirty="0">
                <a:solidFill>
                  <a:schemeClr val="bg1"/>
                </a:solidFill>
              </a:endParaRPr>
            </a:p>
          </p:txBody>
        </p:sp>
        <p:cxnSp>
          <p:nvCxnSpPr>
            <p:cNvPr id="41" name="Straight Arrow Connector 40"/>
            <p:cNvCxnSpPr>
              <a:stCxn id="40" idx="2"/>
              <a:endCxn id="38" idx="0"/>
            </p:cNvCxnSpPr>
            <p:nvPr/>
          </p:nvCxnSpPr>
          <p:spPr>
            <a:xfrm>
              <a:off x="8052231" y="2921191"/>
              <a:ext cx="0" cy="229829"/>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9612779" y="4653136"/>
              <a:ext cx="1085400" cy="1410882"/>
            </a:xfrm>
            <a:prstGeom prst="rect">
              <a:avLst/>
            </a:prstGeom>
            <a:noFill/>
            <a:ln>
              <a:solidFill>
                <a:schemeClr val="accent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612779" y="3743713"/>
              <a:ext cx="97710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part</a:t>
              </a:r>
              <a:endParaRPr lang="en-US" sz="1200" dirty="0">
                <a:solidFill>
                  <a:schemeClr val="tx1"/>
                </a:solidFill>
              </a:endParaRPr>
            </a:p>
          </p:txBody>
        </p:sp>
        <p:cxnSp>
          <p:nvCxnSpPr>
            <p:cNvPr id="44" name="Straight Arrow Connector 43"/>
            <p:cNvCxnSpPr>
              <a:stCxn id="43" idx="2"/>
              <a:endCxn id="42" idx="0"/>
            </p:cNvCxnSpPr>
            <p:nvPr/>
          </p:nvCxnSpPr>
          <p:spPr>
            <a:xfrm>
              <a:off x="10101330" y="4269194"/>
              <a:ext cx="54149" cy="383942"/>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1784632" y="5373216"/>
              <a:ext cx="49179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t>PAD</a:t>
              </a:r>
              <a:endParaRPr lang="en-US" sz="1000" b="1" dirty="0"/>
            </a:p>
          </p:txBody>
        </p:sp>
      </p:grpSp>
      <p:sp>
        <p:nvSpPr>
          <p:cNvPr id="48" name="Rectangle 47"/>
          <p:cNvSpPr/>
          <p:nvPr/>
        </p:nvSpPr>
        <p:spPr>
          <a:xfrm>
            <a:off x="4229858" y="2430162"/>
            <a:ext cx="4686065" cy="3816424"/>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9" name="Rectangle 48"/>
          <p:cNvSpPr/>
          <p:nvPr/>
        </p:nvSpPr>
        <p:spPr>
          <a:xfrm>
            <a:off x="8915923" y="3707470"/>
            <a:ext cx="1798589" cy="2529842"/>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Rounded Rectangle 24"/>
          <p:cNvSpPr/>
          <p:nvPr/>
        </p:nvSpPr>
        <p:spPr>
          <a:xfrm>
            <a:off x="9984432" y="1814196"/>
            <a:ext cx="2207568" cy="65255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Project: T40LP MGA JADE</a:t>
            </a:r>
          </a:p>
          <a:p>
            <a:r>
              <a:rPr lang="en-US" sz="1000" dirty="0" smtClean="0"/>
              <a:t>Lib name</a:t>
            </a:r>
            <a:r>
              <a:rPr lang="en-US" sz="1000" dirty="0"/>
              <a:t>: TC40APA25G_4X2Z</a:t>
            </a:r>
            <a:endParaRPr lang="en-US" sz="1000" dirty="0" smtClean="0"/>
          </a:p>
          <a:p>
            <a:r>
              <a:rPr lang="en-US" sz="1000" dirty="0"/>
              <a:t>Cell name: PA25GC33BA0EWAZ</a:t>
            </a:r>
            <a:endParaRPr lang="en-US" sz="1000" dirty="0" smtClean="0"/>
          </a:p>
        </p:txBody>
      </p:sp>
      <p:sp>
        <p:nvSpPr>
          <p:cNvPr id="2" name="Slide Number Placeholder 1"/>
          <p:cNvSpPr>
            <a:spLocks noGrp="1"/>
          </p:cNvSpPr>
          <p:nvPr>
            <p:ph type="sldNum" sz="quarter" idx="4"/>
          </p:nvPr>
        </p:nvSpPr>
        <p:spPr/>
        <p:txBody>
          <a:bodyPr/>
          <a:lstStyle/>
          <a:p>
            <a:pPr algn="l"/>
            <a:r>
              <a:rPr lang="de-DE" smtClean="0"/>
              <a:t>Page </a:t>
            </a:r>
            <a:fld id="{3FD030EF-7044-4946-962A-5D7D09BD1B34}" type="slidenum">
              <a:rPr lang="de-DE" smtClean="0"/>
              <a:pPr algn="l"/>
              <a:t>13</a:t>
            </a:fld>
            <a:endParaRPr lang="de-DE" dirty="0"/>
          </a:p>
        </p:txBody>
      </p:sp>
    </p:spTree>
    <p:extLst>
      <p:ext uri="{BB962C8B-B14F-4D97-AF65-F5344CB8AC3E}">
        <p14:creationId xmlns:p14="http://schemas.microsoft.com/office/powerpoint/2010/main" val="3326342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Floorplan (6/7)</a:t>
            </a:r>
            <a:endParaRPr kumimoji="1" lang="ja-JP" altLang="en-US" dirty="0"/>
          </a:p>
        </p:txBody>
      </p:sp>
      <p:sp>
        <p:nvSpPr>
          <p:cNvPr id="46" name="Content Placeholder 1"/>
          <p:cNvSpPr txBox="1">
            <a:spLocks/>
          </p:cNvSpPr>
          <p:nvPr/>
        </p:nvSpPr>
        <p:spPr>
          <a:xfrm>
            <a:off x="1053466" y="1547500"/>
            <a:ext cx="3424811" cy="369332"/>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00000"/>
              </a:lnSpc>
              <a:buFont typeface="Wingdings" panose="05000000000000000000" pitchFamily="2" charset="2"/>
              <a:buChar char="v"/>
            </a:pPr>
            <a:r>
              <a:rPr lang="en-US" sz="1200" dirty="0" smtClean="0"/>
              <a:t> Combine all of above factor we have following floorplan (T40LP MGA JADE): </a:t>
            </a:r>
          </a:p>
        </p:txBody>
      </p:sp>
      <p:grpSp>
        <p:nvGrpSpPr>
          <p:cNvPr id="13" name="Group 12"/>
          <p:cNvGrpSpPr/>
          <p:nvPr/>
        </p:nvGrpSpPr>
        <p:grpSpPr>
          <a:xfrm>
            <a:off x="2636798" y="1872208"/>
            <a:ext cx="1514986" cy="4509120"/>
            <a:chOff x="1919536" y="1800200"/>
            <a:chExt cx="1514986" cy="4509120"/>
          </a:xfrm>
        </p:grpSpPr>
        <p:grpSp>
          <p:nvGrpSpPr>
            <p:cNvPr id="8" name="Group 7"/>
            <p:cNvGrpSpPr/>
            <p:nvPr/>
          </p:nvGrpSpPr>
          <p:grpSpPr>
            <a:xfrm>
              <a:off x="2653274" y="1800200"/>
              <a:ext cx="781248" cy="4509120"/>
              <a:chOff x="2653274" y="1800200"/>
              <a:chExt cx="781248" cy="4509120"/>
            </a:xfrm>
          </p:grpSpPr>
          <p:pic>
            <p:nvPicPr>
              <p:cNvPr id="2" name="Picture 1"/>
              <p:cNvPicPr>
                <a:picLocks noChangeAspect="1"/>
              </p:cNvPicPr>
              <p:nvPr/>
            </p:nvPicPr>
            <p:blipFill>
              <a:blip r:embed="rId2"/>
              <a:stretch>
                <a:fillRect/>
              </a:stretch>
            </p:blipFill>
            <p:spPr>
              <a:xfrm>
                <a:off x="2656438" y="1800200"/>
                <a:ext cx="763898" cy="4509120"/>
              </a:xfrm>
              <a:prstGeom prst="rect">
                <a:avLst/>
              </a:prstGeom>
            </p:spPr>
          </p:pic>
          <p:sp>
            <p:nvSpPr>
              <p:cNvPr id="24" name="Rectangle 23"/>
              <p:cNvSpPr/>
              <p:nvPr/>
            </p:nvSpPr>
            <p:spPr>
              <a:xfrm>
                <a:off x="2653274" y="1919052"/>
                <a:ext cx="781248" cy="1077900"/>
              </a:xfrm>
              <a:prstGeom prst="rect">
                <a:avLst/>
              </a:prstGeom>
              <a:solidFill>
                <a:srgbClr val="FFFF00">
                  <a:alpha val="42000"/>
                </a:srgbClr>
              </a:solidFill>
              <a:ln>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Level shifter part</a:t>
                </a:r>
                <a:endParaRPr lang="en-US" sz="1200" dirty="0">
                  <a:solidFill>
                    <a:schemeClr val="bg1"/>
                  </a:solidFill>
                </a:endParaRPr>
              </a:p>
            </p:txBody>
          </p:sp>
          <p:sp>
            <p:nvSpPr>
              <p:cNvPr id="27" name="Rectangle 26"/>
              <p:cNvSpPr/>
              <p:nvPr/>
            </p:nvSpPr>
            <p:spPr>
              <a:xfrm>
                <a:off x="2653274" y="3024905"/>
                <a:ext cx="744481" cy="906274"/>
              </a:xfrm>
              <a:prstGeom prst="rect">
                <a:avLst/>
              </a:prstGeom>
              <a:solidFill>
                <a:schemeClr val="accent5">
                  <a:alpha val="60000"/>
                </a:schemeClr>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Internal logic part</a:t>
                </a:r>
                <a:endParaRPr lang="en-US" sz="1200" dirty="0">
                  <a:solidFill>
                    <a:schemeClr val="bg1"/>
                  </a:solidFill>
                </a:endParaRPr>
              </a:p>
            </p:txBody>
          </p:sp>
          <p:sp>
            <p:nvSpPr>
              <p:cNvPr id="31" name="Rectangle 30"/>
              <p:cNvSpPr/>
              <p:nvPr/>
            </p:nvSpPr>
            <p:spPr>
              <a:xfrm>
                <a:off x="2665070" y="4287408"/>
                <a:ext cx="755266" cy="581752"/>
              </a:xfrm>
              <a:prstGeom prst="rect">
                <a:avLst/>
              </a:prstGeom>
              <a:solidFill>
                <a:schemeClr val="accent2">
                  <a:lumMod val="20000"/>
                  <a:lumOff val="80000"/>
                  <a:alpha val="59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Output buffer (NMOS)</a:t>
                </a:r>
                <a:endParaRPr lang="en-US" sz="1100" dirty="0">
                  <a:solidFill>
                    <a:schemeClr val="bg1"/>
                  </a:solidFill>
                </a:endParaRPr>
              </a:p>
            </p:txBody>
          </p:sp>
          <p:sp>
            <p:nvSpPr>
              <p:cNvPr id="32" name="Rectangle 31"/>
              <p:cNvSpPr/>
              <p:nvPr/>
            </p:nvSpPr>
            <p:spPr>
              <a:xfrm>
                <a:off x="2653535" y="5566112"/>
                <a:ext cx="755266" cy="671199"/>
              </a:xfrm>
              <a:prstGeom prst="rect">
                <a:avLst/>
              </a:prstGeom>
              <a:solidFill>
                <a:schemeClr val="accent2">
                  <a:lumMod val="20000"/>
                  <a:lumOff val="80000"/>
                  <a:alpha val="59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Output buffer (PMOS)</a:t>
                </a:r>
                <a:endParaRPr lang="en-US" sz="1100" dirty="0">
                  <a:solidFill>
                    <a:schemeClr val="bg1"/>
                  </a:solidFill>
                </a:endParaRPr>
              </a:p>
            </p:txBody>
          </p:sp>
          <p:sp>
            <p:nvSpPr>
              <p:cNvPr id="36" name="Rectangle 35"/>
              <p:cNvSpPr/>
              <p:nvPr/>
            </p:nvSpPr>
            <p:spPr>
              <a:xfrm>
                <a:off x="2665070" y="4869160"/>
                <a:ext cx="755266" cy="460684"/>
              </a:xfrm>
              <a:prstGeom prst="rect">
                <a:avLst/>
              </a:prstGeom>
              <a:solidFill>
                <a:srgbClr val="00B0F0">
                  <a:alpha val="51000"/>
                </a:srgbClr>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ESD devices</a:t>
                </a:r>
              </a:p>
              <a:p>
                <a:pPr algn="ctr"/>
                <a:r>
                  <a:rPr lang="en-US" sz="1000" dirty="0" smtClean="0"/>
                  <a:t>(Diode)</a:t>
                </a:r>
                <a:endParaRPr lang="en-US" sz="1000" dirty="0"/>
              </a:p>
            </p:txBody>
          </p:sp>
          <p:sp>
            <p:nvSpPr>
              <p:cNvPr id="37" name="Rectangle 36"/>
              <p:cNvSpPr/>
              <p:nvPr/>
            </p:nvSpPr>
            <p:spPr>
              <a:xfrm>
                <a:off x="2653535" y="4005063"/>
                <a:ext cx="755266" cy="298287"/>
              </a:xfrm>
              <a:prstGeom prst="rect">
                <a:avLst/>
              </a:prstGeom>
              <a:solidFill>
                <a:srgbClr val="00B0F0">
                  <a:alpha val="51000"/>
                </a:srgbClr>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100" dirty="0"/>
              </a:p>
            </p:txBody>
          </p:sp>
          <p:sp>
            <p:nvSpPr>
              <p:cNvPr id="38" name="Rectangle 37"/>
              <p:cNvSpPr/>
              <p:nvPr/>
            </p:nvSpPr>
            <p:spPr>
              <a:xfrm>
                <a:off x="2653535" y="5329844"/>
                <a:ext cx="755266" cy="259396"/>
              </a:xfrm>
              <a:prstGeom prst="rect">
                <a:avLst/>
              </a:prstGeom>
              <a:solidFill>
                <a:srgbClr val="00B0F0">
                  <a:alpha val="51000"/>
                </a:srgbClr>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Resistor</a:t>
                </a:r>
                <a:endParaRPr lang="en-US" sz="1000" dirty="0"/>
              </a:p>
            </p:txBody>
          </p:sp>
          <p:sp>
            <p:nvSpPr>
              <p:cNvPr id="39" name="Rectangle 38"/>
              <p:cNvSpPr/>
              <p:nvPr/>
            </p:nvSpPr>
            <p:spPr>
              <a:xfrm>
                <a:off x="2700455" y="3941729"/>
                <a:ext cx="659241" cy="204266"/>
              </a:xfrm>
              <a:prstGeom prst="rect">
                <a:avLst/>
              </a:prstGeom>
              <a:solidFill>
                <a:srgbClr val="FF0000">
                  <a:alpha val="51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0" name="Rectangle 39"/>
              <p:cNvSpPr/>
              <p:nvPr/>
            </p:nvSpPr>
            <p:spPr>
              <a:xfrm>
                <a:off x="2693276" y="3869425"/>
                <a:ext cx="70145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PAD</a:t>
                </a:r>
                <a:endParaRPr lang="en-US" sz="1100" dirty="0"/>
              </a:p>
            </p:txBody>
          </p:sp>
          <p:sp>
            <p:nvSpPr>
              <p:cNvPr id="41" name="Rectangle 40"/>
              <p:cNvSpPr/>
              <p:nvPr/>
            </p:nvSpPr>
            <p:spPr>
              <a:xfrm>
                <a:off x="2711624" y="4077072"/>
                <a:ext cx="70145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Resistor</a:t>
                </a:r>
                <a:endParaRPr lang="en-US" sz="1100" dirty="0"/>
              </a:p>
            </p:txBody>
          </p:sp>
        </p:grpSp>
        <p:grpSp>
          <p:nvGrpSpPr>
            <p:cNvPr id="12" name="Group 11"/>
            <p:cNvGrpSpPr/>
            <p:nvPr/>
          </p:nvGrpSpPr>
          <p:grpSpPr>
            <a:xfrm>
              <a:off x="1919536" y="1919052"/>
              <a:ext cx="720080" cy="4390268"/>
              <a:chOff x="1919536" y="1919052"/>
              <a:chExt cx="720080" cy="4390268"/>
            </a:xfrm>
          </p:grpSpPr>
          <p:sp>
            <p:nvSpPr>
              <p:cNvPr id="43" name="Rectangle 42"/>
              <p:cNvSpPr/>
              <p:nvPr/>
            </p:nvSpPr>
            <p:spPr>
              <a:xfrm>
                <a:off x="2034035" y="2094279"/>
                <a:ext cx="533573" cy="182593"/>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VDD</a:t>
                </a:r>
                <a:endParaRPr lang="en-US" sz="1100" dirty="0">
                  <a:solidFill>
                    <a:schemeClr val="tx1"/>
                  </a:solidFill>
                </a:endParaRPr>
              </a:p>
            </p:txBody>
          </p:sp>
          <p:sp>
            <p:nvSpPr>
              <p:cNvPr id="11" name="Left Brace 10"/>
              <p:cNvSpPr/>
              <p:nvPr/>
            </p:nvSpPr>
            <p:spPr>
              <a:xfrm>
                <a:off x="2495600" y="1919052"/>
                <a:ext cx="143488" cy="55472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Left Brace 43"/>
              <p:cNvSpPr/>
              <p:nvPr/>
            </p:nvSpPr>
            <p:spPr>
              <a:xfrm>
                <a:off x="2504523" y="2490835"/>
                <a:ext cx="135093" cy="79414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ectangle 46"/>
              <p:cNvSpPr/>
              <p:nvPr/>
            </p:nvSpPr>
            <p:spPr>
              <a:xfrm>
                <a:off x="2025112" y="2793611"/>
                <a:ext cx="533573" cy="182593"/>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VSS</a:t>
                </a:r>
                <a:endParaRPr lang="en-US" sz="1100" dirty="0">
                  <a:solidFill>
                    <a:schemeClr val="tx1"/>
                  </a:solidFill>
                </a:endParaRPr>
              </a:p>
            </p:txBody>
          </p:sp>
          <p:sp>
            <p:nvSpPr>
              <p:cNvPr id="48" name="Left Brace 47"/>
              <p:cNvSpPr/>
              <p:nvPr/>
            </p:nvSpPr>
            <p:spPr>
              <a:xfrm>
                <a:off x="2504523" y="3294546"/>
                <a:ext cx="135093" cy="31027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48"/>
              <p:cNvSpPr/>
              <p:nvPr/>
            </p:nvSpPr>
            <p:spPr>
              <a:xfrm>
                <a:off x="1919536" y="3356992"/>
                <a:ext cx="668955" cy="17582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VCCQ</a:t>
                </a:r>
                <a:endParaRPr lang="en-US" sz="1100" dirty="0">
                  <a:solidFill>
                    <a:schemeClr val="tx1"/>
                  </a:solidFill>
                </a:endParaRPr>
              </a:p>
            </p:txBody>
          </p:sp>
          <p:sp>
            <p:nvSpPr>
              <p:cNvPr id="50" name="Left Brace 49"/>
              <p:cNvSpPr/>
              <p:nvPr/>
            </p:nvSpPr>
            <p:spPr>
              <a:xfrm>
                <a:off x="2513446" y="3625901"/>
                <a:ext cx="126170" cy="28615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ectangle 50"/>
              <p:cNvSpPr/>
              <p:nvPr/>
            </p:nvSpPr>
            <p:spPr>
              <a:xfrm>
                <a:off x="1919536" y="3685226"/>
                <a:ext cx="668955" cy="17582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VSSQ</a:t>
                </a:r>
                <a:endParaRPr lang="en-US" sz="1100" dirty="0">
                  <a:solidFill>
                    <a:schemeClr val="tx1"/>
                  </a:solidFill>
                </a:endParaRPr>
              </a:p>
            </p:txBody>
          </p:sp>
          <p:sp>
            <p:nvSpPr>
              <p:cNvPr id="52" name="Left Brace 51"/>
              <p:cNvSpPr/>
              <p:nvPr/>
            </p:nvSpPr>
            <p:spPr>
              <a:xfrm>
                <a:off x="2513363" y="4179642"/>
                <a:ext cx="125726" cy="97755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1919536" y="4581128"/>
                <a:ext cx="668955" cy="17582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VSSQ</a:t>
                </a:r>
                <a:endParaRPr lang="en-US" sz="1100" dirty="0">
                  <a:solidFill>
                    <a:schemeClr val="tx1"/>
                  </a:solidFill>
                </a:endParaRPr>
              </a:p>
            </p:txBody>
          </p:sp>
          <p:sp>
            <p:nvSpPr>
              <p:cNvPr id="56" name="Left Brace 55"/>
              <p:cNvSpPr/>
              <p:nvPr/>
            </p:nvSpPr>
            <p:spPr>
              <a:xfrm>
                <a:off x="2513363" y="5187753"/>
                <a:ext cx="125725" cy="112156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Rectangle 56"/>
              <p:cNvSpPr/>
              <p:nvPr/>
            </p:nvSpPr>
            <p:spPr>
              <a:xfrm>
                <a:off x="1919536" y="5661248"/>
                <a:ext cx="668955" cy="17582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VCCQ</a:t>
                </a:r>
                <a:endParaRPr lang="en-US" sz="1100" dirty="0">
                  <a:solidFill>
                    <a:schemeClr val="tx1"/>
                  </a:solidFill>
                </a:endParaRPr>
              </a:p>
            </p:txBody>
          </p:sp>
        </p:grpSp>
      </p:grpSp>
      <p:grpSp>
        <p:nvGrpSpPr>
          <p:cNvPr id="14" name="Group 13"/>
          <p:cNvGrpSpPr/>
          <p:nvPr/>
        </p:nvGrpSpPr>
        <p:grpSpPr>
          <a:xfrm>
            <a:off x="4238625" y="2473773"/>
            <a:ext cx="8037800" cy="3763539"/>
            <a:chOff x="4238625" y="2473773"/>
            <a:chExt cx="8037800" cy="3763539"/>
          </a:xfrm>
        </p:grpSpPr>
        <p:pic>
          <p:nvPicPr>
            <p:cNvPr id="3" name="Picture 2"/>
            <p:cNvPicPr>
              <a:picLocks noChangeAspect="1"/>
            </p:cNvPicPr>
            <p:nvPr/>
          </p:nvPicPr>
          <p:blipFill>
            <a:blip r:embed="rId3"/>
            <a:stretch>
              <a:fillRect/>
            </a:stretch>
          </p:blipFill>
          <p:spPr>
            <a:xfrm>
              <a:off x="4238625" y="2473773"/>
              <a:ext cx="7953375" cy="3763539"/>
            </a:xfrm>
            <a:prstGeom prst="rect">
              <a:avLst/>
            </a:prstGeom>
          </p:spPr>
        </p:pic>
        <p:sp>
          <p:nvSpPr>
            <p:cNvPr id="5" name="Rectangle 4"/>
            <p:cNvSpPr/>
            <p:nvPr/>
          </p:nvSpPr>
          <p:spPr>
            <a:xfrm>
              <a:off x="9275964" y="3174730"/>
              <a:ext cx="648072" cy="28803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136560" y="4941168"/>
              <a:ext cx="720080" cy="1008112"/>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788143" y="3483761"/>
              <a:ext cx="1152128" cy="447418"/>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ESD devices</a:t>
              </a:r>
              <a:endParaRPr lang="en-US" sz="1200" dirty="0"/>
            </a:p>
          </p:txBody>
        </p:sp>
        <p:cxnSp>
          <p:nvCxnSpPr>
            <p:cNvPr id="9" name="Straight Arrow Connector 8"/>
            <p:cNvCxnSpPr>
              <a:stCxn id="7" idx="1"/>
              <a:endCxn id="5" idx="3"/>
            </p:cNvCxnSpPr>
            <p:nvPr/>
          </p:nvCxnSpPr>
          <p:spPr>
            <a:xfrm flipH="1" flipV="1">
              <a:off x="9924036" y="3318746"/>
              <a:ext cx="864107" cy="38872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6" idx="0"/>
            </p:cNvCxnSpPr>
            <p:nvPr/>
          </p:nvCxnSpPr>
          <p:spPr>
            <a:xfrm>
              <a:off x="11364207" y="3931179"/>
              <a:ext cx="132393" cy="100998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37214" y="2579360"/>
              <a:ext cx="1210914" cy="3369920"/>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367808" y="5725570"/>
              <a:ext cx="1152128" cy="447418"/>
            </a:xfrm>
            <a:prstGeom prst="rect">
              <a:avLst/>
            </a:prstGeom>
            <a:solidFill>
              <a:srgbClr val="FFFF00"/>
            </a:solidFill>
            <a:ln>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Level shifter part</a:t>
              </a:r>
              <a:endParaRPr lang="en-US" sz="1200" dirty="0">
                <a:solidFill>
                  <a:schemeClr val="tx1"/>
                </a:solidFill>
              </a:endParaRPr>
            </a:p>
          </p:txBody>
        </p:sp>
        <p:cxnSp>
          <p:nvCxnSpPr>
            <p:cNvPr id="18" name="Straight Arrow Connector 17"/>
            <p:cNvCxnSpPr>
              <a:stCxn id="17" idx="0"/>
              <a:endCxn id="16" idx="1"/>
            </p:cNvCxnSpPr>
            <p:nvPr/>
          </p:nvCxnSpPr>
          <p:spPr>
            <a:xfrm flipV="1">
              <a:off x="4943872" y="4264320"/>
              <a:ext cx="1093342" cy="146125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332553" y="3151020"/>
              <a:ext cx="1439356" cy="2798259"/>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78277" y="2579359"/>
              <a:ext cx="1558937" cy="561609"/>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476167" y="2473773"/>
              <a:ext cx="1152128"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Internal logic part</a:t>
              </a:r>
              <a:endParaRPr lang="en-US" sz="1200" dirty="0">
                <a:solidFill>
                  <a:schemeClr val="bg1"/>
                </a:solidFill>
              </a:endParaRPr>
            </a:p>
          </p:txBody>
        </p:sp>
        <p:cxnSp>
          <p:nvCxnSpPr>
            <p:cNvPr id="29" name="Straight Arrow Connector 28"/>
            <p:cNvCxnSpPr>
              <a:stCxn id="28" idx="2"/>
              <a:endCxn id="25" idx="0"/>
            </p:cNvCxnSpPr>
            <p:nvPr/>
          </p:nvCxnSpPr>
          <p:spPr>
            <a:xfrm>
              <a:off x="8052231" y="2921191"/>
              <a:ext cx="0" cy="229829"/>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612779" y="4653136"/>
              <a:ext cx="1085400" cy="1410882"/>
            </a:xfrm>
            <a:prstGeom prst="rect">
              <a:avLst/>
            </a:prstGeom>
            <a:noFill/>
            <a:ln>
              <a:solidFill>
                <a:schemeClr val="accent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612779" y="3743713"/>
              <a:ext cx="97710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part</a:t>
              </a:r>
              <a:endParaRPr lang="en-US" sz="1200" dirty="0">
                <a:solidFill>
                  <a:schemeClr val="tx1"/>
                </a:solidFill>
              </a:endParaRPr>
            </a:p>
          </p:txBody>
        </p:sp>
        <p:cxnSp>
          <p:nvCxnSpPr>
            <p:cNvPr id="35" name="Straight Arrow Connector 34"/>
            <p:cNvCxnSpPr>
              <a:stCxn id="34" idx="2"/>
              <a:endCxn id="33" idx="0"/>
            </p:cNvCxnSpPr>
            <p:nvPr/>
          </p:nvCxnSpPr>
          <p:spPr>
            <a:xfrm>
              <a:off x="10101330" y="4269194"/>
              <a:ext cx="54149" cy="383942"/>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1784632" y="5373216"/>
              <a:ext cx="49179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t>PAD</a:t>
              </a:r>
              <a:endParaRPr lang="en-US" sz="1000" b="1" dirty="0"/>
            </a:p>
          </p:txBody>
        </p:sp>
      </p:grpSp>
      <p:sp>
        <p:nvSpPr>
          <p:cNvPr id="54" name="Rounded Rectangle 53"/>
          <p:cNvSpPr/>
          <p:nvPr/>
        </p:nvSpPr>
        <p:spPr>
          <a:xfrm>
            <a:off x="9984432" y="1814196"/>
            <a:ext cx="2207568" cy="65255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Project: T40LP MGA JADE</a:t>
            </a:r>
          </a:p>
          <a:p>
            <a:r>
              <a:rPr lang="en-US" sz="1000" dirty="0" smtClean="0"/>
              <a:t>Lib name</a:t>
            </a:r>
            <a:r>
              <a:rPr lang="en-US" sz="1000" dirty="0"/>
              <a:t>: TC40APA25G_4X2Z</a:t>
            </a:r>
            <a:endParaRPr lang="en-US" sz="1000" dirty="0" smtClean="0"/>
          </a:p>
          <a:p>
            <a:r>
              <a:rPr lang="en-US" sz="1000" dirty="0"/>
              <a:t>Cell name: PA25GC33BA0EWAZ</a:t>
            </a:r>
            <a:endParaRPr lang="en-US" sz="1000" dirty="0" smtClean="0"/>
          </a:p>
        </p:txBody>
      </p:sp>
      <p:sp>
        <p:nvSpPr>
          <p:cNvPr id="15" name="Slide Number Placeholder 14"/>
          <p:cNvSpPr>
            <a:spLocks noGrp="1"/>
          </p:cNvSpPr>
          <p:nvPr>
            <p:ph type="sldNum" sz="quarter" idx="4"/>
          </p:nvPr>
        </p:nvSpPr>
        <p:spPr/>
        <p:txBody>
          <a:bodyPr/>
          <a:lstStyle/>
          <a:p>
            <a:pPr algn="l"/>
            <a:r>
              <a:rPr lang="de-DE" smtClean="0"/>
              <a:t>Page </a:t>
            </a:r>
            <a:fld id="{3FD030EF-7044-4946-962A-5D7D09BD1B34}" type="slidenum">
              <a:rPr lang="de-DE" smtClean="0"/>
              <a:pPr algn="l"/>
              <a:t>14</a:t>
            </a:fld>
            <a:endParaRPr lang="de-DE" dirty="0"/>
          </a:p>
        </p:txBody>
      </p:sp>
    </p:spTree>
    <p:extLst>
      <p:ext uri="{BB962C8B-B14F-4D97-AF65-F5344CB8AC3E}">
        <p14:creationId xmlns:p14="http://schemas.microsoft.com/office/powerpoint/2010/main" val="3355404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Floorplan (7/7)</a:t>
            </a:r>
            <a:endParaRPr kumimoji="1" lang="ja-JP" altLang="en-US" dirty="0"/>
          </a:p>
        </p:txBody>
      </p:sp>
      <p:sp>
        <p:nvSpPr>
          <p:cNvPr id="2" name="Content Placeholder 1"/>
          <p:cNvSpPr>
            <a:spLocks noGrp="1"/>
          </p:cNvSpPr>
          <p:nvPr>
            <p:ph idx="1"/>
          </p:nvPr>
        </p:nvSpPr>
        <p:spPr>
          <a:xfrm>
            <a:off x="1070263" y="1484784"/>
            <a:ext cx="6753929" cy="545790"/>
          </a:xfrm>
          <a:solidFill>
            <a:schemeClr val="tx2">
              <a:lumMod val="40000"/>
              <a:lumOff val="60000"/>
            </a:schemeClr>
          </a:solidFill>
        </p:spPr>
        <p:txBody>
          <a:bodyPr/>
          <a:lstStyle/>
          <a:p>
            <a:pPr lvl="2">
              <a:buFont typeface="Wingdings" panose="05000000000000000000" pitchFamily="2" charset="2"/>
              <a:buChar char="Ø"/>
            </a:pPr>
            <a:r>
              <a:rPr lang="en-US" sz="1200" dirty="0" smtClean="0"/>
              <a:t>Spacing </a:t>
            </a:r>
            <a:r>
              <a:rPr lang="en-US" sz="1200" dirty="0"/>
              <a:t>rule for layer which require large space (NW, DNW, </a:t>
            </a:r>
            <a:r>
              <a:rPr lang="en-US" sz="1200" dirty="0" smtClean="0"/>
              <a:t>…)</a:t>
            </a:r>
          </a:p>
          <a:p>
            <a:pPr lvl="2">
              <a:buFont typeface="Wingdings" panose="05000000000000000000" pitchFamily="2" charset="2"/>
              <a:buChar char="Ø"/>
            </a:pPr>
            <a:r>
              <a:rPr lang="en-US" sz="1200" dirty="0" smtClean="0"/>
              <a:t>Clean </a:t>
            </a:r>
            <a:r>
              <a:rPr lang="en-US" sz="1200" dirty="0"/>
              <a:t>DRC (spacing, density) for lower </a:t>
            </a:r>
            <a:r>
              <a:rPr lang="en-US" sz="1200" dirty="0" smtClean="0"/>
              <a:t>layer</a:t>
            </a:r>
            <a:endParaRPr lang="en-US" sz="1200" dirty="0"/>
          </a:p>
        </p:txBody>
      </p:sp>
      <p:grpSp>
        <p:nvGrpSpPr>
          <p:cNvPr id="7" name="Group 6"/>
          <p:cNvGrpSpPr/>
          <p:nvPr/>
        </p:nvGrpSpPr>
        <p:grpSpPr>
          <a:xfrm>
            <a:off x="4511824" y="2667186"/>
            <a:ext cx="7680176" cy="3642134"/>
            <a:chOff x="3863752" y="2667186"/>
            <a:chExt cx="8328248" cy="3642134"/>
          </a:xfrm>
        </p:grpSpPr>
        <p:pic>
          <p:nvPicPr>
            <p:cNvPr id="3" name="Picture 2"/>
            <p:cNvPicPr>
              <a:picLocks noChangeAspect="1"/>
            </p:cNvPicPr>
            <p:nvPr/>
          </p:nvPicPr>
          <p:blipFill rotWithShape="1">
            <a:blip r:embed="rId2"/>
            <a:srcRect t="875" b="52729"/>
            <a:stretch/>
          </p:blipFill>
          <p:spPr>
            <a:xfrm>
              <a:off x="3863752" y="4323370"/>
              <a:ext cx="8305800" cy="1985950"/>
            </a:xfrm>
            <a:prstGeom prst="rect">
              <a:avLst/>
            </a:prstGeom>
          </p:spPr>
        </p:pic>
        <p:pic>
          <p:nvPicPr>
            <p:cNvPr id="5" name="Picture 4"/>
            <p:cNvPicPr>
              <a:picLocks noChangeAspect="1"/>
            </p:cNvPicPr>
            <p:nvPr/>
          </p:nvPicPr>
          <p:blipFill rotWithShape="1">
            <a:blip r:embed="rId3"/>
            <a:srcRect t="963" b="47310"/>
            <a:stretch/>
          </p:blipFill>
          <p:spPr>
            <a:xfrm>
              <a:off x="3886200" y="2667186"/>
              <a:ext cx="8305800" cy="1625910"/>
            </a:xfrm>
            <a:prstGeom prst="rect">
              <a:avLst/>
            </a:prstGeom>
          </p:spPr>
        </p:pic>
      </p:grpSp>
      <p:sp>
        <p:nvSpPr>
          <p:cNvPr id="6" name="Rounded Rectangle 5"/>
          <p:cNvSpPr/>
          <p:nvPr/>
        </p:nvSpPr>
        <p:spPr>
          <a:xfrm>
            <a:off x="8016652" y="1484784"/>
            <a:ext cx="3695972" cy="11521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t>NW, DNW rules</a:t>
            </a:r>
          </a:p>
          <a:p>
            <a:r>
              <a:rPr lang="en-US" sz="1600" dirty="0" smtClean="0"/>
              <a:t>(Document No. </a:t>
            </a:r>
            <a:r>
              <a:rPr lang="en-US" sz="1600" dirty="0"/>
              <a:t>: </a:t>
            </a:r>
            <a:r>
              <a:rPr lang="en-US" sz="1600" dirty="0" smtClean="0"/>
              <a:t>TN45CLDR001_2_4</a:t>
            </a:r>
          </a:p>
          <a:p>
            <a:r>
              <a:rPr lang="en-US" sz="1600" dirty="0" smtClean="0"/>
              <a:t>Version: 2.4)</a:t>
            </a:r>
          </a:p>
        </p:txBody>
      </p:sp>
      <p:sp>
        <p:nvSpPr>
          <p:cNvPr id="9" name="Content Placeholder 1"/>
          <p:cNvSpPr txBox="1">
            <a:spLocks/>
          </p:cNvSpPr>
          <p:nvPr/>
        </p:nvSpPr>
        <p:spPr>
          <a:xfrm>
            <a:off x="1080000" y="2204864"/>
            <a:ext cx="3146548" cy="1600438"/>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00000"/>
              </a:lnSpc>
              <a:buFont typeface="Wingdings" panose="05000000000000000000" pitchFamily="2" charset="2"/>
              <a:buChar char="v"/>
            </a:pPr>
            <a:r>
              <a:rPr lang="en-US" sz="1200" dirty="0" smtClean="0"/>
              <a:t> How can we consider them?</a:t>
            </a:r>
          </a:p>
          <a:p>
            <a:pPr lvl="2">
              <a:lnSpc>
                <a:spcPct val="100000"/>
              </a:lnSpc>
              <a:buFont typeface="Wingdings" panose="05000000000000000000" pitchFamily="2" charset="2"/>
              <a:buChar char="Ø"/>
            </a:pPr>
            <a:r>
              <a:rPr lang="en-US" sz="1200" dirty="0" smtClean="0"/>
              <a:t>Check devices structure =&gt; to know the layers of each device</a:t>
            </a:r>
          </a:p>
          <a:p>
            <a:pPr lvl="2">
              <a:lnSpc>
                <a:spcPct val="100000"/>
              </a:lnSpc>
              <a:buFont typeface="Wingdings" panose="05000000000000000000" pitchFamily="2" charset="2"/>
              <a:buChar char="Ø"/>
            </a:pPr>
            <a:r>
              <a:rPr lang="en-US" sz="1200" dirty="0" smtClean="0"/>
              <a:t>Check design manual =&gt; to know the spacing rule, density rule</a:t>
            </a:r>
          </a:p>
          <a:p>
            <a:pPr lvl="2">
              <a:lnSpc>
                <a:spcPct val="100000"/>
              </a:lnSpc>
              <a:buFont typeface="Wingdings" panose="05000000000000000000" pitchFamily="2" charset="2"/>
              <a:buChar char="Ø"/>
            </a:pPr>
            <a:r>
              <a:rPr lang="en-US" sz="1200" dirty="0" smtClean="0"/>
              <a:t>Run DRC =&gt; to make sure all lower layer have clean DRC</a:t>
            </a:r>
          </a:p>
        </p:txBody>
      </p:sp>
      <p:sp>
        <p:nvSpPr>
          <p:cNvPr id="8" name="Slide Number Placeholder 7"/>
          <p:cNvSpPr>
            <a:spLocks noGrp="1"/>
          </p:cNvSpPr>
          <p:nvPr>
            <p:ph type="sldNum" sz="quarter" idx="4"/>
          </p:nvPr>
        </p:nvSpPr>
        <p:spPr/>
        <p:txBody>
          <a:bodyPr/>
          <a:lstStyle/>
          <a:p>
            <a:pPr algn="l"/>
            <a:r>
              <a:rPr lang="de-DE" smtClean="0"/>
              <a:t>Page </a:t>
            </a:r>
            <a:fld id="{3FD030EF-7044-4946-962A-5D7D09BD1B34}" type="slidenum">
              <a:rPr lang="de-DE" smtClean="0"/>
              <a:pPr algn="l"/>
              <a:t>15</a:t>
            </a:fld>
            <a:endParaRPr lang="de-DE" dirty="0"/>
          </a:p>
        </p:txBody>
      </p:sp>
    </p:spTree>
    <p:extLst>
      <p:ext uri="{BB962C8B-B14F-4D97-AF65-F5344CB8AC3E}">
        <p14:creationId xmlns:p14="http://schemas.microsoft.com/office/powerpoint/2010/main" val="3825383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68000" y="1080000"/>
            <a:ext cx="9444424" cy="964065"/>
          </a:xfrm>
        </p:spPr>
        <p:txBody>
          <a:bodyPr/>
          <a:lstStyle/>
          <a:p>
            <a:r>
              <a:rPr lang="en-US" dirty="0" smtClean="0"/>
              <a:t>Connection</a:t>
            </a:r>
            <a:endParaRPr lang="en-US" dirty="0"/>
          </a:p>
        </p:txBody>
      </p:sp>
    </p:spTree>
    <p:extLst>
      <p:ext uri="{BB962C8B-B14F-4D97-AF65-F5344CB8AC3E}">
        <p14:creationId xmlns:p14="http://schemas.microsoft.com/office/powerpoint/2010/main" val="637820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Connection (1/4)</a:t>
            </a:r>
            <a:endParaRPr kumimoji="1" lang="ja-JP" altLang="en-US" dirty="0"/>
          </a:p>
        </p:txBody>
      </p:sp>
      <p:sp>
        <p:nvSpPr>
          <p:cNvPr id="2" name="Content Placeholder 1"/>
          <p:cNvSpPr>
            <a:spLocks noGrp="1"/>
          </p:cNvSpPr>
          <p:nvPr>
            <p:ph idx="1"/>
          </p:nvPr>
        </p:nvSpPr>
        <p:spPr>
          <a:xfrm>
            <a:off x="1070263" y="1700808"/>
            <a:ext cx="10957268" cy="1489639"/>
          </a:xfrm>
        </p:spPr>
        <p:txBody>
          <a:bodyPr/>
          <a:lstStyle/>
          <a:p>
            <a:pPr lvl="1">
              <a:buFont typeface="Wingdings" panose="05000000000000000000" pitchFamily="2" charset="2"/>
              <a:buChar char="v"/>
            </a:pPr>
            <a:r>
              <a:rPr lang="en-US" dirty="0" smtClean="0"/>
              <a:t> We need to consider some points as following:</a:t>
            </a:r>
          </a:p>
          <a:p>
            <a:pPr lvl="2">
              <a:buFont typeface="Wingdings" panose="05000000000000000000" pitchFamily="2" charset="2"/>
              <a:buChar char="Ø"/>
            </a:pPr>
            <a:r>
              <a:rPr lang="en-US" dirty="0" smtClean="0"/>
              <a:t> EM-ESD calculation</a:t>
            </a:r>
          </a:p>
          <a:p>
            <a:pPr lvl="2">
              <a:buFont typeface="Wingdings" panose="05000000000000000000" pitchFamily="2" charset="2"/>
              <a:buChar char="Ø"/>
            </a:pPr>
            <a:r>
              <a:rPr lang="en-US" dirty="0" smtClean="0"/>
              <a:t> ESD net and high voltage net must be as large as possible</a:t>
            </a:r>
          </a:p>
          <a:p>
            <a:pPr lvl="1">
              <a:buFont typeface="Wingdings" panose="05000000000000000000" pitchFamily="2" charset="2"/>
              <a:buChar char="v"/>
            </a:pPr>
            <a:r>
              <a:rPr lang="en-US" dirty="0" smtClean="0"/>
              <a:t> Purpose: Better in prevent ESD, improve current driving ability, reduce EM-SIGRA violation as much as possible</a:t>
            </a:r>
          </a:p>
        </p:txBody>
      </p:sp>
      <p:sp>
        <p:nvSpPr>
          <p:cNvPr id="3" name="Slide Number Placeholder 2"/>
          <p:cNvSpPr>
            <a:spLocks noGrp="1"/>
          </p:cNvSpPr>
          <p:nvPr>
            <p:ph type="sldNum" sz="quarter" idx="4"/>
          </p:nvPr>
        </p:nvSpPr>
        <p:spPr/>
        <p:txBody>
          <a:bodyPr/>
          <a:lstStyle/>
          <a:p>
            <a:pPr algn="l"/>
            <a:r>
              <a:rPr lang="de-DE" smtClean="0"/>
              <a:t>Page </a:t>
            </a:r>
            <a:fld id="{3FD030EF-7044-4946-962A-5D7D09BD1B34}" type="slidenum">
              <a:rPr lang="de-DE" smtClean="0"/>
              <a:pPr algn="l"/>
              <a:t>17</a:t>
            </a:fld>
            <a:endParaRPr lang="de-DE" dirty="0"/>
          </a:p>
        </p:txBody>
      </p:sp>
    </p:spTree>
    <p:extLst>
      <p:ext uri="{BB962C8B-B14F-4D97-AF65-F5344CB8AC3E}">
        <p14:creationId xmlns:p14="http://schemas.microsoft.com/office/powerpoint/2010/main" val="1673238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Connection (2/4)</a:t>
            </a:r>
            <a:endParaRPr kumimoji="1" lang="ja-JP" altLang="en-US" dirty="0"/>
          </a:p>
        </p:txBody>
      </p:sp>
      <p:grpSp>
        <p:nvGrpSpPr>
          <p:cNvPr id="92" name="Group 91"/>
          <p:cNvGrpSpPr/>
          <p:nvPr/>
        </p:nvGrpSpPr>
        <p:grpSpPr>
          <a:xfrm>
            <a:off x="4235774" y="1814196"/>
            <a:ext cx="8040651" cy="4423116"/>
            <a:chOff x="4235774" y="1814196"/>
            <a:chExt cx="8040651" cy="4423116"/>
          </a:xfrm>
        </p:grpSpPr>
        <p:pic>
          <p:nvPicPr>
            <p:cNvPr id="3" name="Picture 2"/>
            <p:cNvPicPr>
              <a:picLocks noChangeAspect="1"/>
            </p:cNvPicPr>
            <p:nvPr/>
          </p:nvPicPr>
          <p:blipFill>
            <a:blip r:embed="rId2"/>
            <a:stretch>
              <a:fillRect/>
            </a:stretch>
          </p:blipFill>
          <p:spPr>
            <a:xfrm>
              <a:off x="4238625" y="2473773"/>
              <a:ext cx="7953375" cy="3763539"/>
            </a:xfrm>
            <a:prstGeom prst="rect">
              <a:avLst/>
            </a:prstGeom>
          </p:spPr>
        </p:pic>
        <p:sp>
          <p:nvSpPr>
            <p:cNvPr id="6" name="Rectangle 5"/>
            <p:cNvSpPr/>
            <p:nvPr/>
          </p:nvSpPr>
          <p:spPr>
            <a:xfrm>
              <a:off x="10416480" y="5157192"/>
              <a:ext cx="685458" cy="477156"/>
            </a:xfrm>
            <a:prstGeom prst="rect">
              <a:avLst/>
            </a:prstGeom>
            <a:noFill/>
            <a:ln>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920536" y="2492895"/>
              <a:ext cx="1224136" cy="658437"/>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Connection from PAD to ESD devices</a:t>
              </a:r>
              <a:endParaRPr lang="en-US" sz="1200" dirty="0"/>
            </a:p>
          </p:txBody>
        </p:sp>
        <p:cxnSp>
          <p:nvCxnSpPr>
            <p:cNvPr id="9" name="Straight Arrow Connector 8"/>
            <p:cNvCxnSpPr>
              <a:stCxn id="7" idx="2"/>
            </p:cNvCxnSpPr>
            <p:nvPr/>
          </p:nvCxnSpPr>
          <p:spPr>
            <a:xfrm flipH="1">
              <a:off x="11208568" y="3151332"/>
              <a:ext cx="324036" cy="20566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flipH="1">
              <a:off x="11496600" y="3151332"/>
              <a:ext cx="36004" cy="2077868"/>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925698" y="3754297"/>
              <a:ext cx="111931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connection</a:t>
              </a:r>
              <a:endParaRPr lang="en-US" sz="1200" dirty="0">
                <a:solidFill>
                  <a:schemeClr val="tx1"/>
                </a:solidFill>
              </a:endParaRPr>
            </a:p>
          </p:txBody>
        </p:sp>
        <p:cxnSp>
          <p:nvCxnSpPr>
            <p:cNvPr id="35" name="Straight Arrow Connector 34"/>
            <p:cNvCxnSpPr>
              <a:stCxn id="34" idx="2"/>
              <a:endCxn id="6" idx="0"/>
            </p:cNvCxnSpPr>
            <p:nvPr/>
          </p:nvCxnSpPr>
          <p:spPr>
            <a:xfrm>
              <a:off x="10485354" y="4279778"/>
              <a:ext cx="273855" cy="877414"/>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1784632" y="5373216"/>
              <a:ext cx="49179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t>PAD</a:t>
              </a:r>
              <a:endParaRPr lang="en-US" sz="1000" b="1" dirty="0"/>
            </a:p>
          </p:txBody>
        </p:sp>
        <p:sp>
          <p:nvSpPr>
            <p:cNvPr id="54" name="Rounded Rectangle 53"/>
            <p:cNvSpPr/>
            <p:nvPr/>
          </p:nvSpPr>
          <p:spPr>
            <a:xfrm>
              <a:off x="9984432" y="1814196"/>
              <a:ext cx="2207568" cy="65255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Project: T40LP MGA JADE</a:t>
              </a:r>
            </a:p>
            <a:p>
              <a:r>
                <a:rPr lang="en-US" sz="1000" dirty="0" smtClean="0"/>
                <a:t>Lib name</a:t>
              </a:r>
              <a:r>
                <a:rPr lang="en-US" sz="1000" dirty="0"/>
                <a:t>: TC40APA25G_4X2Z</a:t>
              </a:r>
              <a:endParaRPr lang="en-US" sz="1000" dirty="0" smtClean="0"/>
            </a:p>
            <a:p>
              <a:r>
                <a:rPr lang="en-US" sz="1000" dirty="0"/>
                <a:t>Cell name: PA25GC33BA0EWAZ</a:t>
              </a:r>
              <a:endParaRPr lang="en-US" sz="1000" dirty="0" smtClean="0"/>
            </a:p>
          </p:txBody>
        </p:sp>
        <p:sp>
          <p:nvSpPr>
            <p:cNvPr id="44" name="Oval 43"/>
            <p:cNvSpPr/>
            <p:nvPr/>
          </p:nvSpPr>
          <p:spPr>
            <a:xfrm rot="19484662">
              <a:off x="9643942" y="4902115"/>
              <a:ext cx="702580" cy="216141"/>
            </a:xfrm>
            <a:prstGeom prst="ellipse">
              <a:avLst/>
            </a:prstGeom>
            <a:noFill/>
            <a:ln>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POWER</a:t>
              </a:r>
              <a:endParaRPr lang="en-US" sz="600" dirty="0"/>
            </a:p>
          </p:txBody>
        </p:sp>
        <p:sp>
          <p:nvSpPr>
            <p:cNvPr id="45" name="Oval 44"/>
            <p:cNvSpPr/>
            <p:nvPr/>
          </p:nvSpPr>
          <p:spPr>
            <a:xfrm rot="2419663">
              <a:off x="9763269" y="5761663"/>
              <a:ext cx="573552" cy="165736"/>
            </a:xfrm>
            <a:prstGeom prst="ellipse">
              <a:avLst/>
            </a:prstGeom>
            <a:noFill/>
            <a:ln>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GND</a:t>
              </a:r>
              <a:endParaRPr lang="en-US" sz="700" dirty="0"/>
            </a:p>
          </p:txBody>
        </p:sp>
        <p:cxnSp>
          <p:nvCxnSpPr>
            <p:cNvPr id="48" name="Straight Arrow Connector 47"/>
            <p:cNvCxnSpPr>
              <a:stCxn id="34" idx="2"/>
              <a:endCxn id="44" idx="7"/>
            </p:cNvCxnSpPr>
            <p:nvPr/>
          </p:nvCxnSpPr>
          <p:spPr>
            <a:xfrm flipH="1">
              <a:off x="10153962" y="4279778"/>
              <a:ext cx="331392" cy="524623"/>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4" idx="2"/>
              <a:endCxn id="45" idx="0"/>
            </p:cNvCxnSpPr>
            <p:nvPr/>
          </p:nvCxnSpPr>
          <p:spPr>
            <a:xfrm flipH="1">
              <a:off x="10103674" y="4279778"/>
              <a:ext cx="381680" cy="1501578"/>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9937104" y="3459740"/>
              <a:ext cx="1271464" cy="2776130"/>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2" name="Rectangle 61"/>
            <p:cNvSpPr/>
            <p:nvPr/>
          </p:nvSpPr>
          <p:spPr>
            <a:xfrm>
              <a:off x="4295800" y="2589787"/>
              <a:ext cx="5003070" cy="3575517"/>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320136" y="2731710"/>
              <a:ext cx="1922750"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Logic connection</a:t>
              </a:r>
              <a:endParaRPr lang="en-US" sz="1200" dirty="0">
                <a:solidFill>
                  <a:schemeClr val="bg1"/>
                </a:solidFill>
              </a:endParaRPr>
            </a:p>
          </p:txBody>
        </p:sp>
        <p:sp>
          <p:nvSpPr>
            <p:cNvPr id="70" name="Rectangle 69"/>
            <p:cNvSpPr/>
            <p:nvPr/>
          </p:nvSpPr>
          <p:spPr>
            <a:xfrm>
              <a:off x="4235774" y="2473772"/>
              <a:ext cx="5701330" cy="3762098"/>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
        <p:nvSpPr>
          <p:cNvPr id="76" name="Content Placeholder 1"/>
          <p:cNvSpPr txBox="1">
            <a:spLocks/>
          </p:cNvSpPr>
          <p:nvPr/>
        </p:nvSpPr>
        <p:spPr>
          <a:xfrm>
            <a:off x="1080000" y="1556792"/>
            <a:ext cx="3146548" cy="3139321"/>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00000"/>
              </a:lnSpc>
              <a:buFont typeface="Wingdings" panose="05000000000000000000" pitchFamily="2" charset="2"/>
              <a:buChar char="v"/>
            </a:pPr>
            <a:r>
              <a:rPr lang="en-US" sz="1200" dirty="0" smtClean="0"/>
              <a:t> How can we consider them ?</a:t>
            </a:r>
          </a:p>
          <a:p>
            <a:pPr lvl="2">
              <a:lnSpc>
                <a:spcPct val="100000"/>
              </a:lnSpc>
              <a:buFont typeface="Wingdings" panose="05000000000000000000" pitchFamily="2" charset="2"/>
              <a:buChar char="Ø"/>
            </a:pPr>
            <a:r>
              <a:rPr lang="en-US" sz="1200" b="1" dirty="0" smtClean="0"/>
              <a:t>Connection from PAD to ESD devices:</a:t>
            </a:r>
          </a:p>
          <a:p>
            <a:pPr lvl="2">
              <a:lnSpc>
                <a:spcPct val="100000"/>
              </a:lnSpc>
            </a:pPr>
            <a:r>
              <a:rPr lang="en-US" sz="1200" dirty="0" smtClean="0"/>
              <a:t>Function: </a:t>
            </a:r>
          </a:p>
          <a:p>
            <a:pPr marL="355600" lvl="3" indent="0">
              <a:lnSpc>
                <a:spcPct val="100000"/>
              </a:lnSpc>
              <a:buNone/>
            </a:pPr>
            <a:r>
              <a:rPr lang="en-US" sz="1200" dirty="0" smtClean="0"/>
              <a:t>+ Normal operation: transfer signal</a:t>
            </a:r>
          </a:p>
          <a:p>
            <a:pPr marL="355600" lvl="3" indent="0">
              <a:lnSpc>
                <a:spcPct val="100000"/>
              </a:lnSpc>
              <a:buNone/>
            </a:pPr>
            <a:r>
              <a:rPr lang="en-US" sz="1200" dirty="0" smtClean="0"/>
              <a:t>+ ESD occur: flow ESD current from PAD to ESD devices</a:t>
            </a:r>
          </a:p>
          <a:p>
            <a:pPr marL="177800" lvl="2" indent="0">
              <a:lnSpc>
                <a:spcPct val="100000"/>
              </a:lnSpc>
              <a:buNone/>
            </a:pPr>
            <a:r>
              <a:rPr lang="en-US" sz="1200" dirty="0" smtClean="0"/>
              <a:t>=&gt; </a:t>
            </a:r>
            <a:r>
              <a:rPr lang="en-US" sz="1200" dirty="0"/>
              <a:t>Suggestion </a:t>
            </a:r>
            <a:r>
              <a:rPr lang="en-US" sz="1200" dirty="0" smtClean="0"/>
              <a:t>connection:</a:t>
            </a:r>
          </a:p>
          <a:p>
            <a:pPr marL="355600" lvl="3" indent="0">
              <a:lnSpc>
                <a:spcPct val="100000"/>
              </a:lnSpc>
              <a:buNone/>
            </a:pPr>
            <a:r>
              <a:rPr lang="en-US" sz="1200" dirty="0" smtClean="0"/>
              <a:t>+ Width: as large as possible</a:t>
            </a:r>
          </a:p>
          <a:p>
            <a:pPr marL="355600" lvl="3" indent="0">
              <a:lnSpc>
                <a:spcPct val="100000"/>
              </a:lnSpc>
              <a:buNone/>
            </a:pPr>
            <a:r>
              <a:rPr lang="en-US" sz="1200" dirty="0" smtClean="0"/>
              <a:t>+ Via, contact: as much as possible</a:t>
            </a:r>
          </a:p>
          <a:p>
            <a:pPr marL="355600" lvl="3" indent="0">
              <a:lnSpc>
                <a:spcPct val="100000"/>
              </a:lnSpc>
              <a:buNone/>
            </a:pPr>
            <a:r>
              <a:rPr lang="en-US" sz="1200" dirty="0" smtClean="0"/>
              <a:t>+ Resistance: as small as possible</a:t>
            </a:r>
          </a:p>
          <a:p>
            <a:pPr marL="355600" lvl="3" indent="0">
              <a:lnSpc>
                <a:spcPct val="100000"/>
              </a:lnSpc>
              <a:buNone/>
            </a:pPr>
            <a:r>
              <a:rPr lang="en-US" sz="1200" dirty="0" smtClean="0"/>
              <a:t>+ EM-ESD: should have margin compare with Spec</a:t>
            </a:r>
          </a:p>
        </p:txBody>
      </p:sp>
      <p:grpSp>
        <p:nvGrpSpPr>
          <p:cNvPr id="96" name="Group 95"/>
          <p:cNvGrpSpPr/>
          <p:nvPr/>
        </p:nvGrpSpPr>
        <p:grpSpPr>
          <a:xfrm>
            <a:off x="5255013" y="132491"/>
            <a:ext cx="4522778" cy="2283274"/>
            <a:chOff x="5255013" y="132491"/>
            <a:chExt cx="4522778" cy="2283274"/>
          </a:xfrm>
        </p:grpSpPr>
        <p:pic>
          <p:nvPicPr>
            <p:cNvPr id="93" name="Picture 92"/>
            <p:cNvPicPr>
              <a:picLocks noChangeAspect="1"/>
            </p:cNvPicPr>
            <p:nvPr/>
          </p:nvPicPr>
          <p:blipFill>
            <a:blip r:embed="rId3"/>
            <a:stretch>
              <a:fillRect/>
            </a:stretch>
          </p:blipFill>
          <p:spPr>
            <a:xfrm>
              <a:off x="5255013" y="132491"/>
              <a:ext cx="4522778" cy="2283274"/>
            </a:xfrm>
            <a:prstGeom prst="rect">
              <a:avLst/>
            </a:prstGeom>
          </p:spPr>
        </p:pic>
        <p:sp>
          <p:nvSpPr>
            <p:cNvPr id="94" name="Rounded Rectangle 93"/>
            <p:cNvSpPr/>
            <p:nvPr/>
          </p:nvSpPr>
          <p:spPr>
            <a:xfrm>
              <a:off x="8616280" y="209440"/>
              <a:ext cx="216024" cy="361838"/>
            </a:xfrm>
            <a:prstGeom prst="round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5807968" y="572720"/>
              <a:ext cx="3384376" cy="480016"/>
            </a:xfrm>
            <a:prstGeom prst="round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4"/>
          </p:nvPr>
        </p:nvSpPr>
        <p:spPr/>
        <p:txBody>
          <a:bodyPr/>
          <a:lstStyle/>
          <a:p>
            <a:pPr algn="l"/>
            <a:r>
              <a:rPr lang="de-DE" smtClean="0"/>
              <a:t>Page </a:t>
            </a:r>
            <a:fld id="{3FD030EF-7044-4946-962A-5D7D09BD1B34}" type="slidenum">
              <a:rPr lang="de-DE" smtClean="0"/>
              <a:pPr algn="l"/>
              <a:t>18</a:t>
            </a:fld>
            <a:endParaRPr lang="de-DE" dirty="0"/>
          </a:p>
        </p:txBody>
      </p:sp>
    </p:spTree>
    <p:extLst>
      <p:ext uri="{BB962C8B-B14F-4D97-AF65-F5344CB8AC3E}">
        <p14:creationId xmlns:p14="http://schemas.microsoft.com/office/powerpoint/2010/main" val="1612943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Connection (3/4)</a:t>
            </a:r>
            <a:endParaRPr kumimoji="1" lang="ja-JP" altLang="en-US" dirty="0"/>
          </a:p>
        </p:txBody>
      </p:sp>
      <p:sp>
        <p:nvSpPr>
          <p:cNvPr id="22" name="Content Placeholder 1"/>
          <p:cNvSpPr txBox="1">
            <a:spLocks/>
          </p:cNvSpPr>
          <p:nvPr/>
        </p:nvSpPr>
        <p:spPr>
          <a:xfrm>
            <a:off x="1080000" y="1556792"/>
            <a:ext cx="3146548" cy="332398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00000"/>
              </a:lnSpc>
              <a:buFont typeface="Wingdings" panose="05000000000000000000" pitchFamily="2" charset="2"/>
              <a:buChar char="v"/>
            </a:pPr>
            <a:r>
              <a:rPr lang="en-US" sz="1200" dirty="0" smtClean="0"/>
              <a:t> How can we consider them ?</a:t>
            </a:r>
          </a:p>
          <a:p>
            <a:pPr lvl="2">
              <a:lnSpc>
                <a:spcPct val="100000"/>
              </a:lnSpc>
              <a:buFont typeface="Wingdings" panose="05000000000000000000" pitchFamily="2" charset="2"/>
              <a:buChar char="Ø"/>
            </a:pPr>
            <a:r>
              <a:rPr lang="en-US" sz="1200" b="1" dirty="0" smtClean="0"/>
              <a:t>Output buffer connection</a:t>
            </a:r>
          </a:p>
          <a:p>
            <a:pPr lvl="2">
              <a:lnSpc>
                <a:spcPct val="100000"/>
              </a:lnSpc>
            </a:pPr>
            <a:r>
              <a:rPr lang="en-US" sz="1200" dirty="0" smtClean="0"/>
              <a:t>Function:</a:t>
            </a:r>
          </a:p>
          <a:p>
            <a:pPr marL="355600" lvl="3" indent="0">
              <a:lnSpc>
                <a:spcPct val="100000"/>
              </a:lnSpc>
              <a:buNone/>
            </a:pPr>
            <a:r>
              <a:rPr lang="en-US" sz="1200" dirty="0" smtClean="0"/>
              <a:t>+ Normal operation: current buffer</a:t>
            </a:r>
          </a:p>
          <a:p>
            <a:pPr marL="355600" lvl="3" indent="0">
              <a:lnSpc>
                <a:spcPct val="100000"/>
              </a:lnSpc>
              <a:buNone/>
            </a:pPr>
            <a:r>
              <a:rPr lang="en-US" sz="1200" dirty="0" smtClean="0"/>
              <a:t>+ ESD occur: flow ESD current (smaller than ESD net due to have resistor in front of buffer)</a:t>
            </a:r>
          </a:p>
          <a:p>
            <a:pPr marL="177800" lvl="2" indent="0">
              <a:lnSpc>
                <a:spcPct val="100000"/>
              </a:lnSpc>
              <a:buNone/>
            </a:pPr>
            <a:r>
              <a:rPr lang="en-US" sz="1200" dirty="0" smtClean="0"/>
              <a:t>=&gt; </a:t>
            </a:r>
            <a:r>
              <a:rPr lang="en-US" sz="1200" dirty="0"/>
              <a:t>Suggestion </a:t>
            </a:r>
            <a:r>
              <a:rPr lang="en-US" sz="1200" dirty="0" smtClean="0"/>
              <a:t>connection:</a:t>
            </a:r>
          </a:p>
          <a:p>
            <a:pPr marL="355600" lvl="3" indent="0">
              <a:lnSpc>
                <a:spcPct val="100000"/>
              </a:lnSpc>
              <a:buNone/>
            </a:pPr>
            <a:r>
              <a:rPr lang="en-US" sz="1200" dirty="0" smtClean="0"/>
              <a:t>+ Width: as large as possible</a:t>
            </a:r>
          </a:p>
          <a:p>
            <a:pPr marL="355600" lvl="3" indent="0">
              <a:lnSpc>
                <a:spcPct val="100000"/>
              </a:lnSpc>
              <a:buNone/>
            </a:pPr>
            <a:r>
              <a:rPr lang="en-US" sz="1200" dirty="0" smtClean="0"/>
              <a:t>+ Resistance: as small as possible</a:t>
            </a:r>
          </a:p>
          <a:p>
            <a:pPr marL="355600" lvl="3" indent="0">
              <a:lnSpc>
                <a:spcPct val="100000"/>
              </a:lnSpc>
              <a:buNone/>
            </a:pPr>
            <a:r>
              <a:rPr lang="en-US" sz="1200" dirty="0" smtClean="0"/>
              <a:t>+ Via, contact: as much as possible</a:t>
            </a:r>
          </a:p>
          <a:p>
            <a:pPr marL="355600" lvl="3" indent="0">
              <a:lnSpc>
                <a:spcPct val="100000"/>
              </a:lnSpc>
              <a:buNone/>
            </a:pPr>
            <a:r>
              <a:rPr lang="en-US" sz="1200" dirty="0" smtClean="0"/>
              <a:t>+ EM-ESD: should have margin compare with Spec</a:t>
            </a:r>
          </a:p>
        </p:txBody>
      </p:sp>
      <p:grpSp>
        <p:nvGrpSpPr>
          <p:cNvPr id="2" name="Group 1"/>
          <p:cNvGrpSpPr/>
          <p:nvPr/>
        </p:nvGrpSpPr>
        <p:grpSpPr>
          <a:xfrm>
            <a:off x="4235774" y="1814196"/>
            <a:ext cx="8040651" cy="4423116"/>
            <a:chOff x="4235774" y="1814196"/>
            <a:chExt cx="8040651" cy="4423116"/>
          </a:xfrm>
        </p:grpSpPr>
        <p:pic>
          <p:nvPicPr>
            <p:cNvPr id="3" name="Picture 2"/>
            <p:cNvPicPr>
              <a:picLocks noChangeAspect="1"/>
            </p:cNvPicPr>
            <p:nvPr/>
          </p:nvPicPr>
          <p:blipFill>
            <a:blip r:embed="rId2"/>
            <a:stretch>
              <a:fillRect/>
            </a:stretch>
          </p:blipFill>
          <p:spPr>
            <a:xfrm>
              <a:off x="4238625" y="2473773"/>
              <a:ext cx="7953375" cy="3763539"/>
            </a:xfrm>
            <a:prstGeom prst="rect">
              <a:avLst/>
            </a:prstGeom>
          </p:spPr>
        </p:pic>
        <p:sp>
          <p:nvSpPr>
            <p:cNvPr id="7" name="Rectangle 6"/>
            <p:cNvSpPr/>
            <p:nvPr/>
          </p:nvSpPr>
          <p:spPr>
            <a:xfrm>
              <a:off x="10920536" y="2564904"/>
              <a:ext cx="1224136" cy="447418"/>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Net connected to ESD devices</a:t>
              </a:r>
              <a:endParaRPr lang="en-US" sz="1200" dirty="0"/>
            </a:p>
          </p:txBody>
        </p:sp>
        <p:cxnSp>
          <p:nvCxnSpPr>
            <p:cNvPr id="9" name="Straight Arrow Connector 8"/>
            <p:cNvCxnSpPr>
              <a:stCxn id="7" idx="2"/>
            </p:cNvCxnSpPr>
            <p:nvPr/>
          </p:nvCxnSpPr>
          <p:spPr>
            <a:xfrm flipH="1">
              <a:off x="11208568" y="3012322"/>
              <a:ext cx="324036" cy="34467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flipH="1">
              <a:off x="11496600" y="3012322"/>
              <a:ext cx="36004" cy="2216878"/>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1784632" y="5373216"/>
              <a:ext cx="49179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t>PAD</a:t>
              </a:r>
              <a:endParaRPr lang="en-US" sz="1000" b="1" dirty="0"/>
            </a:p>
          </p:txBody>
        </p:sp>
        <p:sp>
          <p:nvSpPr>
            <p:cNvPr id="54" name="Rounded Rectangle 53"/>
            <p:cNvSpPr/>
            <p:nvPr/>
          </p:nvSpPr>
          <p:spPr>
            <a:xfrm>
              <a:off x="9984432" y="1814196"/>
              <a:ext cx="2207568" cy="65255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Project: T40LP MGA JADE</a:t>
              </a:r>
            </a:p>
            <a:p>
              <a:r>
                <a:rPr lang="en-US" sz="1000" dirty="0" smtClean="0"/>
                <a:t>Lib name</a:t>
              </a:r>
              <a:r>
                <a:rPr lang="en-US" sz="1000" dirty="0"/>
                <a:t>: TC40APA25G_4X2Z</a:t>
              </a:r>
              <a:endParaRPr lang="en-US" sz="1000" dirty="0" smtClean="0"/>
            </a:p>
            <a:p>
              <a:r>
                <a:rPr lang="en-US" sz="1000" dirty="0"/>
                <a:t>Cell name: PA25GC33BA0EWAZ</a:t>
              </a:r>
              <a:endParaRPr lang="en-US" sz="1000" dirty="0" smtClean="0"/>
            </a:p>
          </p:txBody>
        </p:sp>
        <p:sp>
          <p:nvSpPr>
            <p:cNvPr id="60" name="Rectangle 59"/>
            <p:cNvSpPr/>
            <p:nvPr/>
          </p:nvSpPr>
          <p:spPr>
            <a:xfrm>
              <a:off x="11173946" y="3459740"/>
              <a:ext cx="1018054" cy="2776130"/>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1" name="Rectangle 60"/>
            <p:cNvSpPr/>
            <p:nvPr/>
          </p:nvSpPr>
          <p:spPr>
            <a:xfrm>
              <a:off x="9491606" y="2473772"/>
              <a:ext cx="2700394" cy="985967"/>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2" name="Rectangle 61"/>
            <p:cNvSpPr/>
            <p:nvPr/>
          </p:nvSpPr>
          <p:spPr>
            <a:xfrm>
              <a:off x="4295800" y="2589787"/>
              <a:ext cx="5003070" cy="3575517"/>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320136" y="2731710"/>
              <a:ext cx="1922750"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Logic connection</a:t>
              </a:r>
              <a:endParaRPr lang="en-US" sz="1200" dirty="0">
                <a:solidFill>
                  <a:schemeClr val="bg1"/>
                </a:solidFill>
              </a:endParaRPr>
            </a:p>
          </p:txBody>
        </p:sp>
        <p:sp>
          <p:nvSpPr>
            <p:cNvPr id="70" name="Rectangle 69"/>
            <p:cNvSpPr/>
            <p:nvPr/>
          </p:nvSpPr>
          <p:spPr>
            <a:xfrm>
              <a:off x="4235774" y="2473772"/>
              <a:ext cx="5255831" cy="3762098"/>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3" name="Rectangle 22"/>
            <p:cNvSpPr/>
            <p:nvPr/>
          </p:nvSpPr>
          <p:spPr>
            <a:xfrm>
              <a:off x="10416480" y="5157192"/>
              <a:ext cx="685458" cy="477156"/>
            </a:xfrm>
            <a:prstGeom prst="rect">
              <a:avLst/>
            </a:prstGeom>
            <a:noFill/>
            <a:ln>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925698" y="3754297"/>
              <a:ext cx="111931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connection</a:t>
              </a:r>
              <a:endParaRPr lang="en-US" sz="1200" dirty="0">
                <a:solidFill>
                  <a:schemeClr val="tx1"/>
                </a:solidFill>
              </a:endParaRPr>
            </a:p>
          </p:txBody>
        </p:sp>
        <p:cxnSp>
          <p:nvCxnSpPr>
            <p:cNvPr id="25" name="Straight Arrow Connector 24"/>
            <p:cNvCxnSpPr>
              <a:stCxn id="24" idx="2"/>
              <a:endCxn id="23" idx="0"/>
            </p:cNvCxnSpPr>
            <p:nvPr/>
          </p:nvCxnSpPr>
          <p:spPr>
            <a:xfrm>
              <a:off x="10485354" y="4279778"/>
              <a:ext cx="273855" cy="877414"/>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rot="19484662">
              <a:off x="9643942" y="4902115"/>
              <a:ext cx="702580" cy="216141"/>
            </a:xfrm>
            <a:prstGeom prst="ellipse">
              <a:avLst/>
            </a:prstGeom>
            <a:noFill/>
            <a:ln>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POWER</a:t>
              </a:r>
              <a:endParaRPr lang="en-US" sz="600" dirty="0"/>
            </a:p>
          </p:txBody>
        </p:sp>
        <p:sp>
          <p:nvSpPr>
            <p:cNvPr id="27" name="Oval 26"/>
            <p:cNvSpPr/>
            <p:nvPr/>
          </p:nvSpPr>
          <p:spPr>
            <a:xfrm rot="2419663">
              <a:off x="9763269" y="5761663"/>
              <a:ext cx="573552" cy="165736"/>
            </a:xfrm>
            <a:prstGeom prst="ellipse">
              <a:avLst/>
            </a:prstGeom>
            <a:noFill/>
            <a:ln>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GND</a:t>
              </a:r>
              <a:endParaRPr lang="en-US" sz="700" dirty="0"/>
            </a:p>
          </p:txBody>
        </p:sp>
        <p:cxnSp>
          <p:nvCxnSpPr>
            <p:cNvPr id="28" name="Straight Arrow Connector 27"/>
            <p:cNvCxnSpPr>
              <a:stCxn id="24" idx="2"/>
              <a:endCxn id="26" idx="7"/>
            </p:cNvCxnSpPr>
            <p:nvPr/>
          </p:nvCxnSpPr>
          <p:spPr>
            <a:xfrm flipH="1">
              <a:off x="10153962" y="4279778"/>
              <a:ext cx="331392" cy="524623"/>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2"/>
              <a:endCxn id="27" idx="0"/>
            </p:cNvCxnSpPr>
            <p:nvPr/>
          </p:nvCxnSpPr>
          <p:spPr>
            <a:xfrm flipH="1">
              <a:off x="10103674" y="4279778"/>
              <a:ext cx="381680" cy="1501578"/>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9236578" y="188640"/>
            <a:ext cx="1808432" cy="676794"/>
            <a:chOff x="9236578" y="188640"/>
            <a:chExt cx="1808432" cy="676794"/>
          </a:xfrm>
        </p:grpSpPr>
        <p:sp>
          <p:nvSpPr>
            <p:cNvPr id="56" name="Rounded Rectangle 55"/>
            <p:cNvSpPr/>
            <p:nvPr/>
          </p:nvSpPr>
          <p:spPr>
            <a:xfrm>
              <a:off x="9236578" y="188640"/>
              <a:ext cx="1808432" cy="676794"/>
            </a:xfrm>
            <a:prstGeom prst="round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endParaRPr lang="en-US" sz="1000" dirty="0" smtClean="0"/>
            </a:p>
          </p:txBody>
        </p:sp>
        <p:sp>
          <p:nvSpPr>
            <p:cNvPr id="42" name="Rounded Rectangle 41"/>
            <p:cNvSpPr/>
            <p:nvPr/>
          </p:nvSpPr>
          <p:spPr>
            <a:xfrm>
              <a:off x="9289736" y="588493"/>
              <a:ext cx="211095" cy="169913"/>
            </a:xfrm>
            <a:prstGeom prst="roundRect">
              <a:avLst/>
            </a:prstGeom>
            <a:no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590505" y="360752"/>
              <a:ext cx="1402039" cy="19402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GND connection</a:t>
              </a:r>
            </a:p>
          </p:txBody>
        </p:sp>
        <p:sp>
          <p:nvSpPr>
            <p:cNvPr id="52" name="Rounded Rectangle 51"/>
            <p:cNvSpPr/>
            <p:nvPr/>
          </p:nvSpPr>
          <p:spPr>
            <a:xfrm>
              <a:off x="9590505" y="564386"/>
              <a:ext cx="1402039" cy="19402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DRAIN connection</a:t>
              </a:r>
            </a:p>
          </p:txBody>
        </p:sp>
        <p:sp>
          <p:nvSpPr>
            <p:cNvPr id="53" name="Rounded Rectangle 52"/>
            <p:cNvSpPr/>
            <p:nvPr/>
          </p:nvSpPr>
          <p:spPr>
            <a:xfrm>
              <a:off x="9293652" y="366171"/>
              <a:ext cx="207179" cy="188601"/>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732777" y="118467"/>
            <a:ext cx="4467225" cy="5038725"/>
            <a:chOff x="4732777" y="118467"/>
            <a:chExt cx="4467225" cy="5038725"/>
          </a:xfrm>
        </p:grpSpPr>
        <p:pic>
          <p:nvPicPr>
            <p:cNvPr id="8" name="Picture 7"/>
            <p:cNvPicPr>
              <a:picLocks noChangeAspect="1"/>
            </p:cNvPicPr>
            <p:nvPr/>
          </p:nvPicPr>
          <p:blipFill>
            <a:blip r:embed="rId3"/>
            <a:stretch>
              <a:fillRect/>
            </a:stretch>
          </p:blipFill>
          <p:spPr>
            <a:xfrm>
              <a:off x="4732777" y="118467"/>
              <a:ext cx="4467225" cy="5038725"/>
            </a:xfrm>
            <a:prstGeom prst="rect">
              <a:avLst/>
            </a:prstGeom>
          </p:spPr>
        </p:pic>
        <p:sp>
          <p:nvSpPr>
            <p:cNvPr id="36" name="Rounded Rectangle 35"/>
            <p:cNvSpPr/>
            <p:nvPr/>
          </p:nvSpPr>
          <p:spPr>
            <a:xfrm>
              <a:off x="5482322" y="188640"/>
              <a:ext cx="461188" cy="4968552"/>
            </a:xfrm>
            <a:prstGeom prst="roundRect">
              <a:avLst/>
            </a:prstGeom>
            <a:no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5190717" y="188640"/>
              <a:ext cx="207179" cy="4935037"/>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6315597" y="188640"/>
              <a:ext cx="461188" cy="4968552"/>
            </a:xfrm>
            <a:prstGeom prst="roundRect">
              <a:avLst/>
            </a:prstGeom>
            <a:no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6023992" y="188640"/>
              <a:ext cx="207179" cy="4935037"/>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7146980" y="188640"/>
              <a:ext cx="461188" cy="4968552"/>
            </a:xfrm>
            <a:prstGeom prst="roundRect">
              <a:avLst/>
            </a:prstGeom>
            <a:no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855375" y="188640"/>
              <a:ext cx="207179" cy="4935037"/>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7680176" y="188640"/>
              <a:ext cx="207179" cy="4935037"/>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8553117" y="188640"/>
              <a:ext cx="207179" cy="4935037"/>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8011076" y="188640"/>
              <a:ext cx="461188" cy="4968552"/>
            </a:xfrm>
            <a:prstGeom prst="roundRect">
              <a:avLst/>
            </a:prstGeom>
            <a:no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ounded Rectangle 56"/>
          <p:cNvSpPr/>
          <p:nvPr/>
        </p:nvSpPr>
        <p:spPr>
          <a:xfrm>
            <a:off x="6236498" y="1521121"/>
            <a:ext cx="1371670" cy="31783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Output buffer/NMOS</a:t>
            </a:r>
          </a:p>
        </p:txBody>
      </p:sp>
      <p:sp>
        <p:nvSpPr>
          <p:cNvPr id="58" name="Rounded Rectangle 57"/>
          <p:cNvSpPr/>
          <p:nvPr/>
        </p:nvSpPr>
        <p:spPr>
          <a:xfrm>
            <a:off x="6528048" y="4377545"/>
            <a:ext cx="911050" cy="31783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GND Diode</a:t>
            </a:r>
          </a:p>
        </p:txBody>
      </p:sp>
      <p:sp>
        <p:nvSpPr>
          <p:cNvPr id="5" name="Slide Number Placeholder 4"/>
          <p:cNvSpPr>
            <a:spLocks noGrp="1"/>
          </p:cNvSpPr>
          <p:nvPr>
            <p:ph type="sldNum" sz="quarter" idx="4"/>
          </p:nvPr>
        </p:nvSpPr>
        <p:spPr/>
        <p:txBody>
          <a:bodyPr/>
          <a:lstStyle/>
          <a:p>
            <a:pPr algn="l"/>
            <a:r>
              <a:rPr lang="de-DE" smtClean="0"/>
              <a:t>Page </a:t>
            </a:r>
            <a:fld id="{3FD030EF-7044-4946-962A-5D7D09BD1B34}" type="slidenum">
              <a:rPr lang="de-DE" smtClean="0"/>
              <a:pPr algn="l"/>
              <a:t>19</a:t>
            </a:fld>
            <a:endParaRPr lang="de-DE" dirty="0"/>
          </a:p>
        </p:txBody>
      </p:sp>
    </p:spTree>
    <p:extLst>
      <p:ext uri="{BB962C8B-B14F-4D97-AF65-F5344CB8AC3E}">
        <p14:creationId xmlns:p14="http://schemas.microsoft.com/office/powerpoint/2010/main" val="2410588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Agenda</a:t>
            </a:r>
            <a:endParaRPr kumimoji="1" lang="ja-JP" altLang="en-US" dirty="0"/>
          </a:p>
        </p:txBody>
      </p:sp>
      <p:sp>
        <p:nvSpPr>
          <p:cNvPr id="3" name="Content Placeholder 2"/>
          <p:cNvSpPr>
            <a:spLocks noGrp="1"/>
          </p:cNvSpPr>
          <p:nvPr>
            <p:ph idx="1"/>
          </p:nvPr>
        </p:nvSpPr>
        <p:spPr>
          <a:xfrm>
            <a:off x="1080000" y="1800000"/>
            <a:ext cx="9000000" cy="2400657"/>
          </a:xfrm>
        </p:spPr>
        <p:txBody>
          <a:bodyPr/>
          <a:lstStyle/>
          <a:p>
            <a:pPr marL="342900" indent="-342900">
              <a:buFont typeface="+mj-lt"/>
              <a:buAutoNum type="arabicPeriod"/>
            </a:pPr>
            <a:r>
              <a:rPr lang="en-US" dirty="0" smtClean="0"/>
              <a:t>Overview</a:t>
            </a:r>
            <a:endParaRPr lang="en-US" dirty="0"/>
          </a:p>
          <a:p>
            <a:pPr marL="342900" indent="-342900">
              <a:buFont typeface="+mj-lt"/>
              <a:buAutoNum type="arabicPeriod"/>
            </a:pPr>
            <a:r>
              <a:rPr lang="en-US" dirty="0" smtClean="0"/>
              <a:t>Power line</a:t>
            </a:r>
            <a:endParaRPr lang="en-US" dirty="0"/>
          </a:p>
          <a:p>
            <a:pPr marL="342900" indent="-342900">
              <a:buFont typeface="+mj-lt"/>
              <a:buAutoNum type="arabicPeriod"/>
            </a:pPr>
            <a:r>
              <a:rPr lang="en-US" dirty="0" smtClean="0"/>
              <a:t>Floorplan</a:t>
            </a:r>
          </a:p>
          <a:p>
            <a:pPr marL="342900" indent="-342900">
              <a:buFont typeface="+mj-lt"/>
              <a:buAutoNum type="arabicPeriod"/>
            </a:pPr>
            <a:r>
              <a:rPr lang="en-US" dirty="0" smtClean="0"/>
              <a:t>Connection</a:t>
            </a:r>
          </a:p>
          <a:p>
            <a:pPr marL="342900" indent="-342900">
              <a:buFont typeface="+mj-lt"/>
              <a:buAutoNum type="arabicPeriod"/>
            </a:pPr>
            <a:r>
              <a:rPr lang="en-US" dirty="0" smtClean="0"/>
              <a:t>Conclusion and further work</a:t>
            </a:r>
          </a:p>
        </p:txBody>
      </p:sp>
      <p:sp>
        <p:nvSpPr>
          <p:cNvPr id="6" name="Slide Number Placeholder 5"/>
          <p:cNvSpPr>
            <a:spLocks noGrp="1"/>
          </p:cNvSpPr>
          <p:nvPr>
            <p:ph type="sldNum" sz="quarter" idx="4"/>
          </p:nvPr>
        </p:nvSpPr>
        <p:spPr/>
        <p:txBody>
          <a:bodyPr/>
          <a:lstStyle/>
          <a:p>
            <a:pPr algn="l"/>
            <a:r>
              <a:rPr lang="de-DE" smtClean="0"/>
              <a:t>Page </a:t>
            </a:r>
            <a:fld id="{3FD030EF-7044-4946-962A-5D7D09BD1B34}" type="slidenum">
              <a:rPr lang="de-DE" smtClean="0"/>
              <a:pPr algn="l"/>
              <a:t>2</a:t>
            </a:fld>
            <a:endParaRPr lang="de-DE" dirty="0"/>
          </a:p>
        </p:txBody>
      </p:sp>
    </p:spTree>
    <p:extLst>
      <p:ext uri="{BB962C8B-B14F-4D97-AF65-F5344CB8AC3E}">
        <p14:creationId xmlns:p14="http://schemas.microsoft.com/office/powerpoint/2010/main" val="969729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Connection (4/4)</a:t>
            </a:r>
            <a:endParaRPr kumimoji="1" lang="ja-JP" altLang="en-US" dirty="0"/>
          </a:p>
        </p:txBody>
      </p:sp>
      <p:grpSp>
        <p:nvGrpSpPr>
          <p:cNvPr id="92" name="Group 91"/>
          <p:cNvGrpSpPr/>
          <p:nvPr/>
        </p:nvGrpSpPr>
        <p:grpSpPr>
          <a:xfrm>
            <a:off x="4238625" y="1814196"/>
            <a:ext cx="8037800" cy="4423116"/>
            <a:chOff x="4238625" y="1814196"/>
            <a:chExt cx="8037800" cy="4423116"/>
          </a:xfrm>
        </p:grpSpPr>
        <p:pic>
          <p:nvPicPr>
            <p:cNvPr id="3" name="Picture 2"/>
            <p:cNvPicPr>
              <a:picLocks noChangeAspect="1"/>
            </p:cNvPicPr>
            <p:nvPr/>
          </p:nvPicPr>
          <p:blipFill>
            <a:blip r:embed="rId2"/>
            <a:stretch>
              <a:fillRect/>
            </a:stretch>
          </p:blipFill>
          <p:spPr>
            <a:xfrm>
              <a:off x="4238625" y="2473773"/>
              <a:ext cx="7953375" cy="3763539"/>
            </a:xfrm>
            <a:prstGeom prst="rect">
              <a:avLst/>
            </a:prstGeom>
          </p:spPr>
        </p:pic>
        <p:sp>
          <p:nvSpPr>
            <p:cNvPr id="6" name="Rectangle 5"/>
            <p:cNvSpPr/>
            <p:nvPr/>
          </p:nvSpPr>
          <p:spPr>
            <a:xfrm>
              <a:off x="10416480" y="5157192"/>
              <a:ext cx="685458" cy="477156"/>
            </a:xfrm>
            <a:prstGeom prst="rect">
              <a:avLst/>
            </a:prstGeom>
            <a:noFill/>
            <a:ln>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920536" y="2492895"/>
              <a:ext cx="1224136" cy="658437"/>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Connection from PAD to ESD devices</a:t>
              </a:r>
              <a:endParaRPr lang="en-US" sz="1200" dirty="0"/>
            </a:p>
          </p:txBody>
        </p:sp>
        <p:cxnSp>
          <p:nvCxnSpPr>
            <p:cNvPr id="9" name="Straight Arrow Connector 8"/>
            <p:cNvCxnSpPr>
              <a:stCxn id="7" idx="2"/>
            </p:cNvCxnSpPr>
            <p:nvPr/>
          </p:nvCxnSpPr>
          <p:spPr>
            <a:xfrm flipH="1">
              <a:off x="11208568" y="3151332"/>
              <a:ext cx="324036" cy="20566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flipH="1">
              <a:off x="11496600" y="3151332"/>
              <a:ext cx="36004" cy="2077868"/>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925698" y="3754297"/>
              <a:ext cx="111931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connection</a:t>
              </a:r>
              <a:endParaRPr lang="en-US" sz="1200" dirty="0">
                <a:solidFill>
                  <a:schemeClr val="tx1"/>
                </a:solidFill>
              </a:endParaRPr>
            </a:p>
          </p:txBody>
        </p:sp>
        <p:cxnSp>
          <p:nvCxnSpPr>
            <p:cNvPr id="35" name="Straight Arrow Connector 34"/>
            <p:cNvCxnSpPr>
              <a:stCxn id="34" idx="2"/>
              <a:endCxn id="6" idx="0"/>
            </p:cNvCxnSpPr>
            <p:nvPr/>
          </p:nvCxnSpPr>
          <p:spPr>
            <a:xfrm>
              <a:off x="10485354" y="4279778"/>
              <a:ext cx="273855" cy="877414"/>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1784632" y="5373216"/>
              <a:ext cx="491793" cy="261132"/>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t>PAD</a:t>
              </a:r>
              <a:endParaRPr lang="en-US" sz="1000" b="1" dirty="0"/>
            </a:p>
          </p:txBody>
        </p:sp>
        <p:sp>
          <p:nvSpPr>
            <p:cNvPr id="54" name="Rounded Rectangle 53"/>
            <p:cNvSpPr/>
            <p:nvPr/>
          </p:nvSpPr>
          <p:spPr>
            <a:xfrm>
              <a:off x="9984432" y="1814196"/>
              <a:ext cx="2207568" cy="65255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000" dirty="0" smtClean="0"/>
                <a:t>Project: T40LP MGA JADE</a:t>
              </a:r>
            </a:p>
            <a:p>
              <a:r>
                <a:rPr lang="en-US" sz="1000" dirty="0" smtClean="0"/>
                <a:t>Lib name</a:t>
              </a:r>
              <a:r>
                <a:rPr lang="en-US" sz="1000" dirty="0"/>
                <a:t>: TC40APA25G_4X2Z</a:t>
              </a:r>
              <a:endParaRPr lang="en-US" sz="1000" dirty="0" smtClean="0"/>
            </a:p>
            <a:p>
              <a:r>
                <a:rPr lang="en-US" sz="1000" dirty="0"/>
                <a:t>Cell name: PA25GC33BA0EWAZ</a:t>
              </a:r>
              <a:endParaRPr lang="en-US" sz="1000" dirty="0" smtClean="0"/>
            </a:p>
          </p:txBody>
        </p:sp>
        <p:sp>
          <p:nvSpPr>
            <p:cNvPr id="44" name="Oval 43"/>
            <p:cNvSpPr/>
            <p:nvPr/>
          </p:nvSpPr>
          <p:spPr>
            <a:xfrm rot="19484662">
              <a:off x="9643942" y="4902115"/>
              <a:ext cx="702580" cy="216141"/>
            </a:xfrm>
            <a:prstGeom prst="ellipse">
              <a:avLst/>
            </a:prstGeom>
            <a:noFill/>
            <a:ln>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POWER</a:t>
              </a:r>
              <a:endParaRPr lang="en-US" sz="600" dirty="0"/>
            </a:p>
          </p:txBody>
        </p:sp>
        <p:sp>
          <p:nvSpPr>
            <p:cNvPr id="45" name="Oval 44"/>
            <p:cNvSpPr/>
            <p:nvPr/>
          </p:nvSpPr>
          <p:spPr>
            <a:xfrm rot="2419663">
              <a:off x="9763269" y="5761663"/>
              <a:ext cx="573552" cy="165736"/>
            </a:xfrm>
            <a:prstGeom prst="ellipse">
              <a:avLst/>
            </a:prstGeom>
            <a:noFill/>
            <a:ln>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GND</a:t>
              </a:r>
              <a:endParaRPr lang="en-US" sz="700" dirty="0"/>
            </a:p>
          </p:txBody>
        </p:sp>
        <p:cxnSp>
          <p:nvCxnSpPr>
            <p:cNvPr id="48" name="Straight Arrow Connector 47"/>
            <p:cNvCxnSpPr>
              <a:stCxn id="34" idx="2"/>
              <a:endCxn id="44" idx="7"/>
            </p:cNvCxnSpPr>
            <p:nvPr/>
          </p:nvCxnSpPr>
          <p:spPr>
            <a:xfrm flipH="1">
              <a:off x="10153962" y="4279778"/>
              <a:ext cx="331392" cy="524623"/>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4" idx="2"/>
              <a:endCxn id="45" idx="0"/>
            </p:cNvCxnSpPr>
            <p:nvPr/>
          </p:nvCxnSpPr>
          <p:spPr>
            <a:xfrm flipH="1">
              <a:off x="10103674" y="4279778"/>
              <a:ext cx="381680" cy="1501578"/>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9600000" y="2473773"/>
              <a:ext cx="2592000" cy="3762098"/>
            </a:xfrm>
            <a:prstGeom prst="rect">
              <a:avLst/>
            </a:prstGeom>
            <a:solidFill>
              <a:schemeClr val="bg1">
                <a:lumMod val="85000"/>
                <a:alpha val="6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2" name="Rectangle 61"/>
            <p:cNvSpPr/>
            <p:nvPr/>
          </p:nvSpPr>
          <p:spPr>
            <a:xfrm>
              <a:off x="4295800" y="2589787"/>
              <a:ext cx="5003070" cy="3575517"/>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320136" y="2731710"/>
              <a:ext cx="1922750"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Logic connection</a:t>
              </a:r>
              <a:endParaRPr lang="en-US" sz="1200" dirty="0">
                <a:solidFill>
                  <a:schemeClr val="bg1"/>
                </a:solidFill>
              </a:endParaRPr>
            </a:p>
          </p:txBody>
        </p:sp>
      </p:grpSp>
      <p:sp>
        <p:nvSpPr>
          <p:cNvPr id="76" name="Content Placeholder 1"/>
          <p:cNvSpPr txBox="1">
            <a:spLocks/>
          </p:cNvSpPr>
          <p:nvPr/>
        </p:nvSpPr>
        <p:spPr>
          <a:xfrm>
            <a:off x="1080000" y="1556792"/>
            <a:ext cx="3146548" cy="227754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00000"/>
              </a:lnSpc>
              <a:buFont typeface="Wingdings" panose="05000000000000000000" pitchFamily="2" charset="2"/>
              <a:buChar char="v"/>
            </a:pPr>
            <a:r>
              <a:rPr lang="en-US" sz="1200" dirty="0" smtClean="0"/>
              <a:t> How can we consider them ?</a:t>
            </a:r>
          </a:p>
          <a:p>
            <a:pPr lvl="2">
              <a:lnSpc>
                <a:spcPct val="100000"/>
              </a:lnSpc>
              <a:buFont typeface="Wingdings" panose="05000000000000000000" pitchFamily="2" charset="2"/>
              <a:buChar char="Ø"/>
            </a:pPr>
            <a:r>
              <a:rPr lang="en-US" sz="1200" b="1" dirty="0" smtClean="0"/>
              <a:t>Logic connection</a:t>
            </a:r>
          </a:p>
          <a:p>
            <a:pPr lvl="2">
              <a:lnSpc>
                <a:spcPct val="100000"/>
              </a:lnSpc>
            </a:pPr>
            <a:r>
              <a:rPr lang="en-US" sz="1200" dirty="0" smtClean="0"/>
              <a:t>Function: logic control and transfer signal</a:t>
            </a:r>
          </a:p>
          <a:p>
            <a:pPr marL="177800" lvl="2" indent="0">
              <a:lnSpc>
                <a:spcPct val="100000"/>
              </a:lnSpc>
              <a:buNone/>
            </a:pPr>
            <a:r>
              <a:rPr lang="en-US" sz="1200" dirty="0" smtClean="0"/>
              <a:t>=&gt; </a:t>
            </a:r>
            <a:r>
              <a:rPr lang="en-US" sz="1200" dirty="0"/>
              <a:t>Suggestion </a:t>
            </a:r>
            <a:r>
              <a:rPr lang="en-US" sz="1200" dirty="0" smtClean="0"/>
              <a:t>connection:</a:t>
            </a:r>
          </a:p>
          <a:p>
            <a:pPr marL="355600" lvl="3" indent="0">
              <a:lnSpc>
                <a:spcPct val="100000"/>
              </a:lnSpc>
              <a:buNone/>
            </a:pPr>
            <a:r>
              <a:rPr lang="en-US" sz="1200" dirty="0" smtClean="0"/>
              <a:t>+ Width: based on voltage of each net. High voltage net need large width</a:t>
            </a:r>
          </a:p>
          <a:p>
            <a:pPr marL="355600" lvl="3" indent="0">
              <a:lnSpc>
                <a:spcPct val="100000"/>
              </a:lnSpc>
              <a:buNone/>
            </a:pPr>
            <a:r>
              <a:rPr lang="en-US" sz="1200" dirty="0" smtClean="0"/>
              <a:t>+ Via, contact: as much as possible</a:t>
            </a:r>
          </a:p>
          <a:p>
            <a:pPr marL="355600" lvl="3" indent="0">
              <a:lnSpc>
                <a:spcPct val="100000"/>
              </a:lnSpc>
              <a:buNone/>
            </a:pPr>
            <a:r>
              <a:rPr lang="en-US" sz="1200" dirty="0" smtClean="0"/>
              <a:t>+ Uniform in wiring (Ex: odd metal is vertical, even is horizontal)</a:t>
            </a:r>
          </a:p>
        </p:txBody>
      </p:sp>
      <p:sp>
        <p:nvSpPr>
          <p:cNvPr id="2" name="Slide Number Placeholder 1"/>
          <p:cNvSpPr>
            <a:spLocks noGrp="1"/>
          </p:cNvSpPr>
          <p:nvPr>
            <p:ph type="sldNum" sz="quarter" idx="4"/>
          </p:nvPr>
        </p:nvSpPr>
        <p:spPr/>
        <p:txBody>
          <a:bodyPr/>
          <a:lstStyle/>
          <a:p>
            <a:pPr algn="l"/>
            <a:r>
              <a:rPr lang="de-DE" smtClean="0"/>
              <a:t>Page </a:t>
            </a:r>
            <a:fld id="{3FD030EF-7044-4946-962A-5D7D09BD1B34}" type="slidenum">
              <a:rPr lang="de-DE" smtClean="0"/>
              <a:pPr algn="l"/>
              <a:t>20</a:t>
            </a:fld>
            <a:endParaRPr lang="de-DE" dirty="0"/>
          </a:p>
        </p:txBody>
      </p:sp>
    </p:spTree>
    <p:extLst>
      <p:ext uri="{BB962C8B-B14F-4D97-AF65-F5344CB8AC3E}">
        <p14:creationId xmlns:p14="http://schemas.microsoft.com/office/powerpoint/2010/main" val="1240940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68000" y="1080000"/>
            <a:ext cx="9444424" cy="964065"/>
          </a:xfrm>
        </p:spPr>
        <p:txBody>
          <a:bodyPr/>
          <a:lstStyle/>
          <a:p>
            <a:r>
              <a:rPr lang="en-US" dirty="0" smtClean="0"/>
              <a:t>Conclusion and further work </a:t>
            </a:r>
            <a:endParaRPr lang="en-US" dirty="0"/>
          </a:p>
        </p:txBody>
      </p:sp>
    </p:spTree>
    <p:extLst>
      <p:ext uri="{BB962C8B-B14F-4D97-AF65-F5344CB8AC3E}">
        <p14:creationId xmlns:p14="http://schemas.microsoft.com/office/powerpoint/2010/main" val="2971289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Conclusion (1/2)</a:t>
            </a:r>
            <a:endParaRPr kumimoji="1" lang="ja-JP" altLang="en-US" dirty="0"/>
          </a:p>
        </p:txBody>
      </p:sp>
      <p:sp>
        <p:nvSpPr>
          <p:cNvPr id="2" name="Content Placeholder 1"/>
          <p:cNvSpPr>
            <a:spLocks noGrp="1"/>
          </p:cNvSpPr>
          <p:nvPr>
            <p:ph idx="1"/>
          </p:nvPr>
        </p:nvSpPr>
        <p:spPr>
          <a:xfrm>
            <a:off x="1070263" y="1700808"/>
            <a:ext cx="10957268" cy="1579920"/>
          </a:xfrm>
        </p:spPr>
        <p:txBody>
          <a:bodyPr/>
          <a:lstStyle/>
          <a:p>
            <a:pPr lvl="1">
              <a:buFont typeface="Wingdings" panose="05000000000000000000" pitchFamily="2" charset="2"/>
              <a:buChar char="v"/>
            </a:pPr>
            <a:r>
              <a:rPr lang="en-US" dirty="0" smtClean="0"/>
              <a:t> This </a:t>
            </a:r>
            <a:r>
              <a:rPr lang="en-US" dirty="0" err="1" smtClean="0"/>
              <a:t>LnL</a:t>
            </a:r>
            <a:r>
              <a:rPr lang="en-US" dirty="0" smtClean="0"/>
              <a:t> just show common point we need to consider while layout signal cells. It is not total properly for all project. Some project, we can get good result for this part but the other is not so good and vice versa. In that case, we must trade off between them based on the priority and spec. If there is issue occur due to trade off, we must find the countermeasure to solve the issue.</a:t>
            </a:r>
          </a:p>
          <a:p>
            <a:pPr lvl="1">
              <a:buFont typeface="Wingdings" panose="05000000000000000000" pitchFamily="2" charset="2"/>
              <a:buChar char="v"/>
            </a:pPr>
            <a:r>
              <a:rPr lang="en-US" dirty="0"/>
              <a:t> </a:t>
            </a:r>
            <a:r>
              <a:rPr lang="en-US" dirty="0" smtClean="0"/>
              <a:t>Example about trade off in project T40LP CPX4 (next page)</a:t>
            </a:r>
          </a:p>
        </p:txBody>
      </p:sp>
      <p:sp>
        <p:nvSpPr>
          <p:cNvPr id="3" name="Slide Number Placeholder 2"/>
          <p:cNvSpPr>
            <a:spLocks noGrp="1"/>
          </p:cNvSpPr>
          <p:nvPr>
            <p:ph type="sldNum" sz="quarter" idx="4"/>
          </p:nvPr>
        </p:nvSpPr>
        <p:spPr/>
        <p:txBody>
          <a:bodyPr/>
          <a:lstStyle/>
          <a:p>
            <a:pPr algn="l"/>
            <a:r>
              <a:rPr lang="de-DE" smtClean="0"/>
              <a:t>Page </a:t>
            </a:r>
            <a:fld id="{3FD030EF-7044-4946-962A-5D7D09BD1B34}" type="slidenum">
              <a:rPr lang="de-DE" smtClean="0"/>
              <a:pPr algn="l"/>
              <a:t>22</a:t>
            </a:fld>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1529024632"/>
              </p:ext>
            </p:extLst>
          </p:nvPr>
        </p:nvGraphicFramePr>
        <p:xfrm>
          <a:off x="743443" y="3356992"/>
          <a:ext cx="11377264" cy="2766060"/>
        </p:xfrm>
        <a:graphic>
          <a:graphicData uri="http://schemas.openxmlformats.org/drawingml/2006/table">
            <a:tbl>
              <a:tblPr firstRow="1" bandRow="1">
                <a:tableStyleId>{5C22544A-7EE6-4342-B048-85BDC9FD1C3A}</a:tableStyleId>
              </a:tblPr>
              <a:tblGrid>
                <a:gridCol w="897255"/>
                <a:gridCol w="3453130"/>
                <a:gridCol w="7026879"/>
              </a:tblGrid>
              <a:tr h="240693">
                <a:tc>
                  <a:txBody>
                    <a:bodyPr/>
                    <a:lstStyle/>
                    <a:p>
                      <a:pPr algn="ctr"/>
                      <a:endParaRPr lang="en-US" sz="1050" dirty="0"/>
                    </a:p>
                  </a:txBody>
                  <a:tcPr/>
                </a:tc>
                <a:tc>
                  <a:txBody>
                    <a:bodyPr/>
                    <a:lstStyle/>
                    <a:p>
                      <a:pPr algn="ctr"/>
                      <a:r>
                        <a:rPr lang="en-US" sz="1050" dirty="0" smtClean="0"/>
                        <a:t>Considering</a:t>
                      </a:r>
                      <a:r>
                        <a:rPr lang="en-US" sz="1050" baseline="0" dirty="0" smtClean="0"/>
                        <a:t> points</a:t>
                      </a:r>
                      <a:endParaRPr lang="en-US" sz="1050" dirty="0"/>
                    </a:p>
                  </a:txBody>
                  <a:tcPr/>
                </a:tc>
                <a:tc>
                  <a:txBody>
                    <a:bodyPr/>
                    <a:lstStyle/>
                    <a:p>
                      <a:pPr algn="ctr"/>
                      <a:r>
                        <a:rPr lang="en-US" sz="1050" dirty="0" smtClean="0"/>
                        <a:t>Suggestion</a:t>
                      </a:r>
                      <a:endParaRPr lang="en-US" sz="1050" dirty="0"/>
                    </a:p>
                  </a:txBody>
                  <a:tcPr/>
                </a:tc>
              </a:tr>
              <a:tr h="613995">
                <a:tc>
                  <a:txBody>
                    <a:bodyPr/>
                    <a:lstStyle/>
                    <a:p>
                      <a:r>
                        <a:rPr lang="en-US" altLang="ja-JP" sz="1050" dirty="0" smtClean="0">
                          <a:ea typeface="Cambria Math" panose="02040503050406030204" pitchFamily="18" charset="0"/>
                          <a:sym typeface="Wingdings" panose="05000000000000000000" pitchFamily="2" charset="2"/>
                        </a:rPr>
                        <a:t>Power</a:t>
                      </a:r>
                      <a:r>
                        <a:rPr lang="en-US" altLang="ja-JP" sz="1050" baseline="0" dirty="0" smtClean="0">
                          <a:ea typeface="Cambria Math" panose="02040503050406030204" pitchFamily="18" charset="0"/>
                          <a:sym typeface="Wingdings" panose="05000000000000000000" pitchFamily="2" charset="2"/>
                        </a:rPr>
                        <a:t> line</a:t>
                      </a:r>
                      <a:endParaRPr lang="en-US" sz="1050" b="0" dirty="0">
                        <a:solidFill>
                          <a:srgbClr val="FF0000"/>
                        </a:solidFill>
                      </a:endParaRPr>
                    </a:p>
                  </a:txBody>
                  <a:tcPr/>
                </a:tc>
                <a:tc>
                  <a:txBody>
                    <a:bodyPr/>
                    <a:lstStyle/>
                    <a:p>
                      <a:pPr marL="171450" indent="-171450">
                        <a:buFontTx/>
                        <a:buChar char="-"/>
                      </a:pPr>
                      <a:r>
                        <a:rPr lang="en-US" sz="1050" b="0" dirty="0" smtClean="0"/>
                        <a:t>Metal structure</a:t>
                      </a:r>
                    </a:p>
                    <a:p>
                      <a:pPr marL="171450" indent="-171450">
                        <a:buFontTx/>
                        <a:buChar char="-"/>
                      </a:pPr>
                      <a:r>
                        <a:rPr lang="en-US" sz="1050" b="0" dirty="0" smtClean="0">
                          <a:solidFill>
                            <a:srgbClr val="3C3C3B"/>
                          </a:solidFill>
                        </a:rPr>
                        <a:t>Number of line, number of metal</a:t>
                      </a:r>
                      <a:r>
                        <a:rPr lang="en-US" sz="1050" b="0" baseline="0" dirty="0" smtClean="0">
                          <a:solidFill>
                            <a:srgbClr val="3C3C3B"/>
                          </a:solidFill>
                        </a:rPr>
                        <a:t> per line</a:t>
                      </a:r>
                      <a:endParaRPr lang="en-US" sz="1050" b="0" dirty="0" smtClean="0">
                        <a:solidFill>
                          <a:srgbClr val="3C3C3B"/>
                        </a:solidFill>
                      </a:endParaRPr>
                    </a:p>
                    <a:p>
                      <a:pPr marL="171450" indent="-171450">
                        <a:buFontTx/>
                        <a:buChar char="-"/>
                      </a:pPr>
                      <a:r>
                        <a:rPr lang="en-US" sz="1050" b="0" dirty="0" smtClean="0">
                          <a:solidFill>
                            <a:schemeClr val="dk1"/>
                          </a:solidFill>
                        </a:rPr>
                        <a:t>Width</a:t>
                      </a:r>
                      <a:r>
                        <a:rPr lang="en-US" sz="1050" b="0" baseline="0" dirty="0" smtClean="0">
                          <a:solidFill>
                            <a:schemeClr val="dk1"/>
                          </a:solidFill>
                        </a:rPr>
                        <a:t> and spacing</a:t>
                      </a:r>
                      <a:endParaRPr lang="en-US" sz="1050" b="0" dirty="0">
                        <a:solidFill>
                          <a:srgbClr val="FF0000"/>
                        </a:solidFill>
                      </a:endParaRPr>
                    </a:p>
                  </a:txBody>
                  <a:tcPr/>
                </a:tc>
                <a:tc>
                  <a:txBody>
                    <a:bodyPr/>
                    <a:lstStyle/>
                    <a:p>
                      <a:pPr marL="171450" indent="-171450">
                        <a:buFontTx/>
                        <a:buChar char="-"/>
                      </a:pPr>
                      <a:r>
                        <a:rPr lang="en-US" sz="1050" b="0" dirty="0" smtClean="0">
                          <a:solidFill>
                            <a:schemeClr val="tx1"/>
                          </a:solidFill>
                        </a:rPr>
                        <a:t>PDK =&gt; Number of metal for each line</a:t>
                      </a:r>
                    </a:p>
                    <a:p>
                      <a:pPr marL="171450" indent="-171450">
                        <a:buFontTx/>
                        <a:buChar char="-"/>
                      </a:pPr>
                      <a:r>
                        <a:rPr lang="en-US" sz="1050" b="0" dirty="0" smtClean="0">
                          <a:solidFill>
                            <a:schemeClr val="tx1"/>
                          </a:solidFill>
                        </a:rPr>
                        <a:t>Power resistance, DRC rule =&gt; metal structure of powerline</a:t>
                      </a:r>
                    </a:p>
                    <a:p>
                      <a:pPr marL="171450" indent="-171450">
                        <a:buFontTx/>
                        <a:buChar char="-"/>
                      </a:pPr>
                      <a:r>
                        <a:rPr lang="en-US" sz="1050" b="0" dirty="0" smtClean="0">
                          <a:solidFill>
                            <a:schemeClr val="tx1"/>
                          </a:solidFill>
                        </a:rPr>
                        <a:t>Cell height, power line resistance, PAD terminal width, DRC rule =&gt; Number of line, width of each metal layer, spacing between each metal line</a:t>
                      </a:r>
                    </a:p>
                  </a:txBody>
                  <a:tcPr/>
                </a:tc>
              </a:tr>
              <a:tr h="438568">
                <a:tc>
                  <a:txBody>
                    <a:bodyPr/>
                    <a:lstStyle/>
                    <a:p>
                      <a:pPr lvl="0">
                        <a:lnSpc>
                          <a:spcPct val="100000"/>
                        </a:lnSpc>
                      </a:pPr>
                      <a:r>
                        <a:rPr lang="en-US" altLang="ja-JP" sz="1050" dirty="0" smtClean="0">
                          <a:ea typeface="Cambria Math" panose="02040503050406030204" pitchFamily="18" charset="0"/>
                          <a:sym typeface="Wingdings" panose="05000000000000000000" pitchFamily="2" charset="2"/>
                        </a:rPr>
                        <a:t>Floorplan</a:t>
                      </a:r>
                      <a:endParaRPr lang="en-US" sz="1050" b="0" dirty="0">
                        <a:solidFill>
                          <a:schemeClr val="tx1"/>
                        </a:solidFill>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050" kern="1200" dirty="0" smtClean="0">
                          <a:solidFill>
                            <a:schemeClr val="tx1"/>
                          </a:solidFill>
                          <a:latin typeface="+mn-lt"/>
                          <a:ea typeface="+mn-ea"/>
                          <a:cs typeface="+mn-cs"/>
                        </a:rPr>
                        <a:t>Level</a:t>
                      </a:r>
                      <a:r>
                        <a:rPr lang="en-US" sz="1050" kern="1200" baseline="0" dirty="0" smtClean="0">
                          <a:solidFill>
                            <a:schemeClr val="tx1"/>
                          </a:solidFill>
                          <a:latin typeface="+mn-lt"/>
                          <a:ea typeface="+mn-ea"/>
                          <a:cs typeface="+mn-cs"/>
                        </a:rPr>
                        <a:t> shifter part</a:t>
                      </a:r>
                      <a:endParaRPr lang="en-US" sz="1050" kern="120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050" kern="1200" dirty="0" smtClean="0">
                          <a:solidFill>
                            <a:schemeClr val="tx1"/>
                          </a:solidFill>
                          <a:latin typeface="+mn-lt"/>
                          <a:ea typeface="+mn-ea"/>
                          <a:cs typeface="+mn-cs"/>
                        </a:rPr>
                        <a:t>Internal logic</a:t>
                      </a:r>
                      <a:r>
                        <a:rPr lang="en-US" sz="1050" kern="1200" baseline="0" dirty="0" smtClean="0">
                          <a:solidFill>
                            <a:schemeClr val="tx1"/>
                          </a:solidFill>
                          <a:latin typeface="+mn-lt"/>
                          <a:ea typeface="+mn-ea"/>
                          <a:cs typeface="+mn-cs"/>
                        </a:rPr>
                        <a:t> part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050" kern="1200" dirty="0" smtClean="0">
                          <a:solidFill>
                            <a:schemeClr val="tx1"/>
                          </a:solidFill>
                          <a:latin typeface="+mn-lt"/>
                          <a:ea typeface="+mn-ea"/>
                          <a:cs typeface="+mn-cs"/>
                        </a:rPr>
                        <a:t>Output buffer part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050" kern="1200" dirty="0" smtClean="0">
                          <a:solidFill>
                            <a:schemeClr val="tx1"/>
                          </a:solidFill>
                          <a:latin typeface="+mn-lt"/>
                          <a:ea typeface="+mn-ea"/>
                          <a:cs typeface="+mn-cs"/>
                        </a:rPr>
                        <a:t>ESD devices</a:t>
                      </a:r>
                      <a:endParaRPr lang="en-US" sz="1050" kern="1200" dirty="0">
                        <a:solidFill>
                          <a:schemeClr val="tx1"/>
                        </a:solidFill>
                        <a:latin typeface="+mn-lt"/>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050" dirty="0" smtClean="0"/>
                        <a:t>Place in the top cell;</a:t>
                      </a:r>
                      <a:r>
                        <a:rPr lang="en-US" sz="1050" baseline="0" dirty="0" smtClean="0"/>
                        <a:t> Put</a:t>
                      </a:r>
                      <a:r>
                        <a:rPr lang="en-US" sz="1050" dirty="0" smtClean="0"/>
                        <a:t> near core voltage power; Separate P-type and N-type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050" dirty="0" smtClean="0"/>
                        <a:t>Place in middle of cell (below level shifter); Put near IO voltage power; Separate P-type and N-type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050" dirty="0" smtClean="0"/>
                        <a:t>Place in bottom of cell; Make the distance between level shifter part (core voltage) and buffer part (IO voltage) largest; Put near IO</a:t>
                      </a:r>
                      <a:r>
                        <a:rPr lang="en-US" sz="1050" baseline="0" dirty="0" smtClean="0"/>
                        <a:t> </a:t>
                      </a:r>
                      <a:r>
                        <a:rPr lang="en-US" sz="1050" dirty="0" smtClean="0"/>
                        <a:t>voltage power; Distance between PMOS and NMOS as large as possible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050" dirty="0" smtClean="0"/>
                        <a:t>Should place so that the ESD current must flow through ESD devices before flow into devices be protected; Place diode</a:t>
                      </a:r>
                      <a:r>
                        <a:rPr lang="en-US" sz="1050" baseline="0" dirty="0" smtClean="0"/>
                        <a:t> </a:t>
                      </a:r>
                      <a:r>
                        <a:rPr lang="en-US" sz="1050" dirty="0" smtClean="0"/>
                        <a:t>between PMOS and NMOS of output buffer</a:t>
                      </a:r>
                    </a:p>
                  </a:txBody>
                  <a:tcPr/>
                </a:tc>
              </a:tr>
              <a:tr h="438568">
                <a:tc>
                  <a:txBody>
                    <a:bodyPr/>
                    <a:lstStyle/>
                    <a:p>
                      <a:pPr lvl="0">
                        <a:lnSpc>
                          <a:spcPct val="100000"/>
                        </a:lnSpc>
                      </a:pPr>
                      <a:r>
                        <a:rPr lang="en-US" altLang="ja-JP" sz="1050" dirty="0" smtClean="0">
                          <a:ea typeface="Cambria Math" panose="02040503050406030204" pitchFamily="18" charset="0"/>
                          <a:sym typeface="Wingdings" panose="05000000000000000000" pitchFamily="2" charset="2"/>
                        </a:rPr>
                        <a:t>Connection</a:t>
                      </a:r>
                      <a:endParaRPr lang="en-US" sz="1050" dirty="0">
                        <a:solidFill>
                          <a:schemeClr val="tx1"/>
                        </a:solidFill>
                      </a:endParaRPr>
                    </a:p>
                  </a:txBody>
                  <a:tcPr/>
                </a:tc>
                <a:tc>
                  <a:txBody>
                    <a:bodyPr/>
                    <a:lstStyle/>
                    <a:p>
                      <a:pPr marL="171450" lvl="0" indent="-171450">
                        <a:lnSpc>
                          <a:spcPct val="100000"/>
                        </a:lnSpc>
                        <a:buFontTx/>
                        <a:buChar char="-"/>
                      </a:pPr>
                      <a:r>
                        <a:rPr lang="en-US" sz="1050" dirty="0" smtClean="0">
                          <a:solidFill>
                            <a:schemeClr val="tx1"/>
                          </a:solidFill>
                        </a:rPr>
                        <a:t>from PAD to ESD devices; Output buffer connection</a:t>
                      </a:r>
                    </a:p>
                    <a:p>
                      <a:pPr marL="171450" lvl="0" indent="-171450">
                        <a:lnSpc>
                          <a:spcPct val="100000"/>
                        </a:lnSpc>
                        <a:buFontTx/>
                        <a:buChar char="-"/>
                      </a:pPr>
                      <a:r>
                        <a:rPr lang="en-US" sz="1050" dirty="0" smtClean="0">
                          <a:solidFill>
                            <a:schemeClr val="tx1"/>
                          </a:solidFill>
                        </a:rPr>
                        <a:t>Logic connection</a:t>
                      </a:r>
                    </a:p>
                    <a:p>
                      <a:pPr marL="171450" lvl="0" indent="-171450">
                        <a:lnSpc>
                          <a:spcPct val="100000"/>
                        </a:lnSpc>
                        <a:buFontTx/>
                        <a:buChar char="-"/>
                      </a:pPr>
                      <a:endParaRPr lang="en-US" sz="1050" dirty="0">
                        <a:solidFill>
                          <a:schemeClr val="tx1"/>
                        </a:solidFill>
                      </a:endParaRPr>
                    </a:p>
                  </a:txBody>
                  <a:tcPr/>
                </a:tc>
                <a:tc>
                  <a:txBody>
                    <a:bodyPr/>
                    <a:lstStyle/>
                    <a:p>
                      <a:pPr marL="171450" lvl="0" indent="-171450">
                        <a:lnSpc>
                          <a:spcPct val="100000"/>
                        </a:lnSpc>
                        <a:buFontTx/>
                        <a:buChar char="-"/>
                      </a:pPr>
                      <a:r>
                        <a:rPr lang="en-US" sz="1050" dirty="0" smtClean="0">
                          <a:solidFill>
                            <a:schemeClr val="tx1"/>
                          </a:solidFill>
                        </a:rPr>
                        <a:t>Width: as large as possible; Via, contact: as much as possible;</a:t>
                      </a:r>
                      <a:r>
                        <a:rPr lang="en-US" sz="1050" baseline="0" dirty="0" smtClean="0">
                          <a:solidFill>
                            <a:schemeClr val="tx1"/>
                          </a:solidFill>
                        </a:rPr>
                        <a:t> </a:t>
                      </a:r>
                      <a:r>
                        <a:rPr lang="en-US" sz="1050" dirty="0" smtClean="0">
                          <a:solidFill>
                            <a:schemeClr val="tx1"/>
                          </a:solidFill>
                        </a:rPr>
                        <a:t>Resistance: as small as possible; EM-ESD: should have margin compare with Spec</a:t>
                      </a:r>
                    </a:p>
                    <a:p>
                      <a:pPr marL="171450" lvl="0" indent="-171450">
                        <a:lnSpc>
                          <a:spcPct val="100000"/>
                        </a:lnSpc>
                        <a:buFontTx/>
                        <a:buChar char="-"/>
                      </a:pPr>
                      <a:r>
                        <a:rPr lang="en-US" sz="1050" dirty="0" smtClean="0">
                          <a:solidFill>
                            <a:schemeClr val="tx1"/>
                          </a:solidFill>
                        </a:rPr>
                        <a:t>Width: based on voltage of each net. High voltage net need large width; Via, contact: as much as possible; Uniform in wiring (Ex: odd metal is vertical, even is horizontal)</a:t>
                      </a:r>
                      <a:endParaRPr lang="en-US" sz="1050" dirty="0">
                        <a:solidFill>
                          <a:schemeClr val="tx1"/>
                        </a:solidFill>
                      </a:endParaRPr>
                    </a:p>
                  </a:txBody>
                  <a:tcPr/>
                </a:tc>
              </a:tr>
            </a:tbl>
          </a:graphicData>
        </a:graphic>
      </p:graphicFrame>
    </p:spTree>
    <p:extLst>
      <p:ext uri="{BB962C8B-B14F-4D97-AF65-F5344CB8AC3E}">
        <p14:creationId xmlns:p14="http://schemas.microsoft.com/office/powerpoint/2010/main" val="765050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Conclusion (2/2)</a:t>
            </a:r>
            <a:endParaRPr kumimoji="1" lang="ja-JP" altLang="en-US" dirty="0"/>
          </a:p>
        </p:txBody>
      </p:sp>
      <p:pic>
        <p:nvPicPr>
          <p:cNvPr id="3" name="Picture 2"/>
          <p:cNvPicPr>
            <a:picLocks noChangeAspect="1"/>
          </p:cNvPicPr>
          <p:nvPr/>
        </p:nvPicPr>
        <p:blipFill>
          <a:blip r:embed="rId2"/>
          <a:stretch>
            <a:fillRect/>
          </a:stretch>
        </p:blipFill>
        <p:spPr>
          <a:xfrm>
            <a:off x="6672064" y="620688"/>
            <a:ext cx="4320480" cy="5713968"/>
          </a:xfrm>
          <a:prstGeom prst="rect">
            <a:avLst/>
          </a:prstGeom>
        </p:spPr>
      </p:pic>
      <p:sp>
        <p:nvSpPr>
          <p:cNvPr id="5" name="Content Placeholder 1"/>
          <p:cNvSpPr>
            <a:spLocks noGrp="1"/>
          </p:cNvSpPr>
          <p:nvPr>
            <p:ph idx="1"/>
          </p:nvPr>
        </p:nvSpPr>
        <p:spPr>
          <a:xfrm>
            <a:off x="1070263" y="1700808"/>
            <a:ext cx="5385777" cy="3763081"/>
          </a:xfrm>
        </p:spPr>
        <p:txBody>
          <a:bodyPr/>
          <a:lstStyle/>
          <a:p>
            <a:pPr lvl="1">
              <a:buFont typeface="Wingdings" panose="05000000000000000000" pitchFamily="2" charset="2"/>
              <a:buChar char="v"/>
            </a:pPr>
            <a:r>
              <a:rPr lang="en-US" dirty="0" smtClean="0"/>
              <a:t> In this project, spec of cell height is 80um =&gt; do not have enough space to floorplan as above recommendation    =&gt; must trade off to meet spec (80 um)</a:t>
            </a:r>
          </a:p>
          <a:p>
            <a:pPr lvl="2">
              <a:buFont typeface="Wingdings" panose="05000000000000000000" pitchFamily="2" charset="2"/>
              <a:buChar char="Ø"/>
            </a:pPr>
            <a:r>
              <a:rPr lang="en-US" dirty="0" smtClean="0"/>
              <a:t> ESD devices + Output buffer + driver control: left side</a:t>
            </a:r>
          </a:p>
          <a:p>
            <a:pPr lvl="2">
              <a:buFont typeface="Wingdings" panose="05000000000000000000" pitchFamily="2" charset="2"/>
              <a:buChar char="Ø"/>
            </a:pPr>
            <a:r>
              <a:rPr lang="en-US" dirty="0"/>
              <a:t> </a:t>
            </a:r>
            <a:r>
              <a:rPr lang="en-US" dirty="0" smtClean="0"/>
              <a:t>Level shifter: right side (top)</a:t>
            </a:r>
          </a:p>
          <a:p>
            <a:pPr lvl="2">
              <a:buFont typeface="Wingdings" panose="05000000000000000000" pitchFamily="2" charset="2"/>
              <a:buChar char="Ø"/>
            </a:pPr>
            <a:r>
              <a:rPr lang="en-US" dirty="0"/>
              <a:t> </a:t>
            </a:r>
            <a:r>
              <a:rPr lang="en-US" dirty="0" smtClean="0"/>
              <a:t>Internal logic: right side (bottom)</a:t>
            </a:r>
          </a:p>
          <a:p>
            <a:pPr lvl="1">
              <a:buFont typeface="Wingdings" panose="05000000000000000000" pitchFamily="2" charset="2"/>
              <a:buChar char="v"/>
            </a:pPr>
            <a:r>
              <a:rPr lang="en-US" dirty="0" smtClean="0"/>
              <a:t> Issue: ESD devices and output buffer near level shifter  =&gt; Latch-up occur</a:t>
            </a:r>
          </a:p>
          <a:p>
            <a:pPr lvl="1">
              <a:buFont typeface="Wingdings" panose="05000000000000000000" pitchFamily="2" charset="2"/>
              <a:buChar char="v"/>
            </a:pPr>
            <a:r>
              <a:rPr lang="en-US" dirty="0" smtClean="0"/>
              <a:t> Countermeasure =&gt; using double guard-ring and investigate LUP rules in design manual to have a properly spacing</a:t>
            </a:r>
          </a:p>
        </p:txBody>
      </p:sp>
      <p:sp>
        <p:nvSpPr>
          <p:cNvPr id="6" name="Rectangle 5"/>
          <p:cNvSpPr/>
          <p:nvPr/>
        </p:nvSpPr>
        <p:spPr>
          <a:xfrm>
            <a:off x="7997134" y="3056617"/>
            <a:ext cx="1152128"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Driver control</a:t>
            </a:r>
            <a:endParaRPr lang="en-US" sz="1200" dirty="0"/>
          </a:p>
        </p:txBody>
      </p:sp>
      <p:sp>
        <p:nvSpPr>
          <p:cNvPr id="7" name="Rectangle 6"/>
          <p:cNvSpPr/>
          <p:nvPr/>
        </p:nvSpPr>
        <p:spPr>
          <a:xfrm>
            <a:off x="7587669" y="1215745"/>
            <a:ext cx="97710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PMOS</a:t>
            </a:r>
            <a:endParaRPr lang="en-US" sz="1200" dirty="0">
              <a:solidFill>
                <a:schemeClr val="tx1"/>
              </a:solidFill>
            </a:endParaRPr>
          </a:p>
        </p:txBody>
      </p:sp>
      <p:sp>
        <p:nvSpPr>
          <p:cNvPr id="8" name="Rectangle 7"/>
          <p:cNvSpPr/>
          <p:nvPr/>
        </p:nvSpPr>
        <p:spPr>
          <a:xfrm>
            <a:off x="6919098" y="2780928"/>
            <a:ext cx="2273246" cy="1008112"/>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16080" y="4293096"/>
            <a:ext cx="2520280" cy="1944216"/>
          </a:xfrm>
          <a:prstGeom prst="rect">
            <a:avLst/>
          </a:prstGeom>
          <a:noFill/>
          <a:ln>
            <a:solidFill>
              <a:schemeClr val="accent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96096" y="4905683"/>
            <a:ext cx="977102" cy="525481"/>
          </a:xfrm>
          <a:prstGeom prst="rect">
            <a:avLst/>
          </a:prstGeom>
          <a:solidFill>
            <a:schemeClr val="accent2">
              <a:lumMod val="20000"/>
              <a:lumOff val="80000"/>
            </a:schemeClr>
          </a:solidFill>
          <a:ln>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 buffer/ NMOS</a:t>
            </a:r>
            <a:endParaRPr lang="en-US" sz="1200" dirty="0">
              <a:solidFill>
                <a:schemeClr val="tx1"/>
              </a:solidFill>
            </a:endParaRPr>
          </a:p>
        </p:txBody>
      </p:sp>
      <p:sp>
        <p:nvSpPr>
          <p:cNvPr id="11" name="Rectangle 10"/>
          <p:cNvSpPr/>
          <p:nvPr/>
        </p:nvSpPr>
        <p:spPr>
          <a:xfrm>
            <a:off x="7587669" y="2276872"/>
            <a:ext cx="977102" cy="453473"/>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PMOS diode</a:t>
            </a:r>
            <a:endParaRPr lang="en-US" sz="1200" dirty="0">
              <a:solidFill>
                <a:schemeClr val="bg1"/>
              </a:solidFill>
            </a:endParaRPr>
          </a:p>
        </p:txBody>
      </p:sp>
      <p:sp>
        <p:nvSpPr>
          <p:cNvPr id="12" name="Rectangle 11"/>
          <p:cNvSpPr/>
          <p:nvPr/>
        </p:nvSpPr>
        <p:spPr>
          <a:xfrm>
            <a:off x="7639178" y="3789040"/>
            <a:ext cx="977102" cy="453473"/>
          </a:xfrm>
          <a:prstGeom prst="rect">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NMOS diode</a:t>
            </a:r>
            <a:endParaRPr lang="en-US" sz="1200" dirty="0">
              <a:solidFill>
                <a:schemeClr val="bg1"/>
              </a:solidFill>
            </a:endParaRPr>
          </a:p>
        </p:txBody>
      </p:sp>
      <p:sp>
        <p:nvSpPr>
          <p:cNvPr id="14" name="Rectangle 13"/>
          <p:cNvSpPr/>
          <p:nvPr/>
        </p:nvSpPr>
        <p:spPr>
          <a:xfrm>
            <a:off x="9536212" y="946890"/>
            <a:ext cx="1215915" cy="3634237"/>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643864" y="1146887"/>
            <a:ext cx="1064399" cy="447418"/>
          </a:xfrm>
          <a:prstGeom prst="rect">
            <a:avLst/>
          </a:prstGeom>
          <a:solidFill>
            <a:srgbClr val="FFFF00"/>
          </a:solidFill>
          <a:ln>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Level shifter part</a:t>
            </a:r>
            <a:endParaRPr lang="en-US" sz="1200" dirty="0">
              <a:solidFill>
                <a:schemeClr val="tx1"/>
              </a:solidFill>
            </a:endParaRPr>
          </a:p>
        </p:txBody>
      </p:sp>
      <p:sp>
        <p:nvSpPr>
          <p:cNvPr id="16" name="Rectangle 15"/>
          <p:cNvSpPr/>
          <p:nvPr/>
        </p:nvSpPr>
        <p:spPr>
          <a:xfrm>
            <a:off x="9468724" y="4905683"/>
            <a:ext cx="1295742" cy="1251154"/>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2384" y="5083842"/>
            <a:ext cx="1152128" cy="447418"/>
          </a:xfrm>
          <a:prstGeom prst="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Internal logic part</a:t>
            </a:r>
            <a:endParaRPr lang="en-US" sz="1200" dirty="0">
              <a:solidFill>
                <a:schemeClr val="bg1"/>
              </a:solidFill>
            </a:endParaRPr>
          </a:p>
        </p:txBody>
      </p:sp>
      <p:sp>
        <p:nvSpPr>
          <p:cNvPr id="18" name="Rectangle 17"/>
          <p:cNvSpPr/>
          <p:nvPr/>
        </p:nvSpPr>
        <p:spPr>
          <a:xfrm>
            <a:off x="6831174" y="836712"/>
            <a:ext cx="2520280" cy="1389577"/>
          </a:xfrm>
          <a:prstGeom prst="rect">
            <a:avLst/>
          </a:prstGeom>
          <a:noFill/>
          <a:ln>
            <a:solidFill>
              <a:schemeClr val="accent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pPr algn="l"/>
            <a:r>
              <a:rPr lang="de-DE" smtClean="0"/>
              <a:t>Page </a:t>
            </a:r>
            <a:fld id="{3FD030EF-7044-4946-962A-5D7D09BD1B34}" type="slidenum">
              <a:rPr lang="de-DE" smtClean="0"/>
              <a:pPr algn="l"/>
              <a:t>23</a:t>
            </a:fld>
            <a:endParaRPr lang="de-DE" dirty="0"/>
          </a:p>
        </p:txBody>
      </p:sp>
    </p:spTree>
    <p:extLst>
      <p:ext uri="{BB962C8B-B14F-4D97-AF65-F5344CB8AC3E}">
        <p14:creationId xmlns:p14="http://schemas.microsoft.com/office/powerpoint/2010/main" val="436912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Further work</a:t>
            </a:r>
            <a:endParaRPr kumimoji="1" lang="ja-JP" altLang="en-US" dirty="0"/>
          </a:p>
        </p:txBody>
      </p:sp>
      <p:sp>
        <p:nvSpPr>
          <p:cNvPr id="2" name="Content Placeholder 1"/>
          <p:cNvSpPr>
            <a:spLocks noGrp="1"/>
          </p:cNvSpPr>
          <p:nvPr>
            <p:ph idx="1"/>
          </p:nvPr>
        </p:nvSpPr>
        <p:spPr>
          <a:xfrm>
            <a:off x="1070263" y="1700808"/>
            <a:ext cx="10957268" cy="1785104"/>
          </a:xfrm>
        </p:spPr>
        <p:txBody>
          <a:bodyPr/>
          <a:lstStyle/>
          <a:p>
            <a:pPr lvl="1">
              <a:buFont typeface="Wingdings" panose="05000000000000000000" pitchFamily="2" charset="2"/>
              <a:buChar char="v"/>
            </a:pPr>
            <a:r>
              <a:rPr lang="en-US" dirty="0" smtClean="0"/>
              <a:t> This </a:t>
            </a:r>
            <a:r>
              <a:rPr lang="en-US" dirty="0" err="1" smtClean="0"/>
              <a:t>LnL</a:t>
            </a:r>
            <a:r>
              <a:rPr lang="en-US" dirty="0" smtClean="0"/>
              <a:t> just show common point we need to consider while layout signal cells. There are some point we need to make more detail in the future (by </a:t>
            </a:r>
            <a:r>
              <a:rPr lang="en-US" dirty="0" err="1" smtClean="0"/>
              <a:t>LnL</a:t>
            </a:r>
            <a:r>
              <a:rPr lang="en-US" dirty="0" smtClean="0"/>
              <a:t> or sharing document):</a:t>
            </a:r>
          </a:p>
          <a:p>
            <a:pPr lvl="2">
              <a:buFont typeface="Wingdings" panose="05000000000000000000" pitchFamily="2" charset="2"/>
              <a:buChar char="Ø"/>
            </a:pPr>
            <a:r>
              <a:rPr lang="en-US" dirty="0" smtClean="0"/>
              <a:t> Power line resistance calculation</a:t>
            </a:r>
          </a:p>
          <a:p>
            <a:pPr lvl="2">
              <a:buFont typeface="Wingdings" panose="05000000000000000000" pitchFamily="2" charset="2"/>
              <a:buChar char="Ø"/>
            </a:pPr>
            <a:r>
              <a:rPr lang="en-US" dirty="0" smtClean="0"/>
              <a:t> Latch-up prevention =&gt; What? When? Where? Why? </a:t>
            </a:r>
            <a:r>
              <a:rPr lang="en-US" dirty="0"/>
              <a:t>H</a:t>
            </a:r>
            <a:r>
              <a:rPr lang="en-US" dirty="0" smtClean="0"/>
              <a:t>ow to prevent ?</a:t>
            </a:r>
          </a:p>
          <a:p>
            <a:pPr lvl="1">
              <a:buFont typeface="Wingdings" panose="05000000000000000000" pitchFamily="2" charset="2"/>
              <a:buChar char="v"/>
            </a:pPr>
            <a:endParaRPr lang="en-US" dirty="0" smtClean="0"/>
          </a:p>
        </p:txBody>
      </p:sp>
      <p:sp>
        <p:nvSpPr>
          <p:cNvPr id="3" name="Slide Number Placeholder 2"/>
          <p:cNvSpPr>
            <a:spLocks noGrp="1"/>
          </p:cNvSpPr>
          <p:nvPr>
            <p:ph type="sldNum" sz="quarter" idx="4"/>
          </p:nvPr>
        </p:nvSpPr>
        <p:spPr/>
        <p:txBody>
          <a:bodyPr/>
          <a:lstStyle/>
          <a:p>
            <a:pPr algn="l"/>
            <a:r>
              <a:rPr lang="de-DE" smtClean="0"/>
              <a:t>Page </a:t>
            </a:r>
            <a:fld id="{3FD030EF-7044-4946-962A-5D7D09BD1B34}" type="slidenum">
              <a:rPr lang="de-DE" smtClean="0"/>
              <a:pPr algn="l"/>
              <a:t>24</a:t>
            </a:fld>
            <a:endParaRPr lang="de-DE" dirty="0"/>
          </a:p>
        </p:txBody>
      </p:sp>
    </p:spTree>
    <p:extLst>
      <p:ext uri="{BB962C8B-B14F-4D97-AF65-F5344CB8AC3E}">
        <p14:creationId xmlns:p14="http://schemas.microsoft.com/office/powerpoint/2010/main" val="697724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2"/>
          <p:cNvSpPr>
            <a:spLocks noGrp="1"/>
          </p:cNvSpPr>
          <p:nvPr>
            <p:ph type="body" sz="quarter" idx="13"/>
          </p:nvPr>
        </p:nvSpPr>
        <p:spPr>
          <a:xfrm>
            <a:off x="1080000" y="1484761"/>
            <a:ext cx="5280000" cy="300339"/>
          </a:xfrm>
        </p:spPr>
        <p:txBody>
          <a:bodyPr/>
          <a:lstStyle/>
          <a:p>
            <a:r>
              <a:rPr lang="en-US" altLang="ja-JP" dirty="0" err="1">
                <a:ea typeface="HGP創英角ｺﾞｼｯｸUB" pitchFamily="50" charset="-128"/>
              </a:rPr>
              <a:t>Renesas</a:t>
            </a:r>
            <a:r>
              <a:rPr lang="en-US" altLang="ja-JP" dirty="0">
                <a:ea typeface="HGP創英角ｺﾞｼｯｸUB" pitchFamily="50" charset="-128"/>
              </a:rPr>
              <a:t> System Design Co., Ltd.</a:t>
            </a:r>
          </a:p>
        </p:txBody>
      </p:sp>
    </p:spTree>
    <p:extLst>
      <p:ext uri="{BB962C8B-B14F-4D97-AF65-F5344CB8AC3E}">
        <p14:creationId xmlns:p14="http://schemas.microsoft.com/office/powerpoint/2010/main" val="1930979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68000" y="1080000"/>
            <a:ext cx="9444424" cy="964065"/>
          </a:xfrm>
        </p:spPr>
        <p:txBody>
          <a:bodyPr/>
          <a:lstStyle/>
          <a:p>
            <a:r>
              <a:rPr lang="en-US" dirty="0" smtClean="0"/>
              <a:t>Overview</a:t>
            </a:r>
            <a:endParaRPr lang="en-US" dirty="0"/>
          </a:p>
        </p:txBody>
      </p:sp>
    </p:spTree>
    <p:extLst>
      <p:ext uri="{BB962C8B-B14F-4D97-AF65-F5344CB8AC3E}">
        <p14:creationId xmlns:p14="http://schemas.microsoft.com/office/powerpoint/2010/main" val="316394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Overview</a:t>
            </a:r>
            <a:endParaRPr kumimoji="1" lang="ja-JP" altLang="en-US" dirty="0"/>
          </a:p>
        </p:txBody>
      </p:sp>
      <p:sp>
        <p:nvSpPr>
          <p:cNvPr id="3" name="Content Placeholder 2"/>
          <p:cNvSpPr>
            <a:spLocks noGrp="1"/>
          </p:cNvSpPr>
          <p:nvPr>
            <p:ph idx="1"/>
          </p:nvPr>
        </p:nvSpPr>
        <p:spPr>
          <a:xfrm>
            <a:off x="1080000" y="1800000"/>
            <a:ext cx="10920656" cy="1682512"/>
          </a:xfrm>
        </p:spPr>
        <p:txBody>
          <a:bodyPr/>
          <a:lstStyle/>
          <a:p>
            <a:pPr lvl="1">
              <a:buFont typeface="Wingdings" panose="05000000000000000000" pitchFamily="2" charset="2"/>
              <a:buChar char="v"/>
            </a:pPr>
            <a:r>
              <a:rPr lang="en-US" dirty="0" smtClean="0"/>
              <a:t> Phenomenon/Background</a:t>
            </a:r>
            <a:endParaRPr lang="en-US" dirty="0"/>
          </a:p>
          <a:p>
            <a:pPr marL="177800" lvl="2" indent="0">
              <a:buNone/>
            </a:pPr>
            <a:r>
              <a:rPr lang="en-US" dirty="0" smtClean="0"/>
              <a:t>Layout signal cell is the most difficult in layout IO cells. If we don’t consider properly in the design phase, maybe errors (DRC, EM, …) will occur in verification phase. Some case we must re-design again from beginning. It cause waste resource, shift schedule. It is not good.</a:t>
            </a:r>
          </a:p>
          <a:p>
            <a:pPr marL="177800" lvl="2" indent="0">
              <a:buNone/>
            </a:pPr>
            <a:r>
              <a:rPr lang="en-US" dirty="0" smtClean="0"/>
              <a:t>The purpose of this </a:t>
            </a:r>
            <a:r>
              <a:rPr lang="en-US" dirty="0" err="1" smtClean="0"/>
              <a:t>LnL</a:t>
            </a:r>
            <a:r>
              <a:rPr lang="en-US" dirty="0" smtClean="0"/>
              <a:t> is to discuss about some points we need to consider when layout signal cell</a:t>
            </a:r>
          </a:p>
        </p:txBody>
      </p:sp>
      <p:sp>
        <p:nvSpPr>
          <p:cNvPr id="16" name="Content Placeholder 2"/>
          <p:cNvSpPr txBox="1">
            <a:spLocks/>
          </p:cNvSpPr>
          <p:nvPr/>
        </p:nvSpPr>
        <p:spPr>
          <a:xfrm>
            <a:off x="1080000" y="3499461"/>
            <a:ext cx="9000000" cy="1091581"/>
          </a:xfrm>
          <a:prstGeom prst="rect">
            <a:avLst/>
          </a:prstGeom>
          <a:ln>
            <a:noFill/>
          </a:ln>
        </p:spPr>
        <p:txBody>
          <a:bodyPr vert="horz"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v"/>
            </a:pPr>
            <a:r>
              <a:rPr lang="en-US" dirty="0" smtClean="0"/>
              <a:t> Scope</a:t>
            </a:r>
          </a:p>
          <a:p>
            <a:pPr lvl="2">
              <a:buFont typeface="Wingdings" panose="05000000000000000000" pitchFamily="2" charset="2"/>
              <a:buChar char="Ø"/>
            </a:pPr>
            <a:r>
              <a:rPr lang="en-US" dirty="0" smtClean="0"/>
              <a:t> This </a:t>
            </a:r>
            <a:r>
              <a:rPr lang="en-US" dirty="0" err="1" smtClean="0"/>
              <a:t>LnL</a:t>
            </a:r>
            <a:r>
              <a:rPr lang="en-US" dirty="0" smtClean="0"/>
              <a:t> focus on project T40LP MGA JADE and T40LP CPX4 (40nm). </a:t>
            </a:r>
          </a:p>
          <a:p>
            <a:pPr lvl="2">
              <a:buFont typeface="Wingdings" panose="05000000000000000000" pitchFamily="2" charset="2"/>
              <a:buChar char="Ø"/>
            </a:pPr>
            <a:r>
              <a:rPr lang="en-US" dirty="0"/>
              <a:t> </a:t>
            </a:r>
            <a:r>
              <a:rPr lang="en-US" dirty="0" smtClean="0"/>
              <a:t>It just mention about common points we need to consider and how can we consider them ?</a:t>
            </a:r>
          </a:p>
        </p:txBody>
      </p:sp>
      <p:sp>
        <p:nvSpPr>
          <p:cNvPr id="2" name="Slide Number Placeholder 1"/>
          <p:cNvSpPr>
            <a:spLocks noGrp="1"/>
          </p:cNvSpPr>
          <p:nvPr>
            <p:ph type="sldNum" sz="quarter" idx="4"/>
          </p:nvPr>
        </p:nvSpPr>
        <p:spPr/>
        <p:txBody>
          <a:bodyPr/>
          <a:lstStyle/>
          <a:p>
            <a:pPr algn="l"/>
            <a:r>
              <a:rPr lang="de-DE" smtClean="0"/>
              <a:t>Page </a:t>
            </a:r>
            <a:fld id="{3FD030EF-7044-4946-962A-5D7D09BD1B34}" type="slidenum">
              <a:rPr lang="de-DE" smtClean="0"/>
              <a:pPr algn="l"/>
              <a:t>4</a:t>
            </a:fld>
            <a:endParaRPr lang="de-DE" dirty="0"/>
          </a:p>
        </p:txBody>
      </p:sp>
    </p:spTree>
    <p:extLst>
      <p:ext uri="{BB962C8B-B14F-4D97-AF65-F5344CB8AC3E}">
        <p14:creationId xmlns:p14="http://schemas.microsoft.com/office/powerpoint/2010/main" val="4197578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68000" y="1080000"/>
            <a:ext cx="9444424" cy="964065"/>
          </a:xfrm>
        </p:spPr>
        <p:txBody>
          <a:bodyPr/>
          <a:lstStyle/>
          <a:p>
            <a:r>
              <a:rPr lang="en-US" dirty="0" smtClean="0"/>
              <a:t>Power line</a:t>
            </a:r>
            <a:endParaRPr lang="en-US" dirty="0"/>
          </a:p>
        </p:txBody>
      </p:sp>
    </p:spTree>
    <p:extLst>
      <p:ext uri="{BB962C8B-B14F-4D97-AF65-F5344CB8AC3E}">
        <p14:creationId xmlns:p14="http://schemas.microsoft.com/office/powerpoint/2010/main" val="2745416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dirty="0" smtClean="0"/>
              <a:t>Power line design (1/2)</a:t>
            </a:r>
            <a:endParaRPr kumimoji="1" lang="ja-JP" altLang="en-US" dirty="0"/>
          </a:p>
        </p:txBody>
      </p:sp>
      <p:sp>
        <p:nvSpPr>
          <p:cNvPr id="2" name="Content Placeholder 1"/>
          <p:cNvSpPr>
            <a:spLocks noGrp="1"/>
          </p:cNvSpPr>
          <p:nvPr>
            <p:ph idx="1"/>
          </p:nvPr>
        </p:nvSpPr>
        <p:spPr>
          <a:xfrm>
            <a:off x="1070263" y="1700808"/>
            <a:ext cx="5961841" cy="2979277"/>
          </a:xfrm>
        </p:spPr>
        <p:txBody>
          <a:bodyPr/>
          <a:lstStyle/>
          <a:p>
            <a:pPr lvl="1">
              <a:buFont typeface="Wingdings" panose="05000000000000000000" pitchFamily="2" charset="2"/>
              <a:buChar char="v"/>
            </a:pPr>
            <a:r>
              <a:rPr lang="en-US" dirty="0" smtClean="0"/>
              <a:t> We need to consider some points as following:</a:t>
            </a:r>
          </a:p>
          <a:p>
            <a:pPr lvl="2">
              <a:buFont typeface="Wingdings" panose="05000000000000000000" pitchFamily="2" charset="2"/>
              <a:buChar char="Ø"/>
            </a:pPr>
            <a:r>
              <a:rPr lang="en-US" dirty="0" smtClean="0"/>
              <a:t> Metal structure of power line</a:t>
            </a:r>
          </a:p>
          <a:p>
            <a:pPr lvl="2">
              <a:buFont typeface="Wingdings" panose="05000000000000000000" pitchFamily="2" charset="2"/>
              <a:buChar char="Ø"/>
            </a:pPr>
            <a:r>
              <a:rPr lang="en-US" dirty="0" smtClean="0"/>
              <a:t> Number of line</a:t>
            </a:r>
          </a:p>
          <a:p>
            <a:pPr lvl="2">
              <a:buFont typeface="Wingdings" panose="05000000000000000000" pitchFamily="2" charset="2"/>
              <a:buChar char="Ø"/>
            </a:pPr>
            <a:r>
              <a:rPr lang="en-US" dirty="0" smtClean="0"/>
              <a:t> Number of metal for each line</a:t>
            </a:r>
          </a:p>
          <a:p>
            <a:pPr lvl="2">
              <a:buFont typeface="Wingdings" panose="05000000000000000000" pitchFamily="2" charset="2"/>
              <a:buChar char="Ø"/>
            </a:pPr>
            <a:r>
              <a:rPr lang="en-US" dirty="0"/>
              <a:t> </a:t>
            </a:r>
            <a:r>
              <a:rPr lang="en-US" dirty="0" smtClean="0"/>
              <a:t>Width of each metal layer</a:t>
            </a:r>
          </a:p>
          <a:p>
            <a:pPr lvl="2">
              <a:buFont typeface="Wingdings" panose="05000000000000000000" pitchFamily="2" charset="2"/>
              <a:buChar char="Ø"/>
            </a:pPr>
            <a:r>
              <a:rPr lang="en-US" dirty="0"/>
              <a:t> </a:t>
            </a:r>
            <a:r>
              <a:rPr lang="en-US" dirty="0" smtClean="0"/>
              <a:t>Spacing between each metal line</a:t>
            </a:r>
            <a:endParaRPr lang="en-US" dirty="0"/>
          </a:p>
          <a:p>
            <a:pPr lvl="1">
              <a:buFont typeface="Wingdings" panose="05000000000000000000" pitchFamily="2" charset="2"/>
              <a:buChar char="v"/>
            </a:pPr>
            <a:r>
              <a:rPr lang="en-US" dirty="0" smtClean="0"/>
              <a:t> Purpose: Make sure the power line satisfy the spec (power resistance, DRC rule, EM-ESD, …)</a:t>
            </a:r>
          </a:p>
        </p:txBody>
      </p:sp>
      <p:grpSp>
        <p:nvGrpSpPr>
          <p:cNvPr id="12" name="Group 11"/>
          <p:cNvGrpSpPr/>
          <p:nvPr/>
        </p:nvGrpSpPr>
        <p:grpSpPr>
          <a:xfrm>
            <a:off x="7354366" y="964145"/>
            <a:ext cx="4286250" cy="5251267"/>
            <a:chOff x="5591944" y="964145"/>
            <a:chExt cx="4286250" cy="5251267"/>
          </a:xfrm>
        </p:grpSpPr>
        <p:pic>
          <p:nvPicPr>
            <p:cNvPr id="5" name="Picture 4"/>
            <p:cNvPicPr>
              <a:picLocks noChangeAspect="1"/>
            </p:cNvPicPr>
            <p:nvPr/>
          </p:nvPicPr>
          <p:blipFill>
            <a:blip r:embed="rId2"/>
            <a:stretch>
              <a:fillRect/>
            </a:stretch>
          </p:blipFill>
          <p:spPr>
            <a:xfrm>
              <a:off x="5591944" y="1757712"/>
              <a:ext cx="4286250" cy="4457700"/>
            </a:xfrm>
            <a:prstGeom prst="rect">
              <a:avLst/>
            </a:prstGeom>
          </p:spPr>
        </p:pic>
        <p:sp>
          <p:nvSpPr>
            <p:cNvPr id="6" name="Rectangle 5"/>
            <p:cNvSpPr/>
            <p:nvPr/>
          </p:nvSpPr>
          <p:spPr>
            <a:xfrm>
              <a:off x="5591944" y="1772816"/>
              <a:ext cx="4248472" cy="36004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88288" y="1772816"/>
              <a:ext cx="648072" cy="4320480"/>
            </a:xfrm>
            <a:prstGeom prst="rect">
              <a:avLst/>
            </a:prstGeom>
            <a:noFill/>
            <a:ln w="28575">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ular Callout 6"/>
            <p:cNvSpPr/>
            <p:nvPr/>
          </p:nvSpPr>
          <p:spPr>
            <a:xfrm>
              <a:off x="5911394" y="964145"/>
              <a:ext cx="1790440" cy="591168"/>
            </a:xfrm>
            <a:prstGeom prst="wedgeRectCallout">
              <a:avLst>
                <a:gd name="adj1" fmla="val -28893"/>
                <a:gd name="adj2" fmla="val 82974"/>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Horizontal power lines</a:t>
              </a:r>
              <a:endParaRPr lang="en-US" dirty="0">
                <a:solidFill>
                  <a:schemeClr val="tx1"/>
                </a:solidFill>
              </a:endParaRPr>
            </a:p>
          </p:txBody>
        </p:sp>
        <p:sp>
          <p:nvSpPr>
            <p:cNvPr id="11" name="Rectangular Callout 10"/>
            <p:cNvSpPr/>
            <p:nvPr/>
          </p:nvSpPr>
          <p:spPr>
            <a:xfrm>
              <a:off x="8247682" y="987524"/>
              <a:ext cx="1366950" cy="591168"/>
            </a:xfrm>
            <a:prstGeom prst="wedgeRectCallout">
              <a:avLst>
                <a:gd name="adj1" fmla="val -3164"/>
                <a:gd name="adj2" fmla="val 84487"/>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Vertical power lines</a:t>
              </a:r>
              <a:endParaRPr lang="en-US" dirty="0">
                <a:solidFill>
                  <a:schemeClr val="tx1"/>
                </a:solidFill>
              </a:endParaRPr>
            </a:p>
          </p:txBody>
        </p:sp>
      </p:grpSp>
      <p:sp>
        <p:nvSpPr>
          <p:cNvPr id="3" name="Slide Number Placeholder 2"/>
          <p:cNvSpPr>
            <a:spLocks noGrp="1"/>
          </p:cNvSpPr>
          <p:nvPr>
            <p:ph type="sldNum" sz="quarter" idx="4"/>
          </p:nvPr>
        </p:nvSpPr>
        <p:spPr/>
        <p:txBody>
          <a:bodyPr/>
          <a:lstStyle/>
          <a:p>
            <a:pPr algn="l"/>
            <a:r>
              <a:rPr lang="de-DE" smtClean="0"/>
              <a:t>Page </a:t>
            </a:r>
            <a:fld id="{3FD030EF-7044-4946-962A-5D7D09BD1B34}" type="slidenum">
              <a:rPr lang="de-DE" smtClean="0"/>
              <a:pPr algn="l"/>
              <a:t>6</a:t>
            </a:fld>
            <a:endParaRPr lang="de-DE" dirty="0"/>
          </a:p>
        </p:txBody>
      </p:sp>
    </p:spTree>
    <p:extLst>
      <p:ext uri="{BB962C8B-B14F-4D97-AF65-F5344CB8AC3E}">
        <p14:creationId xmlns:p14="http://schemas.microsoft.com/office/powerpoint/2010/main" val="296931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1"/>
          <p:cNvSpPr txBox="1">
            <a:spLocks/>
          </p:cNvSpPr>
          <p:nvPr/>
        </p:nvSpPr>
        <p:spPr>
          <a:xfrm>
            <a:off x="1271463" y="2454650"/>
            <a:ext cx="9145017" cy="732226"/>
          </a:xfrm>
          <a:prstGeom prst="rect">
            <a:avLst/>
          </a:prstGeom>
          <a:solidFill>
            <a:schemeClr val="tx2">
              <a:lumMod val="40000"/>
              <a:lumOff val="60000"/>
            </a:schemeClr>
          </a:solidFill>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Ø"/>
            </a:pPr>
            <a:endParaRPr lang="en-US" sz="1200" dirty="0" smtClean="0"/>
          </a:p>
        </p:txBody>
      </p:sp>
      <p:sp>
        <p:nvSpPr>
          <p:cNvPr id="4" name="タイトル 3"/>
          <p:cNvSpPr>
            <a:spLocks noGrp="1"/>
          </p:cNvSpPr>
          <p:nvPr>
            <p:ph type="title"/>
          </p:nvPr>
        </p:nvSpPr>
        <p:spPr/>
        <p:txBody>
          <a:bodyPr/>
          <a:lstStyle/>
          <a:p>
            <a:r>
              <a:rPr lang="en-US" dirty="0" smtClean="0"/>
              <a:t>Power line design (2/2)</a:t>
            </a:r>
            <a:endParaRPr kumimoji="1" lang="ja-JP" altLang="en-US" dirty="0"/>
          </a:p>
        </p:txBody>
      </p:sp>
      <p:sp>
        <p:nvSpPr>
          <p:cNvPr id="2" name="Content Placeholder 1"/>
          <p:cNvSpPr>
            <a:spLocks noGrp="1"/>
          </p:cNvSpPr>
          <p:nvPr>
            <p:ph idx="1"/>
          </p:nvPr>
        </p:nvSpPr>
        <p:spPr>
          <a:xfrm>
            <a:off x="1127448" y="1597859"/>
            <a:ext cx="10957268" cy="4786951"/>
          </a:xfrm>
        </p:spPr>
        <p:txBody>
          <a:bodyPr/>
          <a:lstStyle/>
          <a:p>
            <a:pPr lvl="1">
              <a:buFont typeface="Wingdings" panose="05000000000000000000" pitchFamily="2" charset="2"/>
              <a:buChar char="v"/>
            </a:pPr>
            <a:r>
              <a:rPr lang="en-US" sz="1100" dirty="0" smtClean="0"/>
              <a:t> How can we consider them?</a:t>
            </a:r>
          </a:p>
          <a:p>
            <a:pPr marL="177800" lvl="2" indent="0">
              <a:buNone/>
            </a:pPr>
            <a:r>
              <a:rPr lang="en-US" sz="1100" dirty="0" smtClean="0"/>
              <a:t>Base on spec about cell size, process, </a:t>
            </a:r>
            <a:r>
              <a:rPr lang="en-US" sz="1100" dirty="0"/>
              <a:t>position of each power </a:t>
            </a:r>
            <a:r>
              <a:rPr lang="en-US" sz="1100" dirty="0" smtClean="0"/>
              <a:t>supply, power line resistance, EM-ESD criteria, spacing for PAD terminal, </a:t>
            </a:r>
            <a:r>
              <a:rPr lang="en-US" sz="1100" dirty="0" err="1" smtClean="0"/>
              <a:t>drc</a:t>
            </a:r>
            <a:r>
              <a:rPr lang="en-US" sz="1100" dirty="0" smtClean="0"/>
              <a:t> rule, PDK we can consider as following:</a:t>
            </a:r>
          </a:p>
          <a:p>
            <a:pPr lvl="2">
              <a:buFont typeface="Wingdings" panose="05000000000000000000" pitchFamily="2" charset="2"/>
              <a:buChar char="Ø"/>
            </a:pPr>
            <a:r>
              <a:rPr lang="en-US" sz="1100" dirty="0"/>
              <a:t> PDK =&gt; Number of metal for each </a:t>
            </a:r>
            <a:r>
              <a:rPr lang="en-US" sz="1100" dirty="0" smtClean="0"/>
              <a:t>line</a:t>
            </a:r>
          </a:p>
          <a:p>
            <a:pPr lvl="2">
              <a:buFont typeface="Wingdings" panose="05000000000000000000" pitchFamily="2" charset="2"/>
              <a:buChar char="Ø"/>
            </a:pPr>
            <a:r>
              <a:rPr lang="en-US" sz="1100" dirty="0" smtClean="0"/>
              <a:t>Power resistance, DRC rule =&gt; metal structure of powerline</a:t>
            </a:r>
          </a:p>
          <a:p>
            <a:pPr lvl="2">
              <a:buFont typeface="Wingdings" panose="05000000000000000000" pitchFamily="2" charset="2"/>
              <a:buChar char="Ø"/>
            </a:pPr>
            <a:r>
              <a:rPr lang="en-US" sz="1100" dirty="0" smtClean="0"/>
              <a:t>Cell height, power line resistance, PAD terminal width, DRC rule =&gt; Number of line, width of each metal layer, spacing between each metal line</a:t>
            </a:r>
          </a:p>
          <a:p>
            <a:pPr marL="177800" lvl="2" indent="0">
              <a:buNone/>
            </a:pPr>
            <a:r>
              <a:rPr lang="en-US" sz="1100" b="1" u="sng" dirty="0" smtClean="0"/>
              <a:t>Example:</a:t>
            </a:r>
            <a:r>
              <a:rPr lang="en-US" sz="1100" dirty="0" smtClean="0"/>
              <a:t> Spec: cell height = 185um, cell width = 30, PAD terminal width = 4.5um, power resistance (</a:t>
            </a:r>
            <a:r>
              <a:rPr lang="en-US" sz="1100" dirty="0" err="1" smtClean="0"/>
              <a:t>mohm</a:t>
            </a:r>
            <a:r>
              <a:rPr lang="en-US" sz="1100" dirty="0" smtClean="0"/>
              <a:t>/um): VDD = 3.3, VSS = 2.5, VCCQ = 1.3, VSSQ = 1.6, PDK 1P7M_4X2Z. Don’t use M7 for power line</a:t>
            </a:r>
          </a:p>
          <a:p>
            <a:pPr lvl="2">
              <a:buFont typeface="Wingdings" panose="05000000000000000000" pitchFamily="2" charset="2"/>
              <a:buChar char="Ø"/>
            </a:pPr>
            <a:r>
              <a:rPr lang="en-US" sz="1100" dirty="0" smtClean="0"/>
              <a:t>PDK </a:t>
            </a:r>
            <a:r>
              <a:rPr lang="en-US" sz="1100" dirty="0"/>
              <a:t>1P7M_4X2Z  </a:t>
            </a:r>
            <a:r>
              <a:rPr lang="en-US" sz="1100" dirty="0" smtClean="0"/>
              <a:t>=&gt; can use M6-</a:t>
            </a:r>
            <a:r>
              <a:rPr lang="en-US" sz="1100" dirty="0"/>
              <a:t>&gt;M4 for power line, M3-&gt;M1 for </a:t>
            </a:r>
            <a:r>
              <a:rPr lang="en-US" sz="1100" dirty="0" smtClean="0"/>
              <a:t>connection</a:t>
            </a:r>
          </a:p>
          <a:p>
            <a:pPr lvl="2">
              <a:buFont typeface="Wingdings" panose="05000000000000000000" pitchFamily="2" charset="2"/>
              <a:buChar char="Ø"/>
            </a:pPr>
            <a:r>
              <a:rPr lang="en-US" sz="1100" dirty="0" smtClean="0"/>
              <a:t>Power resistance, DRC rule =&gt; metal structure</a:t>
            </a:r>
          </a:p>
          <a:p>
            <a:pPr lvl="2">
              <a:buFont typeface="Wingdings" panose="05000000000000000000" pitchFamily="2" charset="2"/>
              <a:buChar char="Ø"/>
            </a:pPr>
            <a:endParaRPr lang="en-US" sz="1100" dirty="0" smtClean="0"/>
          </a:p>
          <a:p>
            <a:pPr lvl="2">
              <a:buFont typeface="Wingdings" panose="05000000000000000000" pitchFamily="2" charset="2"/>
              <a:buChar char="Ø"/>
            </a:pPr>
            <a:endParaRPr lang="en-US" sz="1100" dirty="0"/>
          </a:p>
          <a:p>
            <a:pPr lvl="2">
              <a:buFont typeface="Wingdings" panose="05000000000000000000" pitchFamily="2" charset="2"/>
              <a:buChar char="Ø"/>
            </a:pPr>
            <a:endParaRPr lang="en-US" sz="1100" dirty="0" smtClean="0"/>
          </a:p>
          <a:p>
            <a:pPr lvl="2">
              <a:buFont typeface="Wingdings" panose="05000000000000000000" pitchFamily="2" charset="2"/>
              <a:buChar char="Ø"/>
            </a:pPr>
            <a:r>
              <a:rPr lang="en-US" sz="1100" dirty="0" smtClean="0"/>
              <a:t>Cell height, PAD terminal width =&gt; total space for power line </a:t>
            </a:r>
            <a:r>
              <a:rPr lang="en-US" sz="1100" dirty="0" smtClean="0">
                <a:sym typeface="Symbol" panose="05050102010706020507" pitchFamily="18" charset="2"/>
              </a:rPr>
              <a:t> 185 – 4.5 = 181.5 um</a:t>
            </a:r>
          </a:p>
          <a:p>
            <a:pPr lvl="2">
              <a:buFont typeface="Wingdings" panose="05000000000000000000" pitchFamily="2" charset="2"/>
              <a:buChar char="Ø"/>
            </a:pPr>
            <a:r>
              <a:rPr lang="en-US" sz="1100" dirty="0" smtClean="0">
                <a:sym typeface="Symbol" panose="05050102010706020507" pitchFamily="18" charset="2"/>
              </a:rPr>
              <a:t>Power resistance, cell width, number of metal for each line, DRC rule =&gt; 28 VDD lines, 37 VSS lines, 71 VCCQ lines, 58 VSSQ lines (M4 = 0.58um, M5 = 0.56um, M6 = 0.5um for each line)</a:t>
            </a:r>
          </a:p>
          <a:p>
            <a:pPr lvl="2">
              <a:buFont typeface="Wingdings" panose="05000000000000000000" pitchFamily="2" charset="2"/>
              <a:buChar char="Ø"/>
            </a:pPr>
            <a:r>
              <a:rPr lang="en-US" sz="1100" dirty="0" smtClean="0">
                <a:sym typeface="Symbol" panose="05050102010706020507" pitchFamily="18" charset="2"/>
              </a:rPr>
              <a:t>EM-ESD criteria and floorplan of ESD device (next part) =&gt; number and width of vertical power line</a:t>
            </a:r>
            <a:endParaRPr lang="en-US" sz="1100" dirty="0" smtClean="0"/>
          </a:p>
        </p:txBody>
      </p:sp>
      <p:grpSp>
        <p:nvGrpSpPr>
          <p:cNvPr id="26" name="Group 25"/>
          <p:cNvGrpSpPr/>
          <p:nvPr/>
        </p:nvGrpSpPr>
        <p:grpSpPr>
          <a:xfrm>
            <a:off x="8177682" y="4016770"/>
            <a:ext cx="720080" cy="1237614"/>
            <a:chOff x="1506779" y="4748556"/>
            <a:chExt cx="720080" cy="1237614"/>
          </a:xfrm>
        </p:grpSpPr>
        <p:sp>
          <p:nvSpPr>
            <p:cNvPr id="12" name="Rectangle 11"/>
            <p:cNvSpPr/>
            <p:nvPr/>
          </p:nvSpPr>
          <p:spPr>
            <a:xfrm>
              <a:off x="1506779" y="5229200"/>
              <a:ext cx="720080" cy="27632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US" dirty="0"/>
            </a:p>
          </p:txBody>
        </p:sp>
        <p:sp>
          <p:nvSpPr>
            <p:cNvPr id="13" name="Rectangle 12"/>
            <p:cNvSpPr/>
            <p:nvPr/>
          </p:nvSpPr>
          <p:spPr>
            <a:xfrm>
              <a:off x="1506779" y="5709844"/>
              <a:ext cx="720080" cy="27632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US" dirty="0"/>
            </a:p>
          </p:txBody>
        </p:sp>
        <p:sp>
          <p:nvSpPr>
            <p:cNvPr id="21" name="Rectangle 20"/>
            <p:cNvSpPr/>
            <p:nvPr/>
          </p:nvSpPr>
          <p:spPr>
            <a:xfrm>
              <a:off x="1578788" y="5505526"/>
              <a:ext cx="576064" cy="204318"/>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V4</a:t>
              </a:r>
              <a:endParaRPr lang="en-US" sz="1400" dirty="0"/>
            </a:p>
          </p:txBody>
        </p:sp>
        <p:sp>
          <p:nvSpPr>
            <p:cNvPr id="24" name="Rectangle 23"/>
            <p:cNvSpPr/>
            <p:nvPr/>
          </p:nvSpPr>
          <p:spPr>
            <a:xfrm>
              <a:off x="1506779" y="4748556"/>
              <a:ext cx="720080" cy="27632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US" dirty="0"/>
            </a:p>
          </p:txBody>
        </p:sp>
        <p:sp>
          <p:nvSpPr>
            <p:cNvPr id="25" name="Rectangle 24"/>
            <p:cNvSpPr/>
            <p:nvPr/>
          </p:nvSpPr>
          <p:spPr>
            <a:xfrm>
              <a:off x="1578788" y="5024882"/>
              <a:ext cx="576064" cy="204318"/>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V5</a:t>
              </a:r>
              <a:endParaRPr lang="en-US" sz="1400" dirty="0"/>
            </a:p>
          </p:txBody>
        </p:sp>
      </p:grpSp>
      <p:grpSp>
        <p:nvGrpSpPr>
          <p:cNvPr id="31" name="Group 30"/>
          <p:cNvGrpSpPr/>
          <p:nvPr/>
        </p:nvGrpSpPr>
        <p:grpSpPr>
          <a:xfrm>
            <a:off x="4295800" y="4005064"/>
            <a:ext cx="1872208" cy="1261026"/>
            <a:chOff x="2855640" y="4736850"/>
            <a:chExt cx="1872208" cy="1261026"/>
          </a:xfrm>
        </p:grpSpPr>
        <p:sp>
          <p:nvSpPr>
            <p:cNvPr id="15" name="Rectangle 14"/>
            <p:cNvSpPr/>
            <p:nvPr/>
          </p:nvSpPr>
          <p:spPr>
            <a:xfrm>
              <a:off x="3215680" y="4736850"/>
              <a:ext cx="1152128" cy="276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US" dirty="0"/>
            </a:p>
          </p:txBody>
        </p:sp>
        <p:sp>
          <p:nvSpPr>
            <p:cNvPr id="16" name="Rectangle 15"/>
            <p:cNvSpPr/>
            <p:nvPr/>
          </p:nvSpPr>
          <p:spPr>
            <a:xfrm>
              <a:off x="4007768" y="5721550"/>
              <a:ext cx="720080" cy="27632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US" dirty="0"/>
            </a:p>
          </p:txBody>
        </p:sp>
        <p:sp>
          <p:nvSpPr>
            <p:cNvPr id="17" name="Rectangle 16"/>
            <p:cNvSpPr/>
            <p:nvPr/>
          </p:nvSpPr>
          <p:spPr>
            <a:xfrm>
              <a:off x="2855640" y="5709844"/>
              <a:ext cx="720080" cy="27632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US" dirty="0"/>
            </a:p>
          </p:txBody>
        </p:sp>
        <p:sp>
          <p:nvSpPr>
            <p:cNvPr id="19" name="Rectangle 18"/>
            <p:cNvSpPr/>
            <p:nvPr/>
          </p:nvSpPr>
          <p:spPr>
            <a:xfrm>
              <a:off x="2855640" y="5229200"/>
              <a:ext cx="720080" cy="27632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US" dirty="0"/>
            </a:p>
          </p:txBody>
        </p:sp>
        <p:sp>
          <p:nvSpPr>
            <p:cNvPr id="20" name="Rectangle 19"/>
            <p:cNvSpPr/>
            <p:nvPr/>
          </p:nvSpPr>
          <p:spPr>
            <a:xfrm>
              <a:off x="4007768" y="5229200"/>
              <a:ext cx="720080" cy="27632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US" dirty="0"/>
            </a:p>
          </p:txBody>
        </p:sp>
        <p:sp>
          <p:nvSpPr>
            <p:cNvPr id="27" name="Rectangle 26"/>
            <p:cNvSpPr/>
            <p:nvPr/>
          </p:nvSpPr>
          <p:spPr>
            <a:xfrm>
              <a:off x="2924373" y="5505526"/>
              <a:ext cx="576064" cy="204318"/>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V4</a:t>
              </a:r>
              <a:endParaRPr lang="en-US" sz="1400" dirty="0"/>
            </a:p>
          </p:txBody>
        </p:sp>
        <p:sp>
          <p:nvSpPr>
            <p:cNvPr id="28" name="Rectangle 27"/>
            <p:cNvSpPr/>
            <p:nvPr/>
          </p:nvSpPr>
          <p:spPr>
            <a:xfrm>
              <a:off x="4079776" y="5517232"/>
              <a:ext cx="576064" cy="204318"/>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V4</a:t>
              </a:r>
              <a:endParaRPr lang="en-US" sz="1400" dirty="0"/>
            </a:p>
          </p:txBody>
        </p:sp>
        <p:sp>
          <p:nvSpPr>
            <p:cNvPr id="29" name="Rectangle 28"/>
            <p:cNvSpPr/>
            <p:nvPr/>
          </p:nvSpPr>
          <p:spPr>
            <a:xfrm>
              <a:off x="3215680" y="5024882"/>
              <a:ext cx="360040" cy="204318"/>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V5</a:t>
              </a:r>
              <a:endParaRPr lang="en-US" sz="1000" dirty="0"/>
            </a:p>
          </p:txBody>
        </p:sp>
        <p:sp>
          <p:nvSpPr>
            <p:cNvPr id="30" name="Rectangle 29"/>
            <p:cNvSpPr/>
            <p:nvPr/>
          </p:nvSpPr>
          <p:spPr>
            <a:xfrm>
              <a:off x="4007768" y="5024882"/>
              <a:ext cx="360040" cy="204318"/>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V5</a:t>
              </a:r>
              <a:endParaRPr lang="en-US" sz="1000" dirty="0"/>
            </a:p>
          </p:txBody>
        </p:sp>
      </p:grpSp>
      <p:sp>
        <p:nvSpPr>
          <p:cNvPr id="38" name="TextBox 37"/>
          <p:cNvSpPr txBox="1"/>
          <p:nvPr/>
        </p:nvSpPr>
        <p:spPr>
          <a:xfrm>
            <a:off x="6240016" y="4402747"/>
            <a:ext cx="2040943" cy="600164"/>
          </a:xfrm>
          <a:prstGeom prst="rect">
            <a:avLst/>
          </a:prstGeom>
          <a:noFill/>
        </p:spPr>
        <p:txBody>
          <a:bodyPr wrap="none" rtlCol="0">
            <a:spAutoFit/>
          </a:bodyPr>
          <a:lstStyle/>
          <a:p>
            <a:r>
              <a:rPr lang="en-US" sz="1100" dirty="0" smtClean="0"/>
              <a:t>More line</a:t>
            </a:r>
          </a:p>
          <a:p>
            <a:r>
              <a:rPr lang="en-US" sz="1100" dirty="0" smtClean="0"/>
              <a:t>Small resistance</a:t>
            </a:r>
          </a:p>
          <a:p>
            <a:r>
              <a:rPr lang="en-US" sz="1100" dirty="0" smtClean="0"/>
              <a:t>Not need vertical connection </a:t>
            </a:r>
            <a:endParaRPr lang="en-US" sz="1100" dirty="0"/>
          </a:p>
        </p:txBody>
      </p:sp>
      <p:sp>
        <p:nvSpPr>
          <p:cNvPr id="39" name="Donut 38"/>
          <p:cNvSpPr/>
          <p:nvPr/>
        </p:nvSpPr>
        <p:spPr>
          <a:xfrm>
            <a:off x="5929977" y="4281390"/>
            <a:ext cx="332046" cy="342481"/>
          </a:xfrm>
          <a:prstGeom prst="donut">
            <a:avLst>
              <a:gd name="adj" fmla="val 1814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40" name="Multiply 39"/>
          <p:cNvSpPr/>
          <p:nvPr/>
        </p:nvSpPr>
        <p:spPr>
          <a:xfrm>
            <a:off x="9965163" y="4305596"/>
            <a:ext cx="360040" cy="409733"/>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1" name="TextBox 40"/>
          <p:cNvSpPr txBox="1"/>
          <p:nvPr/>
        </p:nvSpPr>
        <p:spPr>
          <a:xfrm>
            <a:off x="10272464" y="4402747"/>
            <a:ext cx="1768433" cy="600164"/>
          </a:xfrm>
          <a:prstGeom prst="rect">
            <a:avLst/>
          </a:prstGeom>
          <a:noFill/>
        </p:spPr>
        <p:txBody>
          <a:bodyPr wrap="none" rtlCol="0">
            <a:spAutoFit/>
          </a:bodyPr>
          <a:lstStyle/>
          <a:p>
            <a:r>
              <a:rPr lang="en-US" sz="1100" dirty="0" smtClean="0"/>
              <a:t>Less line</a:t>
            </a:r>
          </a:p>
          <a:p>
            <a:r>
              <a:rPr lang="en-US" sz="1100" dirty="0" smtClean="0"/>
              <a:t>Large resistance</a:t>
            </a:r>
          </a:p>
          <a:p>
            <a:r>
              <a:rPr lang="en-US" sz="1100" dirty="0" smtClean="0"/>
              <a:t>Need vertical connection </a:t>
            </a:r>
            <a:endParaRPr lang="en-US" sz="1100" dirty="0"/>
          </a:p>
        </p:txBody>
      </p:sp>
      <p:grpSp>
        <p:nvGrpSpPr>
          <p:cNvPr id="42" name="Group 41"/>
          <p:cNvGrpSpPr/>
          <p:nvPr/>
        </p:nvGrpSpPr>
        <p:grpSpPr>
          <a:xfrm>
            <a:off x="9291445" y="4005064"/>
            <a:ext cx="720080" cy="1237614"/>
            <a:chOff x="1506779" y="4748556"/>
            <a:chExt cx="720080" cy="1237614"/>
          </a:xfrm>
        </p:grpSpPr>
        <p:sp>
          <p:nvSpPr>
            <p:cNvPr id="43" name="Rectangle 42"/>
            <p:cNvSpPr/>
            <p:nvPr/>
          </p:nvSpPr>
          <p:spPr>
            <a:xfrm>
              <a:off x="1506779" y="5229200"/>
              <a:ext cx="720080" cy="27632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US" dirty="0"/>
            </a:p>
          </p:txBody>
        </p:sp>
        <p:sp>
          <p:nvSpPr>
            <p:cNvPr id="44" name="Rectangle 43"/>
            <p:cNvSpPr/>
            <p:nvPr/>
          </p:nvSpPr>
          <p:spPr>
            <a:xfrm>
              <a:off x="1506779" y="5709844"/>
              <a:ext cx="720080" cy="27632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US" dirty="0"/>
            </a:p>
          </p:txBody>
        </p:sp>
        <p:sp>
          <p:nvSpPr>
            <p:cNvPr id="45" name="Rectangle 44"/>
            <p:cNvSpPr/>
            <p:nvPr/>
          </p:nvSpPr>
          <p:spPr>
            <a:xfrm>
              <a:off x="1578788" y="5505526"/>
              <a:ext cx="576064" cy="204318"/>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V4</a:t>
              </a:r>
              <a:endParaRPr lang="en-US" sz="1400" dirty="0"/>
            </a:p>
          </p:txBody>
        </p:sp>
        <p:sp>
          <p:nvSpPr>
            <p:cNvPr id="46" name="Rectangle 45"/>
            <p:cNvSpPr/>
            <p:nvPr/>
          </p:nvSpPr>
          <p:spPr>
            <a:xfrm>
              <a:off x="1506779" y="4748556"/>
              <a:ext cx="720080" cy="27632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US" dirty="0"/>
            </a:p>
          </p:txBody>
        </p:sp>
        <p:sp>
          <p:nvSpPr>
            <p:cNvPr id="47" name="Rectangle 46"/>
            <p:cNvSpPr/>
            <p:nvPr/>
          </p:nvSpPr>
          <p:spPr>
            <a:xfrm>
              <a:off x="1578788" y="5024882"/>
              <a:ext cx="576064" cy="204318"/>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V5</a:t>
              </a:r>
              <a:endParaRPr lang="en-US" sz="1400" dirty="0"/>
            </a:p>
          </p:txBody>
        </p:sp>
      </p:grpSp>
      <p:cxnSp>
        <p:nvCxnSpPr>
          <p:cNvPr id="52" name="Straight Connector 51"/>
          <p:cNvCxnSpPr/>
          <p:nvPr/>
        </p:nvCxnSpPr>
        <p:spPr>
          <a:xfrm>
            <a:off x="7968208" y="4005064"/>
            <a:ext cx="2520280" cy="1170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982726" y="3801619"/>
            <a:ext cx="1798890" cy="261610"/>
          </a:xfrm>
          <a:prstGeom prst="rect">
            <a:avLst/>
          </a:prstGeom>
          <a:noFill/>
        </p:spPr>
        <p:txBody>
          <a:bodyPr wrap="none" rtlCol="0">
            <a:spAutoFit/>
          </a:bodyPr>
          <a:lstStyle/>
          <a:p>
            <a:r>
              <a:rPr lang="en-US" sz="1100" dirty="0" smtClean="0"/>
              <a:t>Vertical metal connection </a:t>
            </a:r>
            <a:endParaRPr lang="en-US" sz="1100" dirty="0"/>
          </a:p>
        </p:txBody>
      </p:sp>
      <p:sp>
        <p:nvSpPr>
          <p:cNvPr id="3" name="Slide Number Placeholder 2"/>
          <p:cNvSpPr>
            <a:spLocks noGrp="1"/>
          </p:cNvSpPr>
          <p:nvPr>
            <p:ph type="sldNum" sz="quarter" idx="4"/>
          </p:nvPr>
        </p:nvSpPr>
        <p:spPr/>
        <p:txBody>
          <a:bodyPr/>
          <a:lstStyle/>
          <a:p>
            <a:pPr algn="l"/>
            <a:r>
              <a:rPr lang="de-DE" smtClean="0"/>
              <a:t>Page </a:t>
            </a:r>
            <a:fld id="{3FD030EF-7044-4946-962A-5D7D09BD1B34}" type="slidenum">
              <a:rPr lang="de-DE" smtClean="0"/>
              <a:pPr algn="l"/>
              <a:t>7</a:t>
            </a:fld>
            <a:endParaRPr lang="de-DE" dirty="0"/>
          </a:p>
        </p:txBody>
      </p:sp>
    </p:spTree>
    <p:extLst>
      <p:ext uri="{BB962C8B-B14F-4D97-AF65-F5344CB8AC3E}">
        <p14:creationId xmlns:p14="http://schemas.microsoft.com/office/powerpoint/2010/main" val="2946173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68000" y="1080000"/>
            <a:ext cx="9444424" cy="964065"/>
          </a:xfrm>
        </p:spPr>
        <p:txBody>
          <a:bodyPr/>
          <a:lstStyle/>
          <a:p>
            <a:r>
              <a:rPr lang="en-US" dirty="0" smtClean="0"/>
              <a:t>Floor plan</a:t>
            </a:r>
            <a:endParaRPr lang="en-US" dirty="0"/>
          </a:p>
        </p:txBody>
      </p:sp>
    </p:spTree>
    <p:extLst>
      <p:ext uri="{BB962C8B-B14F-4D97-AF65-F5344CB8AC3E}">
        <p14:creationId xmlns:p14="http://schemas.microsoft.com/office/powerpoint/2010/main" val="2217011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1199456" y="2060848"/>
            <a:ext cx="10585176" cy="1872208"/>
          </a:xfrm>
          <a:prstGeom prst="rect">
            <a:avLst/>
          </a:prstGeom>
          <a:solidFill>
            <a:schemeClr val="tx2">
              <a:lumMod val="40000"/>
              <a:lumOff val="60000"/>
            </a:schemeClr>
          </a:solidFill>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6637338" algn="r"/>
              </a:tabLst>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buNone/>
            </a:pPr>
            <a:endParaRPr lang="en-US" sz="1200" dirty="0" smtClean="0"/>
          </a:p>
        </p:txBody>
      </p:sp>
      <p:sp>
        <p:nvSpPr>
          <p:cNvPr id="4" name="タイトル 3"/>
          <p:cNvSpPr>
            <a:spLocks noGrp="1"/>
          </p:cNvSpPr>
          <p:nvPr>
            <p:ph type="title"/>
          </p:nvPr>
        </p:nvSpPr>
        <p:spPr/>
        <p:txBody>
          <a:bodyPr/>
          <a:lstStyle/>
          <a:p>
            <a:r>
              <a:rPr lang="en-US" dirty="0" smtClean="0"/>
              <a:t>Floorplan (1/7)</a:t>
            </a:r>
            <a:endParaRPr kumimoji="1" lang="ja-JP" altLang="en-US" dirty="0"/>
          </a:p>
        </p:txBody>
      </p:sp>
      <p:sp>
        <p:nvSpPr>
          <p:cNvPr id="2" name="Content Placeholder 1"/>
          <p:cNvSpPr>
            <a:spLocks noGrp="1"/>
          </p:cNvSpPr>
          <p:nvPr>
            <p:ph idx="1"/>
          </p:nvPr>
        </p:nvSpPr>
        <p:spPr>
          <a:xfrm>
            <a:off x="1070263" y="1700808"/>
            <a:ext cx="10957268" cy="2581219"/>
          </a:xfrm>
        </p:spPr>
        <p:txBody>
          <a:bodyPr/>
          <a:lstStyle/>
          <a:p>
            <a:pPr lvl="1">
              <a:buFont typeface="Wingdings" panose="05000000000000000000" pitchFamily="2" charset="2"/>
              <a:buChar char="v"/>
            </a:pPr>
            <a:r>
              <a:rPr lang="en-US" dirty="0" smtClean="0"/>
              <a:t> We need to consider some points as following:</a:t>
            </a:r>
          </a:p>
          <a:p>
            <a:pPr lvl="2">
              <a:buFont typeface="Wingdings" panose="05000000000000000000" pitchFamily="2" charset="2"/>
              <a:buChar char="Ø"/>
            </a:pPr>
            <a:r>
              <a:rPr lang="en-US" dirty="0" smtClean="0"/>
              <a:t> Function, type and power supply voltage of each device/block =&gt; good power supply, prevent LUP error, easy and make strong connection, EM</a:t>
            </a:r>
          </a:p>
          <a:p>
            <a:pPr lvl="2">
              <a:buFont typeface="Wingdings" panose="05000000000000000000" pitchFamily="2" charset="2"/>
              <a:buChar char="Ø"/>
            </a:pPr>
            <a:r>
              <a:rPr lang="en-US" dirty="0" smtClean="0"/>
              <a:t> Position of ESD device =&gt; better in ESD protection</a:t>
            </a:r>
          </a:p>
          <a:p>
            <a:pPr lvl="2">
              <a:buFont typeface="Wingdings" panose="05000000000000000000" pitchFamily="2" charset="2"/>
              <a:buChar char="Ø"/>
            </a:pPr>
            <a:r>
              <a:rPr lang="en-US" dirty="0"/>
              <a:t> </a:t>
            </a:r>
            <a:r>
              <a:rPr lang="en-US" dirty="0" smtClean="0"/>
              <a:t>Spacing rule for layer which require large space (NW, DNW, …) =&gt; enough spacing for wiring</a:t>
            </a:r>
          </a:p>
          <a:p>
            <a:pPr lvl="2">
              <a:buFont typeface="Wingdings" panose="05000000000000000000" pitchFamily="2" charset="2"/>
              <a:buChar char="Ø"/>
            </a:pPr>
            <a:r>
              <a:rPr lang="en-US" dirty="0"/>
              <a:t> </a:t>
            </a:r>
            <a:r>
              <a:rPr lang="en-US" dirty="0" smtClean="0"/>
              <a:t>Clean DRC (spacing, density) for lower layer =&gt; make sure the floorplan is fixed</a:t>
            </a:r>
          </a:p>
          <a:p>
            <a:pPr lvl="1">
              <a:buFont typeface="Wingdings" panose="05000000000000000000" pitchFamily="2" charset="2"/>
              <a:buChar char="v"/>
            </a:pPr>
            <a:r>
              <a:rPr lang="en-US" dirty="0"/>
              <a:t> </a:t>
            </a:r>
            <a:r>
              <a:rPr lang="en-US" dirty="0" smtClean="0"/>
              <a:t>Purpose: Make sure the floorplan is fixed, achievable, reduce error in verification phase as much as possible</a:t>
            </a:r>
          </a:p>
        </p:txBody>
      </p:sp>
      <p:sp>
        <p:nvSpPr>
          <p:cNvPr id="3" name="Slide Number Placeholder 2"/>
          <p:cNvSpPr>
            <a:spLocks noGrp="1"/>
          </p:cNvSpPr>
          <p:nvPr>
            <p:ph type="sldNum" sz="quarter" idx="4"/>
          </p:nvPr>
        </p:nvSpPr>
        <p:spPr/>
        <p:txBody>
          <a:bodyPr/>
          <a:lstStyle/>
          <a:p>
            <a:pPr algn="l"/>
            <a:r>
              <a:rPr lang="de-DE" smtClean="0"/>
              <a:t>Page </a:t>
            </a:r>
            <a:fld id="{3FD030EF-7044-4946-962A-5D7D09BD1B34}" type="slidenum">
              <a:rPr lang="de-DE" smtClean="0"/>
              <a:pPr algn="l"/>
              <a:t>9</a:t>
            </a:fld>
            <a:endParaRPr lang="de-DE" dirty="0"/>
          </a:p>
        </p:txBody>
      </p:sp>
    </p:spTree>
    <p:extLst>
      <p:ext uri="{BB962C8B-B14F-4D97-AF65-F5344CB8AC3E}">
        <p14:creationId xmlns:p14="http://schemas.microsoft.com/office/powerpoint/2010/main" val="2469990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002_Renesas_Templates_16_9_conf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Renesas_fonts">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51001_Renesas_Templates_16_9_conf_EN.potx" id="{EA6FFA71-9818-4CF0-8F23-9B7072C24A8D}" vid="{23625B35-86D7-4827-B353-65B7BA6A7933}"/>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151002_Renesas_Templates_16_9_conf_EN</Template>
  <TotalTime>9647</TotalTime>
  <Words>2247</Words>
  <Application>Microsoft Office PowerPoint</Application>
  <PresentationFormat>Widescreen</PresentationFormat>
  <Paragraphs>336</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Arial</vt:lpstr>
      <vt:lpstr>Arial Narrow</vt:lpstr>
      <vt:lpstr>Calibri</vt:lpstr>
      <vt:lpstr>Cambria Math</vt:lpstr>
      <vt:lpstr>HGP創英角ｺﾞｼｯｸUB</vt:lpstr>
      <vt:lpstr>Symbol</vt:lpstr>
      <vt:lpstr>Wingdings</vt:lpstr>
      <vt:lpstr>151002_Renesas_Templates_16_9_conf_EN</vt:lpstr>
      <vt:lpstr>PowerPoint Presentation</vt:lpstr>
      <vt:lpstr>Agenda</vt:lpstr>
      <vt:lpstr>PowerPoint Presentation</vt:lpstr>
      <vt:lpstr>Overview</vt:lpstr>
      <vt:lpstr>PowerPoint Presentation</vt:lpstr>
      <vt:lpstr>Power line design (1/2)</vt:lpstr>
      <vt:lpstr>Power line design (2/2)</vt:lpstr>
      <vt:lpstr>PowerPoint Presentation</vt:lpstr>
      <vt:lpstr>Floorplan (1/7)</vt:lpstr>
      <vt:lpstr>Floorplan (2/7)</vt:lpstr>
      <vt:lpstr>Floorplan (3/7)</vt:lpstr>
      <vt:lpstr>Floorplan (4/7)</vt:lpstr>
      <vt:lpstr>Floorplan (5/7)</vt:lpstr>
      <vt:lpstr>Floorplan (6/7)</vt:lpstr>
      <vt:lpstr>Floorplan (7/7)</vt:lpstr>
      <vt:lpstr>PowerPoint Presentation</vt:lpstr>
      <vt:lpstr>Connection (1/4)</vt:lpstr>
      <vt:lpstr>Connection (2/4)</vt:lpstr>
      <vt:lpstr>Connection (3/4)</vt:lpstr>
      <vt:lpstr>Connection (4/4)</vt:lpstr>
      <vt:lpstr>PowerPoint Presentation</vt:lpstr>
      <vt:lpstr>Conclusion (1/2)</vt:lpstr>
      <vt:lpstr>Conclusion (2/2)</vt:lpstr>
      <vt:lpstr>Further work</vt:lpstr>
      <vt:lpstr>PowerPoint Presentation</vt:lpstr>
    </vt:vector>
  </TitlesOfParts>
  <Company>RTS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Policy</dc:title>
  <dc:creator>Tam Thanh. Do</dc:creator>
  <cp:lastModifiedBy>Qui Ngoc Cong. Tran</cp:lastModifiedBy>
  <cp:revision>538</cp:revision>
  <dcterms:created xsi:type="dcterms:W3CDTF">2015-10-05T08:28:45Z</dcterms:created>
  <dcterms:modified xsi:type="dcterms:W3CDTF">2020-09-13T09:11:52Z</dcterms:modified>
</cp:coreProperties>
</file>