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573" r:id="rId3"/>
    <p:sldId id="510" r:id="rId4"/>
    <p:sldId id="512" r:id="rId5"/>
    <p:sldId id="511" r:id="rId6"/>
    <p:sldId id="515" r:id="rId7"/>
    <p:sldId id="467" r:id="rId8"/>
    <p:sldId id="499" r:id="rId9"/>
    <p:sldId id="516" r:id="rId10"/>
    <p:sldId id="517" r:id="rId11"/>
    <p:sldId id="518" r:id="rId12"/>
    <p:sldId id="514" r:id="rId13"/>
    <p:sldId id="513" r:id="rId14"/>
    <p:sldId id="519" r:id="rId15"/>
    <p:sldId id="520" r:id="rId16"/>
    <p:sldId id="551" r:id="rId17"/>
    <p:sldId id="554" r:id="rId18"/>
    <p:sldId id="555" r:id="rId19"/>
    <p:sldId id="556" r:id="rId20"/>
    <p:sldId id="577" r:id="rId21"/>
    <p:sldId id="552" r:id="rId22"/>
    <p:sldId id="557" r:id="rId23"/>
    <p:sldId id="523" r:id="rId24"/>
    <p:sldId id="525" r:id="rId25"/>
    <p:sldId id="524" r:id="rId26"/>
    <p:sldId id="500" r:id="rId27"/>
    <p:sldId id="526" r:id="rId28"/>
    <p:sldId id="501" r:id="rId29"/>
    <p:sldId id="503" r:id="rId30"/>
    <p:sldId id="527" r:id="rId31"/>
    <p:sldId id="502" r:id="rId32"/>
    <p:sldId id="530" r:id="rId33"/>
    <p:sldId id="531" r:id="rId34"/>
    <p:sldId id="532" r:id="rId35"/>
    <p:sldId id="504" r:id="rId36"/>
    <p:sldId id="505" r:id="rId37"/>
    <p:sldId id="533" r:id="rId38"/>
    <p:sldId id="534" r:id="rId39"/>
    <p:sldId id="506" r:id="rId40"/>
    <p:sldId id="535" r:id="rId41"/>
    <p:sldId id="536" r:id="rId42"/>
    <p:sldId id="539" r:id="rId43"/>
    <p:sldId id="537" r:id="rId44"/>
    <p:sldId id="507" r:id="rId45"/>
    <p:sldId id="540" r:id="rId46"/>
    <p:sldId id="541" r:id="rId47"/>
    <p:sldId id="574" r:id="rId48"/>
    <p:sldId id="508" r:id="rId49"/>
    <p:sldId id="542" r:id="rId50"/>
    <p:sldId id="543" r:id="rId51"/>
    <p:sldId id="544" r:id="rId52"/>
    <p:sldId id="509" r:id="rId53"/>
    <p:sldId id="545" r:id="rId54"/>
    <p:sldId id="546" r:id="rId55"/>
    <p:sldId id="547" r:id="rId56"/>
    <p:sldId id="522" r:id="rId57"/>
    <p:sldId id="549" r:id="rId58"/>
    <p:sldId id="560" r:id="rId59"/>
    <p:sldId id="558" r:id="rId60"/>
    <p:sldId id="563" r:id="rId61"/>
    <p:sldId id="564" r:id="rId62"/>
    <p:sldId id="565" r:id="rId63"/>
    <p:sldId id="566" r:id="rId64"/>
    <p:sldId id="570" r:id="rId65"/>
    <p:sldId id="567" r:id="rId66"/>
    <p:sldId id="562" r:id="rId67"/>
    <p:sldId id="559" r:id="rId68"/>
    <p:sldId id="575" r:id="rId69"/>
    <p:sldId id="576" r:id="rId70"/>
    <p:sldId id="571" r:id="rId71"/>
    <p:sldId id="266"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93979" autoAdjust="0"/>
  </p:normalViewPr>
  <p:slideViewPr>
    <p:cSldViewPr snapToGrid="0">
      <p:cViewPr varScale="1">
        <p:scale>
          <a:sx n="51" d="100"/>
          <a:sy n="51" d="100"/>
        </p:scale>
        <p:origin x="854" y="48"/>
      </p:cViewPr>
      <p:guideLst/>
    </p:cSldViewPr>
  </p:slideViewPr>
  <p:notesTextViewPr>
    <p:cViewPr>
      <p:scale>
        <a:sx n="1" d="1"/>
        <a:sy n="1" d="1"/>
      </p:scale>
      <p:origin x="0" y="0"/>
    </p:cViewPr>
  </p:notesTextViewPr>
  <p:sorterViewPr>
    <p:cViewPr>
      <p:scale>
        <a:sx n="100" d="100"/>
        <a:sy n="100" d="100"/>
      </p:scale>
      <p:origin x="0" y="-1575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2/23/2024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339954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10</a:t>
            </a:fld>
            <a:endParaRPr lang="en-US"/>
          </a:p>
        </p:txBody>
      </p:sp>
    </p:spTree>
    <p:extLst>
      <p:ext uri="{BB962C8B-B14F-4D97-AF65-F5344CB8AC3E}">
        <p14:creationId xmlns:p14="http://schemas.microsoft.com/office/powerpoint/2010/main" val="4121941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11</a:t>
            </a:fld>
            <a:endParaRPr lang="en-US"/>
          </a:p>
        </p:txBody>
      </p:sp>
    </p:spTree>
    <p:extLst>
      <p:ext uri="{BB962C8B-B14F-4D97-AF65-F5344CB8AC3E}">
        <p14:creationId xmlns:p14="http://schemas.microsoft.com/office/powerpoint/2010/main" val="3892911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12</a:t>
            </a:fld>
            <a:endParaRPr lang="en-US"/>
          </a:p>
        </p:txBody>
      </p:sp>
    </p:spTree>
    <p:extLst>
      <p:ext uri="{BB962C8B-B14F-4D97-AF65-F5344CB8AC3E}">
        <p14:creationId xmlns:p14="http://schemas.microsoft.com/office/powerpoint/2010/main" val="3066325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13</a:t>
            </a:fld>
            <a:endParaRPr lang="en-US"/>
          </a:p>
        </p:txBody>
      </p:sp>
    </p:spTree>
    <p:extLst>
      <p:ext uri="{BB962C8B-B14F-4D97-AF65-F5344CB8AC3E}">
        <p14:creationId xmlns:p14="http://schemas.microsoft.com/office/powerpoint/2010/main" val="3708374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14</a:t>
            </a:fld>
            <a:endParaRPr lang="en-US"/>
          </a:p>
        </p:txBody>
      </p:sp>
    </p:spTree>
    <p:extLst>
      <p:ext uri="{BB962C8B-B14F-4D97-AF65-F5344CB8AC3E}">
        <p14:creationId xmlns:p14="http://schemas.microsoft.com/office/powerpoint/2010/main" val="1730727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15</a:t>
            </a:fld>
            <a:endParaRPr lang="en-US"/>
          </a:p>
        </p:txBody>
      </p:sp>
    </p:spTree>
    <p:extLst>
      <p:ext uri="{BB962C8B-B14F-4D97-AF65-F5344CB8AC3E}">
        <p14:creationId xmlns:p14="http://schemas.microsoft.com/office/powerpoint/2010/main" val="4290948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16</a:t>
            </a:fld>
            <a:endParaRPr lang="en-US"/>
          </a:p>
        </p:txBody>
      </p:sp>
    </p:spTree>
    <p:extLst>
      <p:ext uri="{BB962C8B-B14F-4D97-AF65-F5344CB8AC3E}">
        <p14:creationId xmlns:p14="http://schemas.microsoft.com/office/powerpoint/2010/main" val="41168702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17</a:t>
            </a:fld>
            <a:endParaRPr lang="en-US"/>
          </a:p>
        </p:txBody>
      </p:sp>
    </p:spTree>
    <p:extLst>
      <p:ext uri="{BB962C8B-B14F-4D97-AF65-F5344CB8AC3E}">
        <p14:creationId xmlns:p14="http://schemas.microsoft.com/office/powerpoint/2010/main" val="112723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18</a:t>
            </a:fld>
            <a:endParaRPr lang="en-US"/>
          </a:p>
        </p:txBody>
      </p:sp>
    </p:spTree>
    <p:extLst>
      <p:ext uri="{BB962C8B-B14F-4D97-AF65-F5344CB8AC3E}">
        <p14:creationId xmlns:p14="http://schemas.microsoft.com/office/powerpoint/2010/main" val="1825470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19</a:t>
            </a:fld>
            <a:endParaRPr lang="en-US"/>
          </a:p>
        </p:txBody>
      </p:sp>
    </p:spTree>
    <p:extLst>
      <p:ext uri="{BB962C8B-B14F-4D97-AF65-F5344CB8AC3E}">
        <p14:creationId xmlns:p14="http://schemas.microsoft.com/office/powerpoint/2010/main" val="1228630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3967512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20</a:t>
            </a:fld>
            <a:endParaRPr lang="en-US"/>
          </a:p>
        </p:txBody>
      </p:sp>
    </p:spTree>
    <p:extLst>
      <p:ext uri="{BB962C8B-B14F-4D97-AF65-F5344CB8AC3E}">
        <p14:creationId xmlns:p14="http://schemas.microsoft.com/office/powerpoint/2010/main" val="395874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21</a:t>
            </a:fld>
            <a:endParaRPr lang="en-US"/>
          </a:p>
        </p:txBody>
      </p:sp>
    </p:spTree>
    <p:extLst>
      <p:ext uri="{BB962C8B-B14F-4D97-AF65-F5344CB8AC3E}">
        <p14:creationId xmlns:p14="http://schemas.microsoft.com/office/powerpoint/2010/main" val="26481798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22</a:t>
            </a:fld>
            <a:endParaRPr lang="en-US"/>
          </a:p>
        </p:txBody>
      </p:sp>
    </p:spTree>
    <p:extLst>
      <p:ext uri="{BB962C8B-B14F-4D97-AF65-F5344CB8AC3E}">
        <p14:creationId xmlns:p14="http://schemas.microsoft.com/office/powerpoint/2010/main" val="694547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23</a:t>
            </a:fld>
            <a:endParaRPr lang="en-US"/>
          </a:p>
        </p:txBody>
      </p:sp>
    </p:spTree>
    <p:extLst>
      <p:ext uri="{BB962C8B-B14F-4D97-AF65-F5344CB8AC3E}">
        <p14:creationId xmlns:p14="http://schemas.microsoft.com/office/powerpoint/2010/main" val="27861089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24</a:t>
            </a:fld>
            <a:endParaRPr lang="en-US"/>
          </a:p>
        </p:txBody>
      </p:sp>
    </p:spTree>
    <p:extLst>
      <p:ext uri="{BB962C8B-B14F-4D97-AF65-F5344CB8AC3E}">
        <p14:creationId xmlns:p14="http://schemas.microsoft.com/office/powerpoint/2010/main" val="38989578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25</a:t>
            </a:fld>
            <a:endParaRPr lang="en-US"/>
          </a:p>
        </p:txBody>
      </p:sp>
    </p:spTree>
    <p:extLst>
      <p:ext uri="{BB962C8B-B14F-4D97-AF65-F5344CB8AC3E}">
        <p14:creationId xmlns:p14="http://schemas.microsoft.com/office/powerpoint/2010/main" val="550329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26</a:t>
            </a:fld>
            <a:endParaRPr lang="en-US"/>
          </a:p>
        </p:txBody>
      </p:sp>
    </p:spTree>
    <p:extLst>
      <p:ext uri="{BB962C8B-B14F-4D97-AF65-F5344CB8AC3E}">
        <p14:creationId xmlns:p14="http://schemas.microsoft.com/office/powerpoint/2010/main" val="24131251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27</a:t>
            </a:fld>
            <a:endParaRPr lang="en-US"/>
          </a:p>
        </p:txBody>
      </p:sp>
    </p:spTree>
    <p:extLst>
      <p:ext uri="{BB962C8B-B14F-4D97-AF65-F5344CB8AC3E}">
        <p14:creationId xmlns:p14="http://schemas.microsoft.com/office/powerpoint/2010/main" val="19888644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28</a:t>
            </a:fld>
            <a:endParaRPr lang="en-US"/>
          </a:p>
        </p:txBody>
      </p:sp>
    </p:spTree>
    <p:extLst>
      <p:ext uri="{BB962C8B-B14F-4D97-AF65-F5344CB8AC3E}">
        <p14:creationId xmlns:p14="http://schemas.microsoft.com/office/powerpoint/2010/main" val="19312698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29</a:t>
            </a:fld>
            <a:endParaRPr lang="en-US"/>
          </a:p>
        </p:txBody>
      </p:sp>
    </p:spTree>
    <p:extLst>
      <p:ext uri="{BB962C8B-B14F-4D97-AF65-F5344CB8AC3E}">
        <p14:creationId xmlns:p14="http://schemas.microsoft.com/office/powerpoint/2010/main" val="2035379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a:t>
            </a:fld>
            <a:endParaRPr lang="en-US"/>
          </a:p>
        </p:txBody>
      </p:sp>
    </p:spTree>
    <p:extLst>
      <p:ext uri="{BB962C8B-B14F-4D97-AF65-F5344CB8AC3E}">
        <p14:creationId xmlns:p14="http://schemas.microsoft.com/office/powerpoint/2010/main" val="10597036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30</a:t>
            </a:fld>
            <a:endParaRPr lang="en-US"/>
          </a:p>
        </p:txBody>
      </p:sp>
    </p:spTree>
    <p:extLst>
      <p:ext uri="{BB962C8B-B14F-4D97-AF65-F5344CB8AC3E}">
        <p14:creationId xmlns:p14="http://schemas.microsoft.com/office/powerpoint/2010/main" val="4067374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31</a:t>
            </a:fld>
            <a:endParaRPr lang="en-US"/>
          </a:p>
        </p:txBody>
      </p:sp>
    </p:spTree>
    <p:extLst>
      <p:ext uri="{BB962C8B-B14F-4D97-AF65-F5344CB8AC3E}">
        <p14:creationId xmlns:p14="http://schemas.microsoft.com/office/powerpoint/2010/main" val="38299328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32</a:t>
            </a:fld>
            <a:endParaRPr lang="en-US"/>
          </a:p>
        </p:txBody>
      </p:sp>
    </p:spTree>
    <p:extLst>
      <p:ext uri="{BB962C8B-B14F-4D97-AF65-F5344CB8AC3E}">
        <p14:creationId xmlns:p14="http://schemas.microsoft.com/office/powerpoint/2010/main" val="13526690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33</a:t>
            </a:fld>
            <a:endParaRPr lang="en-US"/>
          </a:p>
        </p:txBody>
      </p:sp>
    </p:spTree>
    <p:extLst>
      <p:ext uri="{BB962C8B-B14F-4D97-AF65-F5344CB8AC3E}">
        <p14:creationId xmlns:p14="http://schemas.microsoft.com/office/powerpoint/2010/main" val="11190987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34</a:t>
            </a:fld>
            <a:endParaRPr lang="en-US"/>
          </a:p>
        </p:txBody>
      </p:sp>
    </p:spTree>
    <p:extLst>
      <p:ext uri="{BB962C8B-B14F-4D97-AF65-F5344CB8AC3E}">
        <p14:creationId xmlns:p14="http://schemas.microsoft.com/office/powerpoint/2010/main" val="40361461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35</a:t>
            </a:fld>
            <a:endParaRPr lang="en-US"/>
          </a:p>
        </p:txBody>
      </p:sp>
    </p:spTree>
    <p:extLst>
      <p:ext uri="{BB962C8B-B14F-4D97-AF65-F5344CB8AC3E}">
        <p14:creationId xmlns:p14="http://schemas.microsoft.com/office/powerpoint/2010/main" val="19584440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36</a:t>
            </a:fld>
            <a:endParaRPr lang="en-US"/>
          </a:p>
        </p:txBody>
      </p:sp>
    </p:spTree>
    <p:extLst>
      <p:ext uri="{BB962C8B-B14F-4D97-AF65-F5344CB8AC3E}">
        <p14:creationId xmlns:p14="http://schemas.microsoft.com/office/powerpoint/2010/main" val="30457300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37</a:t>
            </a:fld>
            <a:endParaRPr lang="en-US"/>
          </a:p>
        </p:txBody>
      </p:sp>
    </p:spTree>
    <p:extLst>
      <p:ext uri="{BB962C8B-B14F-4D97-AF65-F5344CB8AC3E}">
        <p14:creationId xmlns:p14="http://schemas.microsoft.com/office/powerpoint/2010/main" val="38969974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38</a:t>
            </a:fld>
            <a:endParaRPr lang="en-US"/>
          </a:p>
        </p:txBody>
      </p:sp>
    </p:spTree>
    <p:extLst>
      <p:ext uri="{BB962C8B-B14F-4D97-AF65-F5344CB8AC3E}">
        <p14:creationId xmlns:p14="http://schemas.microsoft.com/office/powerpoint/2010/main" val="30761492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39</a:t>
            </a:fld>
            <a:endParaRPr lang="en-US"/>
          </a:p>
        </p:txBody>
      </p:sp>
    </p:spTree>
    <p:extLst>
      <p:ext uri="{BB962C8B-B14F-4D97-AF65-F5344CB8AC3E}">
        <p14:creationId xmlns:p14="http://schemas.microsoft.com/office/powerpoint/2010/main" val="1007437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13239638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40</a:t>
            </a:fld>
            <a:endParaRPr lang="en-US"/>
          </a:p>
        </p:txBody>
      </p:sp>
    </p:spTree>
    <p:extLst>
      <p:ext uri="{BB962C8B-B14F-4D97-AF65-F5344CB8AC3E}">
        <p14:creationId xmlns:p14="http://schemas.microsoft.com/office/powerpoint/2010/main" val="14407324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41</a:t>
            </a:fld>
            <a:endParaRPr lang="en-US"/>
          </a:p>
        </p:txBody>
      </p:sp>
    </p:spTree>
    <p:extLst>
      <p:ext uri="{BB962C8B-B14F-4D97-AF65-F5344CB8AC3E}">
        <p14:creationId xmlns:p14="http://schemas.microsoft.com/office/powerpoint/2010/main" val="1076744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42</a:t>
            </a:fld>
            <a:endParaRPr lang="en-US"/>
          </a:p>
        </p:txBody>
      </p:sp>
    </p:spTree>
    <p:extLst>
      <p:ext uri="{BB962C8B-B14F-4D97-AF65-F5344CB8AC3E}">
        <p14:creationId xmlns:p14="http://schemas.microsoft.com/office/powerpoint/2010/main" val="5914283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43</a:t>
            </a:fld>
            <a:endParaRPr lang="en-US"/>
          </a:p>
        </p:txBody>
      </p:sp>
    </p:spTree>
    <p:extLst>
      <p:ext uri="{BB962C8B-B14F-4D97-AF65-F5344CB8AC3E}">
        <p14:creationId xmlns:p14="http://schemas.microsoft.com/office/powerpoint/2010/main" val="14415095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44</a:t>
            </a:fld>
            <a:endParaRPr lang="en-US"/>
          </a:p>
        </p:txBody>
      </p:sp>
    </p:spTree>
    <p:extLst>
      <p:ext uri="{BB962C8B-B14F-4D97-AF65-F5344CB8AC3E}">
        <p14:creationId xmlns:p14="http://schemas.microsoft.com/office/powerpoint/2010/main" val="28744102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45</a:t>
            </a:fld>
            <a:endParaRPr lang="en-US"/>
          </a:p>
        </p:txBody>
      </p:sp>
    </p:spTree>
    <p:extLst>
      <p:ext uri="{BB962C8B-B14F-4D97-AF65-F5344CB8AC3E}">
        <p14:creationId xmlns:p14="http://schemas.microsoft.com/office/powerpoint/2010/main" val="19612555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46</a:t>
            </a:fld>
            <a:endParaRPr lang="en-US"/>
          </a:p>
        </p:txBody>
      </p:sp>
    </p:spTree>
    <p:extLst>
      <p:ext uri="{BB962C8B-B14F-4D97-AF65-F5344CB8AC3E}">
        <p14:creationId xmlns:p14="http://schemas.microsoft.com/office/powerpoint/2010/main" val="34395453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47</a:t>
            </a:fld>
            <a:endParaRPr lang="en-US"/>
          </a:p>
        </p:txBody>
      </p:sp>
    </p:spTree>
    <p:extLst>
      <p:ext uri="{BB962C8B-B14F-4D97-AF65-F5344CB8AC3E}">
        <p14:creationId xmlns:p14="http://schemas.microsoft.com/office/powerpoint/2010/main" val="19635856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48</a:t>
            </a:fld>
            <a:endParaRPr lang="en-US"/>
          </a:p>
        </p:txBody>
      </p:sp>
    </p:spTree>
    <p:extLst>
      <p:ext uri="{BB962C8B-B14F-4D97-AF65-F5344CB8AC3E}">
        <p14:creationId xmlns:p14="http://schemas.microsoft.com/office/powerpoint/2010/main" val="26965187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49</a:t>
            </a:fld>
            <a:endParaRPr lang="en-US"/>
          </a:p>
        </p:txBody>
      </p:sp>
    </p:spTree>
    <p:extLst>
      <p:ext uri="{BB962C8B-B14F-4D97-AF65-F5344CB8AC3E}">
        <p14:creationId xmlns:p14="http://schemas.microsoft.com/office/powerpoint/2010/main" val="1789717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15004302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50</a:t>
            </a:fld>
            <a:endParaRPr lang="en-US"/>
          </a:p>
        </p:txBody>
      </p:sp>
    </p:spTree>
    <p:extLst>
      <p:ext uri="{BB962C8B-B14F-4D97-AF65-F5344CB8AC3E}">
        <p14:creationId xmlns:p14="http://schemas.microsoft.com/office/powerpoint/2010/main" val="40807238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51</a:t>
            </a:fld>
            <a:endParaRPr lang="en-US"/>
          </a:p>
        </p:txBody>
      </p:sp>
    </p:spTree>
    <p:extLst>
      <p:ext uri="{BB962C8B-B14F-4D97-AF65-F5344CB8AC3E}">
        <p14:creationId xmlns:p14="http://schemas.microsoft.com/office/powerpoint/2010/main" val="28603236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52</a:t>
            </a:fld>
            <a:endParaRPr lang="en-US"/>
          </a:p>
        </p:txBody>
      </p:sp>
    </p:spTree>
    <p:extLst>
      <p:ext uri="{BB962C8B-B14F-4D97-AF65-F5344CB8AC3E}">
        <p14:creationId xmlns:p14="http://schemas.microsoft.com/office/powerpoint/2010/main" val="12345635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53</a:t>
            </a:fld>
            <a:endParaRPr lang="en-US"/>
          </a:p>
        </p:txBody>
      </p:sp>
    </p:spTree>
    <p:extLst>
      <p:ext uri="{BB962C8B-B14F-4D97-AF65-F5344CB8AC3E}">
        <p14:creationId xmlns:p14="http://schemas.microsoft.com/office/powerpoint/2010/main" val="35123797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54</a:t>
            </a:fld>
            <a:endParaRPr lang="en-US"/>
          </a:p>
        </p:txBody>
      </p:sp>
    </p:spTree>
    <p:extLst>
      <p:ext uri="{BB962C8B-B14F-4D97-AF65-F5344CB8AC3E}">
        <p14:creationId xmlns:p14="http://schemas.microsoft.com/office/powerpoint/2010/main" val="22926782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55</a:t>
            </a:fld>
            <a:endParaRPr lang="en-US"/>
          </a:p>
        </p:txBody>
      </p:sp>
    </p:spTree>
    <p:extLst>
      <p:ext uri="{BB962C8B-B14F-4D97-AF65-F5344CB8AC3E}">
        <p14:creationId xmlns:p14="http://schemas.microsoft.com/office/powerpoint/2010/main" val="15289887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56</a:t>
            </a:fld>
            <a:endParaRPr lang="en-US"/>
          </a:p>
        </p:txBody>
      </p:sp>
    </p:spTree>
    <p:extLst>
      <p:ext uri="{BB962C8B-B14F-4D97-AF65-F5344CB8AC3E}">
        <p14:creationId xmlns:p14="http://schemas.microsoft.com/office/powerpoint/2010/main" val="369160504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57</a:t>
            </a:fld>
            <a:endParaRPr lang="en-US"/>
          </a:p>
        </p:txBody>
      </p:sp>
    </p:spTree>
    <p:extLst>
      <p:ext uri="{BB962C8B-B14F-4D97-AF65-F5344CB8AC3E}">
        <p14:creationId xmlns:p14="http://schemas.microsoft.com/office/powerpoint/2010/main" val="187821022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58</a:t>
            </a:fld>
            <a:endParaRPr lang="en-US"/>
          </a:p>
        </p:txBody>
      </p:sp>
    </p:spTree>
    <p:extLst>
      <p:ext uri="{BB962C8B-B14F-4D97-AF65-F5344CB8AC3E}">
        <p14:creationId xmlns:p14="http://schemas.microsoft.com/office/powerpoint/2010/main" val="421721448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59</a:t>
            </a:fld>
            <a:endParaRPr lang="en-US"/>
          </a:p>
        </p:txBody>
      </p:sp>
    </p:spTree>
    <p:extLst>
      <p:ext uri="{BB962C8B-B14F-4D97-AF65-F5344CB8AC3E}">
        <p14:creationId xmlns:p14="http://schemas.microsoft.com/office/powerpoint/2010/main" val="3497854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15081863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60</a:t>
            </a:fld>
            <a:endParaRPr lang="en-US"/>
          </a:p>
        </p:txBody>
      </p:sp>
    </p:spTree>
    <p:extLst>
      <p:ext uri="{BB962C8B-B14F-4D97-AF65-F5344CB8AC3E}">
        <p14:creationId xmlns:p14="http://schemas.microsoft.com/office/powerpoint/2010/main" val="19175403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61</a:t>
            </a:fld>
            <a:endParaRPr lang="en-US"/>
          </a:p>
        </p:txBody>
      </p:sp>
    </p:spTree>
    <p:extLst>
      <p:ext uri="{BB962C8B-B14F-4D97-AF65-F5344CB8AC3E}">
        <p14:creationId xmlns:p14="http://schemas.microsoft.com/office/powerpoint/2010/main" val="172425639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62</a:t>
            </a:fld>
            <a:endParaRPr lang="en-US"/>
          </a:p>
        </p:txBody>
      </p:sp>
    </p:spTree>
    <p:extLst>
      <p:ext uri="{BB962C8B-B14F-4D97-AF65-F5344CB8AC3E}">
        <p14:creationId xmlns:p14="http://schemas.microsoft.com/office/powerpoint/2010/main" val="263268807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63</a:t>
            </a:fld>
            <a:endParaRPr lang="en-US"/>
          </a:p>
        </p:txBody>
      </p:sp>
    </p:spTree>
    <p:extLst>
      <p:ext uri="{BB962C8B-B14F-4D97-AF65-F5344CB8AC3E}">
        <p14:creationId xmlns:p14="http://schemas.microsoft.com/office/powerpoint/2010/main" val="209490333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64</a:t>
            </a:fld>
            <a:endParaRPr lang="en-US"/>
          </a:p>
        </p:txBody>
      </p:sp>
    </p:spTree>
    <p:extLst>
      <p:ext uri="{BB962C8B-B14F-4D97-AF65-F5344CB8AC3E}">
        <p14:creationId xmlns:p14="http://schemas.microsoft.com/office/powerpoint/2010/main" val="6139597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65</a:t>
            </a:fld>
            <a:endParaRPr lang="en-US"/>
          </a:p>
        </p:txBody>
      </p:sp>
    </p:spTree>
    <p:extLst>
      <p:ext uri="{BB962C8B-B14F-4D97-AF65-F5344CB8AC3E}">
        <p14:creationId xmlns:p14="http://schemas.microsoft.com/office/powerpoint/2010/main" val="115637704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66</a:t>
            </a:fld>
            <a:endParaRPr lang="en-US"/>
          </a:p>
        </p:txBody>
      </p:sp>
    </p:spTree>
    <p:extLst>
      <p:ext uri="{BB962C8B-B14F-4D97-AF65-F5344CB8AC3E}">
        <p14:creationId xmlns:p14="http://schemas.microsoft.com/office/powerpoint/2010/main" val="38510296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67</a:t>
            </a:fld>
            <a:endParaRPr lang="en-US"/>
          </a:p>
        </p:txBody>
      </p:sp>
    </p:spTree>
    <p:extLst>
      <p:ext uri="{BB962C8B-B14F-4D97-AF65-F5344CB8AC3E}">
        <p14:creationId xmlns:p14="http://schemas.microsoft.com/office/powerpoint/2010/main" val="363813876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68</a:t>
            </a:fld>
            <a:endParaRPr lang="en-US"/>
          </a:p>
        </p:txBody>
      </p:sp>
    </p:spTree>
    <p:extLst>
      <p:ext uri="{BB962C8B-B14F-4D97-AF65-F5344CB8AC3E}">
        <p14:creationId xmlns:p14="http://schemas.microsoft.com/office/powerpoint/2010/main" val="145595508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69</a:t>
            </a:fld>
            <a:endParaRPr lang="en-US"/>
          </a:p>
        </p:txBody>
      </p:sp>
    </p:spTree>
    <p:extLst>
      <p:ext uri="{BB962C8B-B14F-4D97-AF65-F5344CB8AC3E}">
        <p14:creationId xmlns:p14="http://schemas.microsoft.com/office/powerpoint/2010/main" val="3246982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356564020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70</a:t>
            </a:fld>
            <a:endParaRPr lang="en-US"/>
          </a:p>
        </p:txBody>
      </p:sp>
    </p:spTree>
    <p:extLst>
      <p:ext uri="{BB962C8B-B14F-4D97-AF65-F5344CB8AC3E}">
        <p14:creationId xmlns:p14="http://schemas.microsoft.com/office/powerpoint/2010/main" val="197706203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8</a:t>
            </a:fld>
            <a:endParaRPr lang="en-US"/>
          </a:p>
        </p:txBody>
      </p:sp>
    </p:spTree>
    <p:extLst>
      <p:ext uri="{BB962C8B-B14F-4D97-AF65-F5344CB8AC3E}">
        <p14:creationId xmlns:p14="http://schemas.microsoft.com/office/powerpoint/2010/main" val="2657122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9</a:t>
            </a:fld>
            <a:endParaRPr lang="en-US"/>
          </a:p>
        </p:txBody>
      </p:sp>
    </p:spTree>
    <p:extLst>
      <p:ext uri="{BB962C8B-B14F-4D97-AF65-F5344CB8AC3E}">
        <p14:creationId xmlns:p14="http://schemas.microsoft.com/office/powerpoint/2010/main" val="15317693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B78142D-6D48-48A2-83B1-5FBEEEEC09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0"/>
            <a:ext cx="1182370" cy="575310"/>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5322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2/23/2024</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B78142D-6D48-48A2-83B1-5FBEEEEC09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417"/>
            <a:ext cx="1182370" cy="575310"/>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2/23/2024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2/23/2024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2/23/2024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2/23/2024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5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5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5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6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6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65.xml"/><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6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66.xml"/><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6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6669" y="2376924"/>
            <a:ext cx="9606013" cy="128914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fontScale="90000"/>
          </a:bodyPr>
          <a:lstStyle/>
          <a:p>
            <a:r>
              <a:rPr lang="en-US" altLang="ko-KR" sz="4400" b="1" dirty="0">
                <a:solidFill>
                  <a:schemeClr val="accent2"/>
                </a:solidFill>
                <a:latin typeface="Arial" panose="020B0604020202020204" pitchFamily="34" charset="0"/>
                <a:cs typeface="Arial" panose="020B0604020202020204" pitchFamily="34" charset="0"/>
              </a:rPr>
              <a:t>Building Websites Using ASP.NET Core Razor Pages</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a:xfrm>
            <a:off x="838200" y="6491209"/>
            <a:ext cx="2743200" cy="365125"/>
          </a:xfrm>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a:xfrm>
            <a:off x="8686060" y="6491210"/>
            <a:ext cx="2743200" cy="365125"/>
          </a:xfrm>
        </p:spPr>
        <p:txBody>
          <a:bodyPr/>
          <a:lstStyle/>
          <a:p>
            <a:fld id="{CC0149FD-98BB-4821-915B-09C9BFE4B727}" type="slidenum">
              <a:rPr lang="en-US" smtClean="0"/>
              <a:pPr/>
              <a:t>10</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Different types of Razor files - 3</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523220"/>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800" dirty="0"/>
              <a:t>The layout page acts as a template for all pages that reference it.</a:t>
            </a:r>
            <a:endParaRPr lang="en-US" sz="2600" dirty="0"/>
          </a:p>
        </p:txBody>
      </p:sp>
      <p:pic>
        <p:nvPicPr>
          <p:cNvPr id="2" name="Picture 1"/>
          <p:cNvPicPr>
            <a:picLocks noChangeAspect="1"/>
          </p:cNvPicPr>
          <p:nvPr/>
        </p:nvPicPr>
        <p:blipFill>
          <a:blip r:embed="rId3"/>
          <a:stretch>
            <a:fillRect/>
          </a:stretch>
        </p:blipFill>
        <p:spPr>
          <a:xfrm>
            <a:off x="504498" y="2759829"/>
            <a:ext cx="6210626" cy="3269868"/>
          </a:xfrm>
          <a:prstGeom prst="rect">
            <a:avLst/>
          </a:prstGeom>
        </p:spPr>
      </p:pic>
      <p:pic>
        <p:nvPicPr>
          <p:cNvPr id="3" name="Picture 2"/>
          <p:cNvPicPr>
            <a:picLocks noChangeAspect="1"/>
          </p:cNvPicPr>
          <p:nvPr/>
        </p:nvPicPr>
        <p:blipFill>
          <a:blip r:embed="rId4"/>
          <a:stretch>
            <a:fillRect/>
          </a:stretch>
        </p:blipFill>
        <p:spPr>
          <a:xfrm>
            <a:off x="7283669" y="2878373"/>
            <a:ext cx="4145592" cy="1648947"/>
          </a:xfrm>
          <a:prstGeom prst="rect">
            <a:avLst/>
          </a:prstGeom>
        </p:spPr>
      </p:pic>
      <p:sp>
        <p:nvSpPr>
          <p:cNvPr id="8" name="Rectangle 7"/>
          <p:cNvSpPr/>
          <p:nvPr/>
        </p:nvSpPr>
        <p:spPr>
          <a:xfrm>
            <a:off x="7187760" y="2348583"/>
            <a:ext cx="2274982" cy="369332"/>
          </a:xfrm>
          <a:prstGeom prst="rect">
            <a:avLst/>
          </a:prstGeom>
        </p:spPr>
        <p:txBody>
          <a:bodyPr wrap="none">
            <a:spAutoFit/>
          </a:bodyPr>
          <a:lstStyle/>
          <a:p>
            <a:r>
              <a:rPr lang="en-US" i="1" dirty="0"/>
              <a:t>_SubLayout1.cshtml</a:t>
            </a:r>
            <a:endParaRPr lang="en-US" dirty="0"/>
          </a:p>
        </p:txBody>
      </p:sp>
      <p:sp>
        <p:nvSpPr>
          <p:cNvPr id="9" name="Rectangle 8"/>
          <p:cNvSpPr/>
          <p:nvPr/>
        </p:nvSpPr>
        <p:spPr>
          <a:xfrm>
            <a:off x="504498" y="2315889"/>
            <a:ext cx="2441694" cy="369332"/>
          </a:xfrm>
          <a:prstGeom prst="rect">
            <a:avLst/>
          </a:prstGeom>
        </p:spPr>
        <p:txBody>
          <a:bodyPr wrap="none">
            <a:spAutoFit/>
          </a:bodyPr>
          <a:lstStyle/>
          <a:p>
            <a:r>
              <a:rPr lang="en-US" dirty="0"/>
              <a:t>_</a:t>
            </a:r>
            <a:r>
              <a:rPr lang="en-US" i="1" dirty="0" err="1"/>
              <a:t>MasterLayout.cshtml</a:t>
            </a:r>
            <a:endParaRPr lang="en-US" dirty="0"/>
          </a:p>
        </p:txBody>
      </p:sp>
    </p:spTree>
    <p:extLst>
      <p:ext uri="{BB962C8B-B14F-4D97-AF65-F5344CB8AC3E}">
        <p14:creationId xmlns:p14="http://schemas.microsoft.com/office/powerpoint/2010/main" val="2356458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a:xfrm>
            <a:off x="838200" y="6491209"/>
            <a:ext cx="2743200" cy="365125"/>
          </a:xfrm>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a:xfrm>
            <a:off x="8686060" y="6491210"/>
            <a:ext cx="2743200" cy="365125"/>
          </a:xfrm>
        </p:spPr>
        <p:txBody>
          <a:bodyPr/>
          <a:lstStyle/>
          <a:p>
            <a:fld id="{CC0149FD-98BB-4821-915B-09C9BFE4B727}" type="slidenum">
              <a:rPr lang="en-US" smtClean="0"/>
              <a:pPr/>
              <a:t>11</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Different types of Razor files - 4</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12420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_</a:t>
            </a:r>
            <a:r>
              <a:rPr lang="en-US" sz="2600" dirty="0" err="1"/>
              <a:t>ViewImports.cshtml</a:t>
            </a:r>
            <a:r>
              <a:rPr lang="en-US" sz="2600" dirty="0"/>
              <a:t> file provides a mechanism to centralize directives that apply to Razor pages.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default Razor Pages template includes a _</a:t>
            </a:r>
            <a:r>
              <a:rPr lang="en-US" sz="2600" dirty="0" err="1"/>
              <a:t>ViewImports.cshtml</a:t>
            </a:r>
            <a:r>
              <a:rPr lang="en-US" sz="2600" dirty="0"/>
              <a:t> file in the Pages folder - the root folder for Razor pages.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_</a:t>
            </a:r>
            <a:r>
              <a:rPr lang="en-US" sz="2600" dirty="0" err="1"/>
              <a:t>ViewImports.cshtml</a:t>
            </a:r>
            <a:r>
              <a:rPr lang="en-US" sz="2600" dirty="0"/>
              <a:t> file supports the following directives:</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400" dirty="0">
                <a:latin typeface="Consolas" panose="020B0609020204030204" pitchFamily="49" charset="0"/>
              </a:rPr>
              <a:t>@</a:t>
            </a:r>
            <a:r>
              <a:rPr lang="en-US" sz="2400" dirty="0" err="1">
                <a:latin typeface="Consolas" panose="020B0609020204030204" pitchFamily="49" charset="0"/>
              </a:rPr>
              <a:t>addTagHelper</a:t>
            </a:r>
            <a:r>
              <a:rPr lang="en-US" sz="2400" dirty="0">
                <a:latin typeface="Consolas" panose="020B0609020204030204" pitchFamily="49" charset="0"/>
              </a:rPr>
              <a:t>, @</a:t>
            </a:r>
            <a:r>
              <a:rPr lang="en-US" sz="2400" dirty="0" err="1">
                <a:latin typeface="Consolas" panose="020B0609020204030204" pitchFamily="49" charset="0"/>
              </a:rPr>
              <a:t>removeTagHelper</a:t>
            </a:r>
            <a:r>
              <a:rPr lang="en-US" sz="2400" dirty="0">
                <a:latin typeface="Consolas" panose="020B0609020204030204" pitchFamily="49" charset="0"/>
              </a:rPr>
              <a:t>, @</a:t>
            </a:r>
            <a:r>
              <a:rPr lang="en-US" sz="2400" dirty="0" err="1">
                <a:latin typeface="Consolas" panose="020B0609020204030204" pitchFamily="49" charset="0"/>
              </a:rPr>
              <a:t>tagHelperPrefix</a:t>
            </a:r>
            <a:endParaRPr lang="en-US" sz="2400" dirty="0">
              <a:latin typeface="Consolas" panose="020B0609020204030204" pitchFamily="49" charset="0"/>
            </a:endParaRP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400" dirty="0">
                <a:latin typeface="Consolas" panose="020B0609020204030204" pitchFamily="49" charset="0"/>
              </a:rPr>
              <a:t>@inherits, @namespace</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400" dirty="0">
                <a:latin typeface="Consolas" panose="020B0609020204030204" pitchFamily="49" charset="0"/>
              </a:rPr>
              <a:t>@inject, @model, @using</a:t>
            </a:r>
          </a:p>
        </p:txBody>
      </p:sp>
      <p:pic>
        <p:nvPicPr>
          <p:cNvPr id="10" name="Picture 9"/>
          <p:cNvPicPr>
            <a:picLocks noChangeAspect="1"/>
          </p:cNvPicPr>
          <p:nvPr/>
        </p:nvPicPr>
        <p:blipFill>
          <a:blip r:embed="rId3"/>
          <a:stretch>
            <a:fillRect/>
          </a:stretch>
        </p:blipFill>
        <p:spPr>
          <a:xfrm>
            <a:off x="4863989" y="5040413"/>
            <a:ext cx="6918108" cy="918222"/>
          </a:xfrm>
          <a:prstGeom prst="rect">
            <a:avLst/>
          </a:prstGeom>
        </p:spPr>
      </p:pic>
    </p:spTree>
    <p:extLst>
      <p:ext uri="{BB962C8B-B14F-4D97-AF65-F5344CB8AC3E}">
        <p14:creationId xmlns:p14="http://schemas.microsoft.com/office/powerpoint/2010/main" val="405117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Razor Syntax</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3754874"/>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A Razor content page acts as a template for generating HTML. The typical content page includes static HTML, tag helpers that emit HTML dynamically, and C# code.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C# code is embedded within the static content and tag helpers according to a set of rules, or syntax.</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All code blocks must appear within @{ ... C# code } brackets.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Comments within a code block can be denoted by two forward slashes //. Alternatively, you can use /*...*/ or @*...*@. </a:t>
            </a:r>
          </a:p>
        </p:txBody>
      </p:sp>
    </p:spTree>
    <p:extLst>
      <p:ext uri="{BB962C8B-B14F-4D97-AF65-F5344CB8AC3E}">
        <p14:creationId xmlns:p14="http://schemas.microsoft.com/office/powerpoint/2010/main" val="2029948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a:t>The Razor Pages </a:t>
            </a:r>
            <a:r>
              <a:rPr lang="en-US" sz="4000" b="1" dirty="0" err="1"/>
              <a:t>PageModel</a:t>
            </a:r>
            <a:r>
              <a:rPr lang="en-US" sz="4000" b="1" dirty="0"/>
              <a:t> - 1</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30887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main purpose of the Razor Pages </a:t>
            </a:r>
            <a:r>
              <a:rPr lang="en-US" sz="2600" dirty="0" err="1"/>
              <a:t>PageModel</a:t>
            </a:r>
            <a:r>
              <a:rPr lang="en-US" sz="2600" dirty="0"/>
              <a:t> class is to provide clear separation between the UI layer (the .</a:t>
            </a:r>
            <a:r>
              <a:rPr lang="en-US" sz="2600" dirty="0" err="1"/>
              <a:t>cshtml</a:t>
            </a:r>
            <a:r>
              <a:rPr lang="en-US" sz="2600" dirty="0"/>
              <a:t> view file) and processing logic for the page. There are a number of reasons why this separation is beneficial:</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It reduces the complexity of the UI layer making it easier to maintain.</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It facilitates automated unit testing.</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It enables greater flexibility for teams in that one member can work on the view while another can work on the processing logic.</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It encourages smaller, reusable units of code for specific purposes, which aids maintenance and scalability.</a:t>
            </a:r>
          </a:p>
        </p:txBody>
      </p:sp>
    </p:spTree>
    <p:extLst>
      <p:ext uri="{BB962C8B-B14F-4D97-AF65-F5344CB8AC3E}">
        <p14:creationId xmlns:p14="http://schemas.microsoft.com/office/powerpoint/2010/main" val="4025899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14</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a:t>The Razor Pages </a:t>
            </a:r>
            <a:r>
              <a:rPr lang="en-US" sz="4000" b="1" dirty="0" err="1"/>
              <a:t>PageModel</a:t>
            </a:r>
            <a:r>
              <a:rPr lang="en-US" sz="4000" b="1" dirty="0"/>
              <a:t> - 2</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95520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a:t>
            </a:r>
            <a:r>
              <a:rPr lang="en-US" sz="2600" dirty="0" err="1"/>
              <a:t>PageModel</a:t>
            </a:r>
            <a:r>
              <a:rPr lang="en-US" sz="2600" dirty="0"/>
              <a:t> class is a combination of a </a:t>
            </a:r>
            <a:r>
              <a:rPr lang="en-US" sz="2600" i="1" dirty="0"/>
              <a:t>Controller</a:t>
            </a:r>
            <a:r>
              <a:rPr lang="en-US" sz="2600" dirty="0"/>
              <a:t> and a </a:t>
            </a:r>
            <a:r>
              <a:rPr lang="en-US" sz="2600" i="1" dirty="0" err="1"/>
              <a:t>ViewModel</a:t>
            </a:r>
            <a:r>
              <a:rPr lang="en-US" sz="2600" dirty="0"/>
              <a: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Controllers feature in a number of design and architectural patterns concerned with the presentation layer of an application. They are most commonly found in the Model-View-Controller (MVC) pattern, where the controller can be implemented as a Front Controller or a Page Controller.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A front controller is defined as "a controller that handles all requests for a website". A page controller is "an object that handles a request for a specific page or action on a website". A Razor </a:t>
            </a:r>
            <a:r>
              <a:rPr lang="en-US" sz="2600" dirty="0" err="1"/>
              <a:t>PageModel</a:t>
            </a:r>
            <a:r>
              <a:rPr lang="en-US" sz="2600" dirty="0"/>
              <a:t> class is an implementation of the Page Controller pattern.</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Page Controller pattern is characterized by the fact that there is a one-to-one mapping between pages and their controllers. </a:t>
            </a:r>
          </a:p>
        </p:txBody>
      </p:sp>
    </p:spTree>
    <p:extLst>
      <p:ext uri="{BB962C8B-B14F-4D97-AF65-F5344CB8AC3E}">
        <p14:creationId xmlns:p14="http://schemas.microsoft.com/office/powerpoint/2010/main" val="3498313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a:t>The Razor Pages </a:t>
            </a:r>
            <a:r>
              <a:rPr lang="en-US" sz="4000" b="1" dirty="0" err="1"/>
              <a:t>PageModel</a:t>
            </a:r>
            <a:r>
              <a:rPr lang="en-US" sz="4000" b="1" dirty="0"/>
              <a:t> - 3</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3754874"/>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A View Model is an implementation of the Presentation Model design pattern.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It is a self-contained class that represents the data and </a:t>
            </a:r>
            <a:r>
              <a:rPr lang="en-US" sz="2600" dirty="0" err="1"/>
              <a:t>behaviour</a:t>
            </a:r>
            <a:r>
              <a:rPr lang="en-US" sz="2600" dirty="0"/>
              <a:t> of a specific "view" or page. The view model pattern is used extensively in MVC application development, where it mainly represents data, but typically little </a:t>
            </a:r>
            <a:r>
              <a:rPr lang="en-US" sz="2600" dirty="0" err="1"/>
              <a:t>behaviour</a:t>
            </a:r>
            <a:r>
              <a:rPr lang="en-US" sz="2600" dirty="0"/>
              <a:t>.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In Razor Pages, the </a:t>
            </a:r>
            <a:r>
              <a:rPr lang="en-US" sz="2600" dirty="0" err="1"/>
              <a:t>PageModel</a:t>
            </a:r>
            <a:r>
              <a:rPr lang="en-US" sz="2600" dirty="0"/>
              <a:t> is also the view model.</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Razor Pages is sometimes described as implementing the MVVM (Model, View </a:t>
            </a:r>
            <a:r>
              <a:rPr lang="en-US" sz="2600" dirty="0" err="1"/>
              <a:t>ViewModel</a:t>
            </a:r>
            <a:r>
              <a:rPr lang="en-US" sz="2600" dirty="0"/>
              <a:t>) pattern. It doesn't. The MVVM pattern is applied to applications where the presentation and model share the same layer. </a:t>
            </a:r>
          </a:p>
        </p:txBody>
      </p:sp>
    </p:spTree>
    <p:extLst>
      <p:ext uri="{BB962C8B-B14F-4D97-AF65-F5344CB8AC3E}">
        <p14:creationId xmlns:p14="http://schemas.microsoft.com/office/powerpoint/2010/main" val="1064274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a:t>The Razor Pages </a:t>
            </a:r>
            <a:r>
              <a:rPr lang="en-US" sz="4000" b="1" dirty="0" err="1"/>
              <a:t>PageModel</a:t>
            </a:r>
            <a:r>
              <a:rPr lang="en-US" sz="4000" b="1" dirty="0"/>
              <a:t> - 4</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following code shows the content that is generated for each file when you use the Razor Page (with page model) option to add a new page to a Razor Pages application</a:t>
            </a:r>
          </a:p>
        </p:txBody>
      </p:sp>
      <p:pic>
        <p:nvPicPr>
          <p:cNvPr id="8" name="Picture 7"/>
          <p:cNvPicPr>
            <a:picLocks noChangeAspect="1"/>
          </p:cNvPicPr>
          <p:nvPr/>
        </p:nvPicPr>
        <p:blipFill>
          <a:blip r:embed="rId3"/>
          <a:stretch>
            <a:fillRect/>
          </a:stretch>
        </p:blipFill>
        <p:spPr>
          <a:xfrm>
            <a:off x="236099" y="3505048"/>
            <a:ext cx="4998380" cy="1102929"/>
          </a:xfrm>
          <a:prstGeom prst="rect">
            <a:avLst/>
          </a:prstGeom>
        </p:spPr>
      </p:pic>
      <p:pic>
        <p:nvPicPr>
          <p:cNvPr id="9" name="Picture 8"/>
          <p:cNvPicPr>
            <a:picLocks noChangeAspect="1"/>
          </p:cNvPicPr>
          <p:nvPr/>
        </p:nvPicPr>
        <p:blipFill>
          <a:blip r:embed="rId4"/>
          <a:stretch>
            <a:fillRect/>
          </a:stretch>
        </p:blipFill>
        <p:spPr>
          <a:xfrm>
            <a:off x="5767716" y="3323786"/>
            <a:ext cx="5257636" cy="3156913"/>
          </a:xfrm>
          <a:prstGeom prst="rect">
            <a:avLst/>
          </a:prstGeom>
        </p:spPr>
      </p:pic>
      <p:sp>
        <p:nvSpPr>
          <p:cNvPr id="10" name="Rectangle 9"/>
          <p:cNvSpPr/>
          <p:nvPr/>
        </p:nvSpPr>
        <p:spPr>
          <a:xfrm>
            <a:off x="275871" y="3123269"/>
            <a:ext cx="1608133" cy="369332"/>
          </a:xfrm>
          <a:prstGeom prst="rect">
            <a:avLst/>
          </a:prstGeom>
        </p:spPr>
        <p:txBody>
          <a:bodyPr wrap="none">
            <a:spAutoFit/>
          </a:bodyPr>
          <a:lstStyle/>
          <a:p>
            <a:r>
              <a:rPr lang="en-US" dirty="0"/>
              <a:t>Index1.cshtml</a:t>
            </a:r>
          </a:p>
        </p:txBody>
      </p:sp>
      <p:sp>
        <p:nvSpPr>
          <p:cNvPr id="11" name="Rectangle 10"/>
          <p:cNvSpPr/>
          <p:nvPr/>
        </p:nvSpPr>
        <p:spPr>
          <a:xfrm>
            <a:off x="5715166" y="2954454"/>
            <a:ext cx="1903085" cy="369332"/>
          </a:xfrm>
          <a:prstGeom prst="rect">
            <a:avLst/>
          </a:prstGeom>
        </p:spPr>
        <p:txBody>
          <a:bodyPr wrap="none">
            <a:spAutoFit/>
          </a:bodyPr>
          <a:lstStyle/>
          <a:p>
            <a:r>
              <a:rPr lang="en-US" dirty="0"/>
              <a:t>Index1.cshtml.cs</a:t>
            </a:r>
          </a:p>
        </p:txBody>
      </p:sp>
    </p:spTree>
    <p:extLst>
      <p:ext uri="{BB962C8B-B14F-4D97-AF65-F5344CB8AC3E}">
        <p14:creationId xmlns:p14="http://schemas.microsoft.com/office/powerpoint/2010/main" val="261078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17</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a:t>Handler Methods in Razor Pages - 1</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6" y="1563023"/>
            <a:ext cx="8735866" cy="495520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Handler methods in Razor Pages are methods that are automatically executed as a result of a request. The Razor Pages framework uses a naming convention to select the appropriate handler method to execute.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name of the method, which is prefixed with "On": </a:t>
            </a:r>
            <a:r>
              <a:rPr lang="en-US" sz="2600" dirty="0" err="1"/>
              <a:t>OnGet</a:t>
            </a:r>
            <a:r>
              <a:rPr lang="en-US" sz="2600" dirty="0"/>
              <a:t>(), </a:t>
            </a:r>
            <a:r>
              <a:rPr lang="en-US" sz="2600" dirty="0" err="1"/>
              <a:t>OnPost</a:t>
            </a:r>
            <a:r>
              <a:rPr lang="en-US" sz="2600" dirty="0"/>
              <a:t>(), </a:t>
            </a:r>
            <a:r>
              <a:rPr lang="en-US" sz="2600" dirty="0" err="1"/>
              <a:t>OnPut</a:t>
            </a:r>
            <a:r>
              <a:rPr lang="en-US" sz="2600" dirty="0"/>
              <a:t>() etc.</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Handler methods also have optional asynchronous equivalents: </a:t>
            </a:r>
            <a:r>
              <a:rPr lang="en-US" sz="2600" dirty="0" err="1"/>
              <a:t>OnPostAsync</a:t>
            </a:r>
            <a:r>
              <a:rPr lang="en-US" sz="2600" dirty="0"/>
              <a:t>(), </a:t>
            </a:r>
            <a:r>
              <a:rPr lang="en-US" sz="2600" dirty="0" err="1"/>
              <a:t>OnGetAsync</a:t>
            </a:r>
            <a:r>
              <a:rPr lang="en-US" sz="2600" dirty="0"/>
              <a:t>() </a:t>
            </a:r>
            <a:r>
              <a:rPr lang="en-US" sz="2600" dirty="0" err="1"/>
              <a:t>etc</a:t>
            </a:r>
            <a:r>
              <a:rPr lang="en-US" sz="2600" dirty="0"/>
              <a:t> (methods that contain asynchronous code).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As far as the Razor Pages framework is concerned, </a:t>
            </a:r>
            <a:r>
              <a:rPr lang="en-US" sz="2600" dirty="0" err="1"/>
              <a:t>OnGet</a:t>
            </a:r>
            <a:r>
              <a:rPr lang="en-US" sz="2600" dirty="0"/>
              <a:t> and </a:t>
            </a:r>
            <a:r>
              <a:rPr lang="en-US" sz="2600" dirty="0" err="1"/>
              <a:t>OnGetAsync</a:t>
            </a:r>
            <a:r>
              <a:rPr lang="en-US" sz="2600" dirty="0"/>
              <a:t> are the same handler.  </a:t>
            </a:r>
          </a:p>
        </p:txBody>
      </p:sp>
      <p:pic>
        <p:nvPicPr>
          <p:cNvPr id="2" name="Picture 1"/>
          <p:cNvPicPr>
            <a:picLocks noChangeAspect="1"/>
          </p:cNvPicPr>
          <p:nvPr/>
        </p:nvPicPr>
        <p:blipFill>
          <a:blip r:embed="rId3"/>
          <a:stretch>
            <a:fillRect/>
          </a:stretch>
        </p:blipFill>
        <p:spPr>
          <a:xfrm>
            <a:off x="8686060" y="2207171"/>
            <a:ext cx="3482566" cy="2528209"/>
          </a:xfrm>
          <a:prstGeom prst="rect">
            <a:avLst/>
          </a:prstGeom>
        </p:spPr>
      </p:pic>
      <p:sp>
        <p:nvSpPr>
          <p:cNvPr id="3" name="Rectangle 2"/>
          <p:cNvSpPr/>
          <p:nvPr/>
        </p:nvSpPr>
        <p:spPr>
          <a:xfrm>
            <a:off x="9028386" y="2837793"/>
            <a:ext cx="1681655" cy="2102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38897" y="3710152"/>
            <a:ext cx="1723696" cy="220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0892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Working With </a:t>
            </a:r>
            <a:r>
              <a:rPr lang="en-US" sz="4000" b="1" dirty="0" err="1"/>
              <a:t>ViewData</a:t>
            </a:r>
            <a:r>
              <a:rPr lang="en-US" sz="4000" b="1" dirty="0"/>
              <a:t> in Razor Pages - 1</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1446550"/>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err="1"/>
              <a:t>ViewData</a:t>
            </a:r>
            <a:r>
              <a:rPr lang="en-US" sz="2600" dirty="0"/>
              <a:t> is a container for data to be passed from the </a:t>
            </a:r>
            <a:r>
              <a:rPr lang="en-US" sz="2600" dirty="0" err="1"/>
              <a:t>PageModel</a:t>
            </a:r>
            <a:r>
              <a:rPr lang="en-US" sz="2600" dirty="0"/>
              <a:t> to the content page.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err="1"/>
              <a:t>ViewData</a:t>
            </a:r>
            <a:r>
              <a:rPr lang="en-US" sz="2600" dirty="0"/>
              <a:t> is a dictionary of objects with a string-based key. </a:t>
            </a:r>
          </a:p>
        </p:txBody>
      </p:sp>
      <p:pic>
        <p:nvPicPr>
          <p:cNvPr id="3" name="Picture 2"/>
          <p:cNvPicPr>
            <a:picLocks noChangeAspect="1"/>
          </p:cNvPicPr>
          <p:nvPr/>
        </p:nvPicPr>
        <p:blipFill>
          <a:blip r:embed="rId3"/>
          <a:stretch>
            <a:fillRect/>
          </a:stretch>
        </p:blipFill>
        <p:spPr>
          <a:xfrm>
            <a:off x="198219" y="2973890"/>
            <a:ext cx="7380764" cy="3111589"/>
          </a:xfrm>
          <a:prstGeom prst="rect">
            <a:avLst/>
          </a:prstGeom>
        </p:spPr>
      </p:pic>
      <p:pic>
        <p:nvPicPr>
          <p:cNvPr id="8" name="Picture 7"/>
          <p:cNvPicPr>
            <a:picLocks noChangeAspect="1"/>
          </p:cNvPicPr>
          <p:nvPr/>
        </p:nvPicPr>
        <p:blipFill>
          <a:blip r:embed="rId4"/>
          <a:stretch>
            <a:fillRect/>
          </a:stretch>
        </p:blipFill>
        <p:spPr>
          <a:xfrm>
            <a:off x="5932230" y="3151730"/>
            <a:ext cx="6259770" cy="1692693"/>
          </a:xfrm>
          <a:prstGeom prst="rect">
            <a:avLst/>
          </a:prstGeom>
        </p:spPr>
      </p:pic>
      <p:sp>
        <p:nvSpPr>
          <p:cNvPr id="9" name="Rectangle 8"/>
          <p:cNvSpPr/>
          <p:nvPr/>
        </p:nvSpPr>
        <p:spPr>
          <a:xfrm>
            <a:off x="838200" y="4151576"/>
            <a:ext cx="3639207" cy="2207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331743" y="4235658"/>
            <a:ext cx="2259724" cy="2732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2342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a:t>Working With </a:t>
            </a:r>
            <a:r>
              <a:rPr lang="en-US" sz="4000" b="1" dirty="0" err="1"/>
              <a:t>ViewData</a:t>
            </a:r>
            <a:r>
              <a:rPr lang="en-US" sz="4000" b="1" dirty="0"/>
              <a:t> in Razor Pages - 2</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3939540"/>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err="1"/>
              <a:t>ViewData</a:t>
            </a:r>
            <a:r>
              <a:rPr lang="en-US" sz="2600" dirty="0"/>
              <a:t> Attribute</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4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4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4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4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err="1"/>
              <a:t>ViewBag</a:t>
            </a:r>
            <a:r>
              <a:rPr lang="en-US" sz="2600" dirty="0"/>
              <a:t> is a wrapper around the </a:t>
            </a:r>
            <a:r>
              <a:rPr lang="en-US" sz="2600" dirty="0" err="1"/>
              <a:t>ViewData</a:t>
            </a:r>
            <a:r>
              <a:rPr lang="en-US" sz="2600" dirty="0"/>
              <a:t> dictionary and provides an alternative way to access </a:t>
            </a:r>
            <a:r>
              <a:rPr lang="en-US" sz="2600" dirty="0" err="1"/>
              <a:t>ViewData</a:t>
            </a:r>
            <a:r>
              <a:rPr lang="en-US" sz="2600" dirty="0"/>
              <a:t> contents within ASP.NET Core MVC controllers using dynamic properties instead of string-based indexes. </a:t>
            </a:r>
          </a:p>
        </p:txBody>
      </p:sp>
      <p:pic>
        <p:nvPicPr>
          <p:cNvPr id="2" name="Picture 1"/>
          <p:cNvPicPr>
            <a:picLocks noChangeAspect="1"/>
          </p:cNvPicPr>
          <p:nvPr/>
        </p:nvPicPr>
        <p:blipFill>
          <a:blip r:embed="rId3"/>
          <a:stretch>
            <a:fillRect/>
          </a:stretch>
        </p:blipFill>
        <p:spPr>
          <a:xfrm>
            <a:off x="3184635" y="1295439"/>
            <a:ext cx="4694574" cy="2580903"/>
          </a:xfrm>
          <a:prstGeom prst="rect">
            <a:avLst/>
          </a:prstGeom>
        </p:spPr>
      </p:pic>
      <p:pic>
        <p:nvPicPr>
          <p:cNvPr id="3" name="Picture 2"/>
          <p:cNvPicPr>
            <a:picLocks noChangeAspect="1"/>
          </p:cNvPicPr>
          <p:nvPr/>
        </p:nvPicPr>
        <p:blipFill>
          <a:blip r:embed="rId4"/>
          <a:stretch>
            <a:fillRect/>
          </a:stretch>
        </p:blipFill>
        <p:spPr>
          <a:xfrm>
            <a:off x="8047749" y="1259342"/>
            <a:ext cx="4019821" cy="2274689"/>
          </a:xfrm>
          <a:prstGeom prst="rect">
            <a:avLst/>
          </a:prstGeom>
        </p:spPr>
      </p:pic>
      <p:pic>
        <p:nvPicPr>
          <p:cNvPr id="8" name="Picture 7"/>
          <p:cNvPicPr>
            <a:picLocks noChangeAspect="1"/>
          </p:cNvPicPr>
          <p:nvPr/>
        </p:nvPicPr>
        <p:blipFill>
          <a:blip r:embed="rId5"/>
          <a:stretch>
            <a:fillRect/>
          </a:stretch>
        </p:blipFill>
        <p:spPr>
          <a:xfrm>
            <a:off x="258618" y="5379452"/>
            <a:ext cx="4018108" cy="1380181"/>
          </a:xfrm>
          <a:prstGeom prst="rect">
            <a:avLst/>
          </a:prstGeom>
        </p:spPr>
      </p:pic>
      <p:pic>
        <p:nvPicPr>
          <p:cNvPr id="9" name="Picture 8"/>
          <p:cNvPicPr>
            <a:picLocks noChangeAspect="1"/>
          </p:cNvPicPr>
          <p:nvPr/>
        </p:nvPicPr>
        <p:blipFill>
          <a:blip r:embed="rId6"/>
          <a:stretch>
            <a:fillRect/>
          </a:stretch>
        </p:blipFill>
        <p:spPr>
          <a:xfrm>
            <a:off x="6146897" y="5514856"/>
            <a:ext cx="2838450" cy="361950"/>
          </a:xfrm>
          <a:prstGeom prst="rect">
            <a:avLst/>
          </a:prstGeom>
        </p:spPr>
      </p:pic>
      <p:pic>
        <p:nvPicPr>
          <p:cNvPr id="10" name="Picture 9"/>
          <p:cNvPicPr>
            <a:picLocks noChangeAspect="1"/>
          </p:cNvPicPr>
          <p:nvPr/>
        </p:nvPicPr>
        <p:blipFill>
          <a:blip r:embed="rId7"/>
          <a:stretch>
            <a:fillRect/>
          </a:stretch>
        </p:blipFill>
        <p:spPr>
          <a:xfrm>
            <a:off x="6146897" y="5983346"/>
            <a:ext cx="3238500" cy="371475"/>
          </a:xfrm>
          <a:prstGeom prst="rect">
            <a:avLst/>
          </a:prstGeom>
        </p:spPr>
      </p:pic>
      <p:cxnSp>
        <p:nvCxnSpPr>
          <p:cNvPr id="12" name="Straight Arrow Connector 11"/>
          <p:cNvCxnSpPr/>
          <p:nvPr/>
        </p:nvCxnSpPr>
        <p:spPr>
          <a:xfrm flipV="1">
            <a:off x="4351283" y="5876806"/>
            <a:ext cx="1686683" cy="4780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941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36331" y="1451054"/>
            <a:ext cx="11314895" cy="5008129"/>
          </a:xfrm>
        </p:spPr>
        <p:txBody>
          <a:bodyPr>
            <a:noAutofit/>
          </a:bodyPr>
          <a:lstStyle/>
          <a:p>
            <a:pPr marL="342900" indent="-342900">
              <a:lnSpc>
                <a:spcPct val="100000"/>
              </a:lnSpc>
              <a:buClr>
                <a:srgbClr val="973735"/>
              </a:buClr>
              <a:buSzPct val="50000"/>
              <a:buFont typeface="Wingdings" pitchFamily="2" charset="2"/>
              <a:buChar char="u"/>
              <a:defRPr/>
            </a:pPr>
            <a:r>
              <a:rPr lang="en-US" sz="2600" dirty="0"/>
              <a:t>Overview ASP.NET Core Razor Pages</a:t>
            </a:r>
          </a:p>
          <a:p>
            <a:pPr marL="800100" lvl="1" indent="-342900">
              <a:lnSpc>
                <a:spcPct val="120000"/>
              </a:lnSpc>
              <a:buClr>
                <a:srgbClr val="973735"/>
              </a:buClr>
              <a:buSzPct val="50000"/>
              <a:buFont typeface="Wingdings" pitchFamily="2" charset="2"/>
              <a:buChar char="u"/>
              <a:defRPr/>
            </a:pPr>
            <a:r>
              <a:rPr lang="en-US" sz="2200" dirty="0"/>
              <a:t>Introduce Razor Page files and Razor syntax</a:t>
            </a:r>
          </a:p>
          <a:p>
            <a:pPr marL="800100" lvl="1" indent="-342900">
              <a:lnSpc>
                <a:spcPct val="120000"/>
              </a:lnSpc>
              <a:buClr>
                <a:srgbClr val="973735"/>
              </a:buClr>
              <a:buSzPct val="50000"/>
              <a:buFont typeface="Wingdings" pitchFamily="2" charset="2"/>
              <a:buChar char="u"/>
              <a:defRPr/>
            </a:pPr>
            <a:r>
              <a:rPr lang="en-US" sz="2200" dirty="0"/>
              <a:t>Work with Page Models (Handler Methods,  </a:t>
            </a:r>
            <a:r>
              <a:rPr lang="en-US" sz="2200" dirty="0" err="1"/>
              <a:t>ViewData</a:t>
            </a:r>
            <a:r>
              <a:rPr lang="en-US" sz="2200" dirty="0"/>
              <a:t>,  Action Results)</a:t>
            </a:r>
          </a:p>
          <a:p>
            <a:pPr marL="800100" lvl="1" indent="-342900">
              <a:lnSpc>
                <a:spcPct val="120000"/>
              </a:lnSpc>
              <a:buClr>
                <a:srgbClr val="973735"/>
              </a:buClr>
              <a:buSzPct val="50000"/>
              <a:buFont typeface="Wingdings" pitchFamily="2" charset="2"/>
              <a:buChar char="u"/>
              <a:defRPr/>
            </a:pPr>
            <a:r>
              <a:rPr lang="en-US" sz="2200" dirty="0"/>
              <a:t>Understand Tag Helpers in Razor Pages</a:t>
            </a:r>
          </a:p>
          <a:p>
            <a:pPr marL="800100" lvl="1" indent="-342900">
              <a:lnSpc>
                <a:spcPct val="120000"/>
              </a:lnSpc>
              <a:buClr>
                <a:srgbClr val="973735"/>
              </a:buClr>
              <a:buSzPct val="50000"/>
              <a:buFont typeface="Wingdings" pitchFamily="2" charset="2"/>
              <a:buChar char="u"/>
              <a:defRPr/>
            </a:pPr>
            <a:r>
              <a:rPr lang="en-US" sz="2200" dirty="0"/>
              <a:t>Understand and work with View Components</a:t>
            </a:r>
          </a:p>
          <a:p>
            <a:pPr marL="800100" lvl="1" indent="-342900">
              <a:lnSpc>
                <a:spcPct val="120000"/>
              </a:lnSpc>
              <a:buClr>
                <a:srgbClr val="973735"/>
              </a:buClr>
              <a:buSzPct val="50000"/>
              <a:buFont typeface="Wingdings" pitchFamily="2" charset="2"/>
              <a:buChar char="u"/>
              <a:defRPr/>
            </a:pPr>
            <a:r>
              <a:rPr lang="en-US" sz="2200" dirty="0"/>
              <a:t>Apply Routing and URLs in Razor Pages</a:t>
            </a:r>
          </a:p>
          <a:p>
            <a:pPr marL="800100" lvl="1" indent="-342900">
              <a:lnSpc>
                <a:spcPct val="120000"/>
              </a:lnSpc>
              <a:buClr>
                <a:srgbClr val="973735"/>
              </a:buClr>
              <a:buSzPct val="50000"/>
              <a:buFont typeface="Wingdings" pitchFamily="2" charset="2"/>
              <a:buChar char="u"/>
              <a:defRPr/>
            </a:pPr>
            <a:r>
              <a:rPr lang="en-US" sz="2200" dirty="0"/>
              <a:t>Apply and configure the Startup with Razor Pages </a:t>
            </a:r>
          </a:p>
          <a:p>
            <a:pPr marL="800100" lvl="1" indent="-342900">
              <a:lnSpc>
                <a:spcPct val="120000"/>
              </a:lnSpc>
              <a:buClr>
                <a:srgbClr val="973735"/>
              </a:buClr>
              <a:buSzPct val="50000"/>
              <a:buFont typeface="Wingdings" pitchFamily="2" charset="2"/>
              <a:buChar char="u"/>
              <a:defRPr/>
            </a:pPr>
            <a:r>
              <a:rPr lang="en-US" sz="2200" dirty="0"/>
              <a:t>Validate input data with Validation and Model Binding in Razor Pages</a:t>
            </a:r>
          </a:p>
          <a:p>
            <a:pPr marL="800100" lvl="1" indent="-342900">
              <a:lnSpc>
                <a:spcPct val="120000"/>
              </a:lnSpc>
              <a:buClr>
                <a:srgbClr val="973735"/>
              </a:buClr>
              <a:buSzPct val="50000"/>
              <a:buFont typeface="Wingdings" pitchFamily="2" charset="2"/>
              <a:buChar char="u"/>
              <a:defRPr/>
            </a:pPr>
            <a:r>
              <a:rPr lang="en-US" sz="2200" dirty="0"/>
              <a:t>Understand and work with State Management in Razor Pages</a:t>
            </a:r>
          </a:p>
          <a:p>
            <a:pPr marL="800100" lvl="1" indent="-342900">
              <a:lnSpc>
                <a:spcPct val="120000"/>
              </a:lnSpc>
              <a:buClr>
                <a:srgbClr val="973735"/>
              </a:buClr>
              <a:buSzPct val="50000"/>
              <a:buFont typeface="Wingdings" pitchFamily="2" charset="2"/>
              <a:buChar char="u"/>
              <a:defRPr/>
            </a:pPr>
            <a:r>
              <a:rPr lang="en-US" sz="2200" dirty="0"/>
              <a:t>Scaffolding for Razor Pages</a:t>
            </a:r>
          </a:p>
          <a:p>
            <a:pPr marL="800100" lvl="1" indent="-342900">
              <a:lnSpc>
                <a:spcPct val="120000"/>
              </a:lnSpc>
              <a:buClr>
                <a:srgbClr val="973735"/>
              </a:buClr>
              <a:buSzPct val="50000"/>
              <a:buFont typeface="Wingdings" pitchFamily="2" charset="2"/>
              <a:buChar char="u"/>
              <a:defRPr/>
            </a:pPr>
            <a:r>
              <a:rPr lang="en-US" sz="2200" dirty="0"/>
              <a:t>Demo </a:t>
            </a:r>
          </a:p>
          <a:p>
            <a:pPr marL="342900" indent="-342900">
              <a:lnSpc>
                <a:spcPct val="100000"/>
              </a:lnSpc>
              <a:buClr>
                <a:srgbClr val="973735"/>
              </a:buClr>
              <a:buSzPct val="50000"/>
              <a:buFont typeface="Wingdings" pitchFamily="2" charset="2"/>
              <a:buChar char="u"/>
              <a:defRPr/>
            </a:pPr>
            <a:endParaRPr lang="en-US" sz="2600" dirty="0"/>
          </a:p>
          <a:p>
            <a:pPr marL="0" indent="0">
              <a:lnSpc>
                <a:spcPct val="100000"/>
              </a:lnSpc>
              <a:buClr>
                <a:srgbClr val="973735"/>
              </a:buClr>
              <a:buSzPct val="50000"/>
              <a:buNone/>
              <a:defRPr/>
            </a:pPr>
            <a:endParaRPr lang="en-US" dirty="0"/>
          </a:p>
          <a:p>
            <a:pPr marL="342900" indent="-342900">
              <a:lnSpc>
                <a:spcPct val="100000"/>
              </a:lnSpc>
              <a:buClr>
                <a:srgbClr val="973735"/>
              </a:buClr>
              <a:buSzPct val="50000"/>
              <a:buFont typeface="Wingdings" pitchFamily="2" charset="2"/>
              <a:buChar char="u"/>
              <a:defRPr/>
            </a:pPr>
            <a:endParaRPr lang="en-US" dirty="0"/>
          </a:p>
          <a:p>
            <a:pPr marL="342900" indent="-342900">
              <a:lnSpc>
                <a:spcPct val="100000"/>
              </a:lnSpc>
              <a:buClr>
                <a:srgbClr val="973735"/>
              </a:buClr>
              <a:buSzPct val="50000"/>
              <a:buFont typeface="Wingdings" pitchFamily="2" charset="2"/>
              <a:buChar char="u"/>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2/23/2024</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78411" y="703038"/>
            <a:ext cx="10806720" cy="748017"/>
          </a:xfrm>
        </p:spPr>
        <p:txBody>
          <a:bodyPr>
            <a:normAutofit/>
          </a:bodyPr>
          <a:lstStyle/>
          <a:p>
            <a:r>
              <a:rPr lang="en-US" sz="4000" b="1" dirty="0"/>
              <a:t>Objectives </a:t>
            </a:r>
          </a:p>
        </p:txBody>
      </p:sp>
    </p:spTree>
    <p:extLst>
      <p:ext uri="{BB962C8B-B14F-4D97-AF65-F5344CB8AC3E}">
        <p14:creationId xmlns:p14="http://schemas.microsoft.com/office/powerpoint/2010/main" val="4128558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a:t>Action Results in Razor Pages - 1 </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2646878"/>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Action results in Razor Pages are commonly used as the return type of handler methods and are responsible for generating responses and appropriate status codes.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Action results implement either the abstract </a:t>
            </a:r>
            <a:r>
              <a:rPr lang="en-US" sz="2600" b="1" dirty="0" err="1"/>
              <a:t>Microsoft.AspNetCore.Mvc.ActionResult</a:t>
            </a:r>
            <a:r>
              <a:rPr lang="en-US" sz="2600" dirty="0"/>
              <a:t> class, or the </a:t>
            </a:r>
            <a:r>
              <a:rPr lang="en-US" sz="2600" b="1" dirty="0" err="1"/>
              <a:t>Microsoft.AspNetCore.Mvc.IActionResult</a:t>
            </a:r>
            <a:r>
              <a:rPr lang="en-US" sz="2600" dirty="0"/>
              <a:t> interface. </a:t>
            </a:r>
          </a:p>
        </p:txBody>
      </p:sp>
    </p:spTree>
    <p:extLst>
      <p:ext uri="{BB962C8B-B14F-4D97-AF65-F5344CB8AC3E}">
        <p14:creationId xmlns:p14="http://schemas.microsoft.com/office/powerpoint/2010/main" val="1087009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a:t>Action Results in Razor Pages - 2</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169277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ASP.NET Core includes more than three dozen </a:t>
            </a:r>
            <a:r>
              <a:rPr lang="en-US" sz="2600" dirty="0" err="1"/>
              <a:t>ActionResult</a:t>
            </a:r>
            <a:r>
              <a:rPr lang="en-US" sz="2600" dirty="0"/>
              <a:t> classes covering a wide range of needs, including but not limited to executing and returning the content of a Razor page, returning the content of a file, redirecting to another resource or simply returning a specific HTTP status code.  </a:t>
            </a:r>
          </a:p>
        </p:txBody>
      </p:sp>
      <p:pic>
        <p:nvPicPr>
          <p:cNvPr id="2" name="Picture 1"/>
          <p:cNvPicPr>
            <a:picLocks noChangeAspect="1"/>
          </p:cNvPicPr>
          <p:nvPr/>
        </p:nvPicPr>
        <p:blipFill>
          <a:blip r:embed="rId3"/>
          <a:stretch>
            <a:fillRect/>
          </a:stretch>
        </p:blipFill>
        <p:spPr>
          <a:xfrm>
            <a:off x="396763" y="3690271"/>
            <a:ext cx="5314112" cy="1272559"/>
          </a:xfrm>
          <a:prstGeom prst="rect">
            <a:avLst/>
          </a:prstGeom>
        </p:spPr>
      </p:pic>
      <p:pic>
        <p:nvPicPr>
          <p:cNvPr id="3" name="Picture 2"/>
          <p:cNvPicPr>
            <a:picLocks noChangeAspect="1"/>
          </p:cNvPicPr>
          <p:nvPr/>
        </p:nvPicPr>
        <p:blipFill>
          <a:blip r:embed="rId4"/>
          <a:stretch>
            <a:fillRect/>
          </a:stretch>
        </p:blipFill>
        <p:spPr>
          <a:xfrm>
            <a:off x="5928771" y="3690271"/>
            <a:ext cx="5968261" cy="1385935"/>
          </a:xfrm>
          <a:prstGeom prst="rect">
            <a:avLst/>
          </a:prstGeom>
        </p:spPr>
      </p:pic>
    </p:spTree>
    <p:extLst>
      <p:ext uri="{BB962C8B-B14F-4D97-AF65-F5344CB8AC3E}">
        <p14:creationId xmlns:p14="http://schemas.microsoft.com/office/powerpoint/2010/main" val="799639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a:t>Tag Helpers - 1</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5016758"/>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Tag helpers are reusable components for automating the generation of HTML in Razor Pages.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Tag helpers target specific HTML tags. The ASP.NET Core framework includes a number of predefined tag helpers targeting many commonly used HTML elements as well as some custom tags:</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Anchor tag helper, Cache tag helper, Environment tag helper, </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Form Action tag helper, Form tag helper, Image tag helper, </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Input tag helper, Label tag helper, Link tag helper, Option tag helper</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Partial tag helper, Script tag helper, Select tag helper</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err="1"/>
              <a:t>Textarea</a:t>
            </a:r>
            <a:r>
              <a:rPr lang="en-US" sz="2600" dirty="0"/>
              <a:t> tag helper, Validation tag helper, Validation Summary tag helper </a:t>
            </a:r>
          </a:p>
        </p:txBody>
      </p:sp>
    </p:spTree>
    <p:extLst>
      <p:ext uri="{BB962C8B-B14F-4D97-AF65-F5344CB8AC3E}">
        <p14:creationId xmlns:p14="http://schemas.microsoft.com/office/powerpoint/2010/main" val="3693345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a:t>Tag Helpers - 2</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5186035"/>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Tag helpers used in Razor Pages were introduced as part of ASP.NET MVC Core and are found in the </a:t>
            </a:r>
            <a:r>
              <a:rPr lang="en-US" sz="2600" b="1" dirty="0" err="1"/>
              <a:t>Microsoft.AspNetCore.Mvc.TagHelpers</a:t>
            </a:r>
            <a:r>
              <a:rPr lang="en-US" sz="2600" dirty="0"/>
              <a:t> package which is included as part of the </a:t>
            </a:r>
            <a:r>
              <a:rPr lang="en-US" sz="2600" b="1" dirty="0" err="1"/>
              <a:t>Microsoft.AspNetCore.All</a:t>
            </a:r>
            <a:r>
              <a:rPr lang="en-US" sz="2600" dirty="0"/>
              <a:t> meta-package.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Enabling Tag Helpers </a:t>
            </a:r>
          </a:p>
          <a:p>
            <a:pPr marL="800100" lvl="1" indent="-342900" algn="just">
              <a:buClr>
                <a:srgbClr val="973735"/>
              </a:buClr>
              <a:buSzPct val="50000"/>
              <a:buFont typeface="Wingdings" pitchFamily="2" charset="2"/>
              <a:buChar char="u"/>
              <a:tabLst>
                <a:tab pos="241300" algn="l"/>
              </a:tabLst>
              <a:defRPr/>
            </a:pPr>
            <a:r>
              <a:rPr lang="en-US" sz="2600" dirty="0"/>
              <a:t>@</a:t>
            </a:r>
            <a:r>
              <a:rPr lang="en-US" sz="2600" dirty="0" err="1"/>
              <a:t>addTagHelper</a:t>
            </a:r>
            <a:r>
              <a:rPr lang="en-US" sz="2600" dirty="0"/>
              <a:t> *, </a:t>
            </a:r>
            <a:r>
              <a:rPr lang="en-US" sz="2600" dirty="0" err="1"/>
              <a:t>Microsoft.AspNetCore.Mvc.TagHelpers</a:t>
            </a:r>
            <a:endParaRPr lang="en-US" sz="2600" dirty="0"/>
          </a:p>
          <a:p>
            <a:pPr marL="800100" lvl="1" indent="-342900" algn="just">
              <a:buClr>
                <a:srgbClr val="973735"/>
              </a:buClr>
              <a:buSzPct val="50000"/>
              <a:buFont typeface="Wingdings" pitchFamily="2" charset="2"/>
              <a:buChar char="u"/>
              <a:tabLst>
                <a:tab pos="241300" algn="l"/>
              </a:tabLst>
              <a:defRPr/>
            </a:pPr>
            <a:r>
              <a:rPr lang="en-US" sz="2600" dirty="0"/>
              <a:t>@</a:t>
            </a:r>
            <a:r>
              <a:rPr lang="en-US" sz="2600" dirty="0" err="1"/>
              <a:t>addTagHelper</a:t>
            </a:r>
            <a:r>
              <a:rPr lang="en-US" sz="2600" dirty="0"/>
              <a:t> "*, </a:t>
            </a:r>
            <a:r>
              <a:rPr lang="en-US" sz="2600" dirty="0" err="1"/>
              <a:t>Microsoft.AspNetCore.Mvc.TagHelpers</a:t>
            </a:r>
            <a:r>
              <a:rPr lang="en-US" sz="2600" dirty="0"/>
              <a: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Selective tag processing - Use the @</a:t>
            </a:r>
            <a:r>
              <a:rPr lang="en-US" sz="2600" dirty="0" err="1"/>
              <a:t>addTagHelper</a:t>
            </a:r>
            <a:r>
              <a:rPr lang="en-US" sz="2600" dirty="0"/>
              <a:t> and @</a:t>
            </a:r>
            <a:r>
              <a:rPr lang="en-US" sz="2600" dirty="0" err="1"/>
              <a:t>removeTagHelper</a:t>
            </a:r>
            <a:r>
              <a:rPr lang="en-US" sz="2600" dirty="0"/>
              <a:t> directives to opt in or opt out of</a:t>
            </a:r>
          </a:p>
          <a:p>
            <a:pPr marL="800100" lvl="1" indent="-342900" algn="just">
              <a:buClr>
                <a:srgbClr val="973735"/>
              </a:buClr>
              <a:buSzPct val="50000"/>
              <a:buFont typeface="Wingdings" pitchFamily="2" charset="2"/>
              <a:buChar char="u"/>
              <a:tabLst>
                <a:tab pos="241300" algn="l"/>
              </a:tabLst>
              <a:defRPr/>
            </a:pPr>
            <a:r>
              <a:rPr lang="en-US" sz="2400" dirty="0"/>
              <a:t>@</a:t>
            </a:r>
            <a:r>
              <a:rPr lang="en-US" sz="2400" dirty="0" err="1"/>
              <a:t>addTagHelper</a:t>
            </a:r>
            <a:r>
              <a:rPr lang="en-US" sz="2400" dirty="0"/>
              <a:t> "*, </a:t>
            </a:r>
            <a:r>
              <a:rPr lang="en-US" sz="2400" dirty="0" err="1"/>
              <a:t>Microsoft.AspNetCore.Mvc.TagHelpers</a:t>
            </a:r>
            <a:r>
              <a:rPr lang="en-US" sz="2400" dirty="0"/>
              <a:t>"</a:t>
            </a:r>
          </a:p>
          <a:p>
            <a:pPr marL="800100" lvl="1" indent="-342900" algn="just">
              <a:buClr>
                <a:srgbClr val="973735"/>
              </a:buClr>
              <a:buSzPct val="50000"/>
              <a:buFont typeface="Wingdings" pitchFamily="2" charset="2"/>
              <a:buChar char="u"/>
              <a:tabLst>
                <a:tab pos="241300" algn="l"/>
              </a:tabLst>
              <a:defRPr/>
            </a:pPr>
            <a:r>
              <a:rPr lang="en-US" sz="2400" dirty="0"/>
              <a:t>@</a:t>
            </a:r>
            <a:r>
              <a:rPr lang="en-US" sz="2400" dirty="0" err="1"/>
              <a:t>removeTagHelper</a:t>
            </a:r>
            <a:r>
              <a:rPr lang="en-US" sz="2400" dirty="0"/>
              <a:t> "</a:t>
            </a:r>
            <a:r>
              <a:rPr lang="en-US" sz="2400" dirty="0" err="1"/>
              <a:t>Microsoft.AspNetCore.Mvc.TagHelpers.AnchorTagHelper</a:t>
            </a:r>
            <a:r>
              <a:rPr lang="en-US" sz="2400" dirty="0"/>
              <a:t>, </a:t>
            </a:r>
            <a:r>
              <a:rPr lang="en-US" sz="2400" dirty="0" err="1"/>
              <a:t>Microsoft.AspNetCore.Mvc.TagHelpers</a:t>
            </a:r>
            <a:r>
              <a:rPr lang="en-US" sz="2400" dirty="0"/>
              <a:t>"</a:t>
            </a:r>
          </a:p>
        </p:txBody>
      </p:sp>
    </p:spTree>
    <p:extLst>
      <p:ext uri="{BB962C8B-B14F-4D97-AF65-F5344CB8AC3E}">
        <p14:creationId xmlns:p14="http://schemas.microsoft.com/office/powerpoint/2010/main" val="3379155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24</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a:t>Tag Helpers - 3</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2800767"/>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Input tag helper generates appropriate name and id attribute values based on the </a:t>
            </a:r>
            <a:r>
              <a:rPr lang="en-US" sz="2600" dirty="0" err="1"/>
              <a:t>PageModel</a:t>
            </a:r>
            <a:r>
              <a:rPr lang="en-US" sz="2600" dirty="0"/>
              <a:t> property that is assigned to it.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It will also generate an appropriate value for the type attribute, based on the property's meta data. The tag helper will also emit attributes that provide support for unobtrusive client-side validation.</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Type attribute based on data annotations</a:t>
            </a:r>
          </a:p>
        </p:txBody>
      </p:sp>
      <p:pic>
        <p:nvPicPr>
          <p:cNvPr id="9" name="Picture 8"/>
          <p:cNvPicPr>
            <a:picLocks noChangeAspect="1"/>
          </p:cNvPicPr>
          <p:nvPr/>
        </p:nvPicPr>
        <p:blipFill>
          <a:blip r:embed="rId3"/>
          <a:stretch>
            <a:fillRect/>
          </a:stretch>
        </p:blipFill>
        <p:spPr>
          <a:xfrm>
            <a:off x="6965158" y="3525190"/>
            <a:ext cx="5160579" cy="2591533"/>
          </a:xfrm>
          <a:prstGeom prst="rect">
            <a:avLst/>
          </a:prstGeom>
        </p:spPr>
      </p:pic>
    </p:spTree>
    <p:extLst>
      <p:ext uri="{BB962C8B-B14F-4D97-AF65-F5344CB8AC3E}">
        <p14:creationId xmlns:p14="http://schemas.microsoft.com/office/powerpoint/2010/main" val="195547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a:t>Tag Helpers - 4</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4627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pic>
        <p:nvPicPr>
          <p:cNvPr id="2" name="Picture 1"/>
          <p:cNvPicPr>
            <a:picLocks noChangeAspect="1"/>
          </p:cNvPicPr>
          <p:nvPr/>
        </p:nvPicPr>
        <p:blipFill>
          <a:blip r:embed="rId3"/>
          <a:stretch>
            <a:fillRect/>
          </a:stretch>
        </p:blipFill>
        <p:spPr>
          <a:xfrm>
            <a:off x="80962" y="1555482"/>
            <a:ext cx="4257675" cy="4867275"/>
          </a:xfrm>
          <a:prstGeom prst="rect">
            <a:avLst/>
          </a:prstGeom>
        </p:spPr>
      </p:pic>
      <p:pic>
        <p:nvPicPr>
          <p:cNvPr id="3" name="Picture 2"/>
          <p:cNvPicPr>
            <a:picLocks noChangeAspect="1"/>
          </p:cNvPicPr>
          <p:nvPr/>
        </p:nvPicPr>
        <p:blipFill>
          <a:blip r:embed="rId4"/>
          <a:stretch>
            <a:fillRect/>
          </a:stretch>
        </p:blipFill>
        <p:spPr>
          <a:xfrm>
            <a:off x="4469404" y="37624"/>
            <a:ext cx="3762375" cy="1971675"/>
          </a:xfrm>
          <a:prstGeom prst="rect">
            <a:avLst/>
          </a:prstGeom>
        </p:spPr>
      </p:pic>
      <p:pic>
        <p:nvPicPr>
          <p:cNvPr id="8" name="Picture 7"/>
          <p:cNvPicPr>
            <a:picLocks noChangeAspect="1"/>
          </p:cNvPicPr>
          <p:nvPr/>
        </p:nvPicPr>
        <p:blipFill>
          <a:blip r:embed="rId5"/>
          <a:stretch>
            <a:fillRect/>
          </a:stretch>
        </p:blipFill>
        <p:spPr>
          <a:xfrm>
            <a:off x="4469404" y="2548596"/>
            <a:ext cx="4743450" cy="3400425"/>
          </a:xfrm>
          <a:prstGeom prst="rect">
            <a:avLst/>
          </a:prstGeom>
        </p:spPr>
      </p:pic>
      <p:pic>
        <p:nvPicPr>
          <p:cNvPr id="9" name="Picture 8"/>
          <p:cNvPicPr>
            <a:picLocks noChangeAspect="1"/>
          </p:cNvPicPr>
          <p:nvPr/>
        </p:nvPicPr>
        <p:blipFill>
          <a:blip r:embed="rId6"/>
          <a:stretch>
            <a:fillRect/>
          </a:stretch>
        </p:blipFill>
        <p:spPr>
          <a:xfrm>
            <a:off x="9443298" y="1473724"/>
            <a:ext cx="2682439" cy="4821973"/>
          </a:xfrm>
          <a:prstGeom prst="rect">
            <a:avLst/>
          </a:prstGeom>
        </p:spPr>
      </p:pic>
      <p:sp>
        <p:nvSpPr>
          <p:cNvPr id="10" name="Heptagon 9"/>
          <p:cNvSpPr/>
          <p:nvPr/>
        </p:nvSpPr>
        <p:spPr>
          <a:xfrm>
            <a:off x="3397468" y="1178711"/>
            <a:ext cx="671035" cy="629260"/>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a:t>
            </a:r>
          </a:p>
        </p:txBody>
      </p:sp>
      <p:sp>
        <p:nvSpPr>
          <p:cNvPr id="11" name="Heptagon 10"/>
          <p:cNvSpPr/>
          <p:nvPr/>
        </p:nvSpPr>
        <p:spPr>
          <a:xfrm>
            <a:off x="7870371" y="452422"/>
            <a:ext cx="674915" cy="658409"/>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a:t>
            </a:r>
          </a:p>
        </p:txBody>
      </p:sp>
      <p:sp>
        <p:nvSpPr>
          <p:cNvPr id="12" name="Heptagon 11"/>
          <p:cNvSpPr/>
          <p:nvPr/>
        </p:nvSpPr>
        <p:spPr>
          <a:xfrm>
            <a:off x="4515264" y="2081790"/>
            <a:ext cx="674915" cy="658409"/>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a:t>
            </a:r>
          </a:p>
        </p:txBody>
      </p:sp>
      <p:sp>
        <p:nvSpPr>
          <p:cNvPr id="13" name="Heptagon 12"/>
          <p:cNvSpPr/>
          <p:nvPr/>
        </p:nvSpPr>
        <p:spPr>
          <a:xfrm>
            <a:off x="8768382" y="1295439"/>
            <a:ext cx="674916" cy="658409"/>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4</a:t>
            </a:r>
          </a:p>
        </p:txBody>
      </p:sp>
      <p:sp>
        <p:nvSpPr>
          <p:cNvPr id="14" name="TextBox 13"/>
          <p:cNvSpPr txBox="1"/>
          <p:nvPr/>
        </p:nvSpPr>
        <p:spPr>
          <a:xfrm>
            <a:off x="9262091" y="1149042"/>
            <a:ext cx="1890261" cy="369332"/>
          </a:xfrm>
          <a:prstGeom prst="rect">
            <a:avLst/>
          </a:prstGeom>
          <a:noFill/>
        </p:spPr>
        <p:txBody>
          <a:bodyPr wrap="none" rtlCol="0">
            <a:spAutoFit/>
          </a:bodyPr>
          <a:lstStyle/>
          <a:p>
            <a:r>
              <a:rPr lang="en-US" dirty="0"/>
              <a:t>Code generation</a:t>
            </a:r>
          </a:p>
        </p:txBody>
      </p:sp>
    </p:spTree>
    <p:extLst>
      <p:ext uri="{BB962C8B-B14F-4D97-AF65-F5344CB8AC3E}">
        <p14:creationId xmlns:p14="http://schemas.microsoft.com/office/powerpoint/2010/main" val="1585320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View Components in Razor Pages - 1</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3754874"/>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View Components perform a similar role to Tag Helpers and Partial Pages.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View components are recommended instead of partial pages or tag helpers whenever any form of logic is required to obtain data for inclusion in the resulting HTML snippet, specifically calls to an external resource such as a file, database or web service.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View components also lend themselves to unit testing.</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View components are particularly useful for data-driven features in a layout page where there is no related page model or controller class.  </a:t>
            </a:r>
          </a:p>
        </p:txBody>
      </p:sp>
    </p:spTree>
    <p:extLst>
      <p:ext uri="{BB962C8B-B14F-4D97-AF65-F5344CB8AC3E}">
        <p14:creationId xmlns:p14="http://schemas.microsoft.com/office/powerpoint/2010/main" val="18172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27</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View Components in Razor Pages - 2</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510909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View components consist of a class file and a .</a:t>
            </a:r>
            <a:r>
              <a:rPr lang="en-US" sz="2600" dirty="0" err="1"/>
              <a:t>cshtml</a:t>
            </a:r>
            <a:r>
              <a:rPr lang="en-US" sz="2600" dirty="0"/>
              <a:t> view file. The class file contains the logic for generating the model. It can be thought of as a mini-controller, just as the Razor </a:t>
            </a:r>
            <a:r>
              <a:rPr lang="en-US" sz="2600" dirty="0" err="1"/>
              <a:t>PageModel</a:t>
            </a:r>
            <a:r>
              <a:rPr lang="en-US" sz="2600" dirty="0"/>
              <a:t> file is considered to be a controller. The view file contains the template used to generate the HTML to be plugged in to the page that hosts the view component.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class file must conform to the following rules:</a:t>
            </a:r>
          </a:p>
          <a:p>
            <a:pPr marL="914400" lvl="1" indent="-457200" algn="just">
              <a:spcBef>
                <a:spcPts val="600"/>
              </a:spcBef>
              <a:spcAft>
                <a:spcPts val="600"/>
              </a:spcAft>
              <a:buClr>
                <a:srgbClr val="973735"/>
              </a:buClr>
              <a:buSzPct val="50000"/>
              <a:buFont typeface="+mj-lt"/>
              <a:buAutoNum type="arabicPeriod"/>
              <a:tabLst>
                <a:tab pos="241300" algn="l"/>
              </a:tabLst>
              <a:defRPr/>
            </a:pPr>
            <a:r>
              <a:rPr lang="en-US" sz="2600" dirty="0"/>
              <a:t>It must derive from the </a:t>
            </a:r>
            <a:r>
              <a:rPr lang="en-US" sz="2600" i="1" dirty="0" err="1"/>
              <a:t>ViewComponent</a:t>
            </a:r>
            <a:r>
              <a:rPr lang="en-US" sz="2600" dirty="0"/>
              <a:t> class</a:t>
            </a:r>
          </a:p>
          <a:p>
            <a:pPr marL="914400" lvl="1" indent="-457200" algn="just">
              <a:spcBef>
                <a:spcPts val="600"/>
              </a:spcBef>
              <a:spcAft>
                <a:spcPts val="600"/>
              </a:spcAft>
              <a:buClr>
                <a:srgbClr val="973735"/>
              </a:buClr>
              <a:buSzPct val="50000"/>
              <a:buFont typeface="+mj-lt"/>
              <a:buAutoNum type="arabicPeriod"/>
              <a:tabLst>
                <a:tab pos="241300" algn="l"/>
              </a:tabLst>
              <a:defRPr/>
            </a:pPr>
            <a:r>
              <a:rPr lang="en-US" sz="2600" dirty="0"/>
              <a:t>It must have "</a:t>
            </a:r>
            <a:r>
              <a:rPr lang="en-US" sz="2600" dirty="0" err="1"/>
              <a:t>ViewComponent</a:t>
            </a:r>
            <a:r>
              <a:rPr lang="en-US" sz="2600" dirty="0"/>
              <a:t>" as a suffix to the class name or it must be decorated with the [</a:t>
            </a:r>
            <a:r>
              <a:rPr lang="en-US" sz="2600" dirty="0" err="1"/>
              <a:t>ViewComponent</a:t>
            </a:r>
            <a:r>
              <a:rPr lang="en-US" sz="2600" dirty="0"/>
              <a:t>] attribute </a:t>
            </a:r>
          </a:p>
          <a:p>
            <a:pPr marL="914400" lvl="1" indent="-457200" algn="just">
              <a:spcBef>
                <a:spcPts val="600"/>
              </a:spcBef>
              <a:spcAft>
                <a:spcPts val="600"/>
              </a:spcAft>
              <a:buClr>
                <a:srgbClr val="973735"/>
              </a:buClr>
              <a:buSzPct val="50000"/>
              <a:buFont typeface="+mj-lt"/>
              <a:buAutoNum type="arabicPeriod"/>
              <a:tabLst>
                <a:tab pos="241300" algn="l"/>
              </a:tabLst>
              <a:defRPr/>
            </a:pPr>
            <a:r>
              <a:rPr lang="en-US" sz="2600" dirty="0"/>
              <a:t>It must implement a method named Invoke with a return type of </a:t>
            </a:r>
            <a:r>
              <a:rPr lang="en-US" sz="2600" i="1" dirty="0" err="1"/>
              <a:t>IViewComponentResult</a:t>
            </a:r>
            <a:endParaRPr lang="en-US" sz="2600" i="1" dirty="0"/>
          </a:p>
        </p:txBody>
      </p:sp>
    </p:spTree>
    <p:extLst>
      <p:ext uri="{BB962C8B-B14F-4D97-AF65-F5344CB8AC3E}">
        <p14:creationId xmlns:p14="http://schemas.microsoft.com/office/powerpoint/2010/main" val="1962812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Razor Pages Routing</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55509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Routing is the system that matches URLs to Razor pages (matching URLs to file paths, starting from the root Razor Pages folder)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When a Razor Pages application starts up, a collection of Attribute Routes is constructed, using the file and folder paths rooted in the Pages folder as the basis for each route's template.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err="1"/>
              <a:t>Index.cshtml</a:t>
            </a:r>
            <a:r>
              <a:rPr lang="en-US" sz="2600" dirty="0"/>
              <a:t> - you can access </a:t>
            </a:r>
            <a:r>
              <a:rPr lang="en-US" sz="2600" dirty="0" err="1"/>
              <a:t>Index.cshtml</a:t>
            </a:r>
            <a:r>
              <a:rPr lang="en-US" sz="2600" dirty="0"/>
              <a:t> by browsing to both </a:t>
            </a:r>
            <a:r>
              <a:rPr lang="en-US" sz="2600" i="1" dirty="0"/>
              <a:t>http://yourdomain.com/ </a:t>
            </a:r>
            <a:r>
              <a:rPr lang="en-US" sz="2600" dirty="0"/>
              <a:t>and </a:t>
            </a:r>
            <a:r>
              <a:rPr lang="en-US" sz="2600" i="1" dirty="0"/>
              <a:t>http://yourdomain.com/Index</a:t>
            </a:r>
            <a:r>
              <a:rPr lang="en-US" sz="2600" dirty="0"/>
              <a: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If you create a folder named Demo and add a file named </a:t>
            </a:r>
            <a:r>
              <a:rPr lang="en-US" sz="2600" dirty="0" err="1"/>
              <a:t>Index.cshtml</a:t>
            </a:r>
            <a:r>
              <a:rPr lang="en-US" sz="2600" dirty="0"/>
              <a:t> to it, a further two routes will be defined with the following templates: "Demo", "Demo/Index"</a:t>
            </a:r>
          </a:p>
        </p:txBody>
      </p:sp>
    </p:spTree>
    <p:extLst>
      <p:ext uri="{BB962C8B-B14F-4D97-AF65-F5344CB8AC3E}">
        <p14:creationId xmlns:p14="http://schemas.microsoft.com/office/powerpoint/2010/main" val="1447348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The Startup Class - 1</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530914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ASP.NET Core makes extensive use of dependency injection (DI) - a technique that facilitates loose coupling of code. Components, or "services" are represented as abstractions, typically interfaces, as you have already seen in the Configure method with </a:t>
            </a:r>
            <a:r>
              <a:rPr lang="en-US" sz="2600" i="1" dirty="0" err="1"/>
              <a:t>IApplicationBuilder</a:t>
            </a:r>
            <a:r>
              <a:rPr lang="en-US" sz="2600" dirty="0"/>
              <a:t>.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primary purpose of the </a:t>
            </a:r>
            <a:r>
              <a:rPr lang="en-US" sz="2600" i="1" dirty="0" err="1"/>
              <a:t>ConfigureServices</a:t>
            </a:r>
            <a:r>
              <a:rPr lang="en-US" sz="2600" dirty="0"/>
              <a:t> method is as a place to register implementation types for services that are needed by the application. It is also used to configure any options related to those services.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If it has been added to the Startup class, the </a:t>
            </a:r>
            <a:r>
              <a:rPr lang="en-US" sz="2600" i="1" dirty="0" err="1"/>
              <a:t>ConfigureServices</a:t>
            </a:r>
            <a:r>
              <a:rPr lang="en-US" sz="2600" dirty="0"/>
              <a:t> method is called before the Configure method. That makes sense, because the Configure method may attempt to reference services which need to be registered beforehand so that they can be resolved. </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spTree>
    <p:extLst>
      <p:ext uri="{BB962C8B-B14F-4D97-AF65-F5344CB8AC3E}">
        <p14:creationId xmlns:p14="http://schemas.microsoft.com/office/powerpoint/2010/main" val="717928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2/23/2024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ASP.NET Core Razor Pages - 1</a:t>
            </a:r>
          </a:p>
        </p:txBody>
      </p:sp>
      <p:sp>
        <p:nvSpPr>
          <p:cNvPr id="6" name="TextBox 5">
            <a:extLst>
              <a:ext uri="{FF2B5EF4-FFF2-40B4-BE49-F238E27FC236}">
                <a16:creationId xmlns:a16="http://schemas.microsoft.com/office/drawing/2014/main" id="{DC40B99B-89B9-4DBA-B286-85BE9A31140F}"/>
              </a:ext>
            </a:extLst>
          </p:cNvPr>
          <p:cNvSpPr txBox="1"/>
          <p:nvPr/>
        </p:nvSpPr>
        <p:spPr>
          <a:xfrm>
            <a:off x="-64546" y="1391021"/>
            <a:ext cx="12220689" cy="400109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ASP.NET Razor Pages is a server-side, page-focused framework that enables building dynamic, data-driven web sites with clean separation of concerns.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Part of the ASP.NET Core web development framework from Microsoft, Razor Pages supports cross platform development and can be deployed to Windows, Unix and Mac operating systems.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The Razor Pages framework is lightweight and very flexible. </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It provides the developer with full control over rendered HTML. </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Razor Pages is the recommended framework for cross-platform server-side HTML generation. </a:t>
            </a:r>
          </a:p>
        </p:txBody>
      </p:sp>
    </p:spTree>
    <p:extLst>
      <p:ext uri="{BB962C8B-B14F-4D97-AF65-F5344CB8AC3E}">
        <p14:creationId xmlns:p14="http://schemas.microsoft.com/office/powerpoint/2010/main" val="3326487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The Startup Class – 2</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300082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This is the case with the default template where Razor Pages is registered: </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4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4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If you want to configure the root folder for Razor Pages to be something other than the default </a:t>
            </a:r>
            <a:r>
              <a:rPr lang="en-US" sz="2600" i="1" dirty="0"/>
              <a:t>Pages</a:t>
            </a:r>
            <a:r>
              <a:rPr lang="en-US" sz="2600" dirty="0"/>
              <a:t>, this is where you would do that </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pic>
        <p:nvPicPr>
          <p:cNvPr id="2" name="Picture 1"/>
          <p:cNvPicPr>
            <a:picLocks noChangeAspect="1"/>
          </p:cNvPicPr>
          <p:nvPr/>
        </p:nvPicPr>
        <p:blipFill>
          <a:blip r:embed="rId3"/>
          <a:stretch>
            <a:fillRect/>
          </a:stretch>
        </p:blipFill>
        <p:spPr>
          <a:xfrm>
            <a:off x="581025" y="2186388"/>
            <a:ext cx="6424650" cy="1050379"/>
          </a:xfrm>
          <a:prstGeom prst="rect">
            <a:avLst/>
          </a:prstGeom>
        </p:spPr>
      </p:pic>
      <p:pic>
        <p:nvPicPr>
          <p:cNvPr id="3" name="Picture 2"/>
          <p:cNvPicPr>
            <a:picLocks noChangeAspect="1"/>
          </p:cNvPicPr>
          <p:nvPr/>
        </p:nvPicPr>
        <p:blipFill>
          <a:blip r:embed="rId4"/>
          <a:stretch>
            <a:fillRect/>
          </a:stretch>
        </p:blipFill>
        <p:spPr>
          <a:xfrm>
            <a:off x="581025" y="4248556"/>
            <a:ext cx="6777366" cy="1852266"/>
          </a:xfrm>
          <a:prstGeom prst="rect">
            <a:avLst/>
          </a:prstGeom>
        </p:spPr>
      </p:pic>
    </p:spTree>
    <p:extLst>
      <p:ext uri="{BB962C8B-B14F-4D97-AF65-F5344CB8AC3E}">
        <p14:creationId xmlns:p14="http://schemas.microsoft.com/office/powerpoint/2010/main" val="33279075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Configuration In Razor Pages - 1</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537070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ASP.NET Core includes an API for managing configuration settings needed by the application which includes a number of providers for retrieving data in a variety of different formats.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Configuration is set up as part of the </a:t>
            </a:r>
            <a:r>
              <a:rPr lang="en-US" sz="2600" b="1" dirty="0" err="1"/>
              <a:t>WebHost.CreateDefaultBuilder</a:t>
            </a:r>
            <a:r>
              <a:rPr lang="en-US" sz="2600" b="1" dirty="0"/>
              <a:t> </a:t>
            </a:r>
            <a:r>
              <a:rPr lang="en-US" sz="2600" dirty="0"/>
              <a:t>method called in </a:t>
            </a:r>
            <a:r>
              <a:rPr lang="en-US" sz="2600" dirty="0" err="1"/>
              <a:t>Program.cs</a:t>
            </a:r>
            <a:r>
              <a:rPr lang="en-US" sz="2600" dirty="0"/>
              <a:t>, the entry point to the application. Various key/value stores are added to configuration by default</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err="1"/>
              <a:t>appsettings.json</a:t>
            </a:r>
            <a:r>
              <a:rPr lang="en-US" sz="2600" dirty="0"/>
              <a:t> </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User Secrets (if the environment is Development)</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Environment variables</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Command line arguments</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spTree>
    <p:extLst>
      <p:ext uri="{BB962C8B-B14F-4D97-AF65-F5344CB8AC3E}">
        <p14:creationId xmlns:p14="http://schemas.microsoft.com/office/powerpoint/2010/main" val="2476824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Configuration In Razor Pages - 2</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6" y="1563023"/>
            <a:ext cx="5557227" cy="2308324"/>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a:t>
            </a:r>
            <a:r>
              <a:rPr lang="en-US" sz="2600" i="1" dirty="0" err="1"/>
              <a:t>appsettings.json</a:t>
            </a:r>
            <a:r>
              <a:rPr lang="en-US" sz="2600" dirty="0"/>
              <a:t> file includes a section that configures logging for the application.</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pic>
        <p:nvPicPr>
          <p:cNvPr id="3" name="Picture 2"/>
          <p:cNvPicPr>
            <a:picLocks noChangeAspect="1"/>
          </p:cNvPicPr>
          <p:nvPr/>
        </p:nvPicPr>
        <p:blipFill>
          <a:blip r:embed="rId3"/>
          <a:stretch>
            <a:fillRect/>
          </a:stretch>
        </p:blipFill>
        <p:spPr>
          <a:xfrm>
            <a:off x="5833242" y="1380661"/>
            <a:ext cx="5255172" cy="5100038"/>
          </a:xfrm>
          <a:prstGeom prst="rect">
            <a:avLst/>
          </a:prstGeom>
        </p:spPr>
      </p:pic>
    </p:spTree>
    <p:extLst>
      <p:ext uri="{BB962C8B-B14F-4D97-AF65-F5344CB8AC3E}">
        <p14:creationId xmlns:p14="http://schemas.microsoft.com/office/powerpoint/2010/main" val="1518553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33</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Configuration In Razor Pages - 3</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8510633" cy="4462760"/>
          </a:xfrm>
          <a:prstGeom prst="rect">
            <a:avLst/>
          </a:prstGeom>
          <a:noFill/>
        </p:spPr>
        <p:txBody>
          <a:bodyPr wrap="square">
            <a:spAutoFit/>
          </a:bodyPr>
          <a:lstStyle/>
          <a:p>
            <a:pPr marL="342900" indent="-342900">
              <a:spcBef>
                <a:spcPts val="600"/>
              </a:spcBef>
              <a:spcAft>
                <a:spcPts val="600"/>
              </a:spcAft>
              <a:buClr>
                <a:srgbClr val="973735"/>
              </a:buClr>
              <a:buSzPct val="50000"/>
              <a:buFont typeface="Wingdings" pitchFamily="2" charset="2"/>
              <a:buChar char="u"/>
              <a:tabLst>
                <a:tab pos="241300" algn="l"/>
              </a:tabLst>
              <a:defRPr/>
            </a:pPr>
            <a:r>
              <a:rPr lang="en-US" sz="2600" dirty="0"/>
              <a:t>The </a:t>
            </a:r>
            <a:r>
              <a:rPr lang="en-US" sz="2600" i="1" dirty="0" err="1"/>
              <a:t>IConfiguration</a:t>
            </a:r>
            <a:r>
              <a:rPr lang="en-US" sz="2600" dirty="0"/>
              <a:t> object enables you to access configuration settings in a variety of ways once it has been injected into your </a:t>
            </a:r>
            <a:r>
              <a:rPr lang="en-US" sz="2600" dirty="0" err="1"/>
              <a:t>PageModel's</a:t>
            </a:r>
            <a:r>
              <a:rPr lang="en-US" sz="2600" dirty="0"/>
              <a:t> constructor. </a:t>
            </a:r>
          </a:p>
          <a:p>
            <a:pPr marL="342900" indent="-342900">
              <a:spcBef>
                <a:spcPts val="600"/>
              </a:spcBef>
              <a:spcAft>
                <a:spcPts val="600"/>
              </a:spcAft>
              <a:buClr>
                <a:srgbClr val="973735"/>
              </a:buClr>
              <a:buSzPct val="50000"/>
              <a:buFont typeface="Wingdings" pitchFamily="2" charset="2"/>
              <a:buChar char="u"/>
              <a:tabLst>
                <a:tab pos="241300" algn="l"/>
              </a:tabLst>
              <a:defRPr/>
            </a:pPr>
            <a:r>
              <a:rPr lang="en-US" sz="2600" dirty="0"/>
              <a:t>Add a using directive for </a:t>
            </a:r>
            <a:r>
              <a:rPr lang="en-US" sz="2600" b="1" i="1" dirty="0" err="1"/>
              <a:t>Microsoft.Extensions.Configuration</a:t>
            </a:r>
            <a:r>
              <a:rPr lang="en-US" sz="2600" dirty="0"/>
              <a:t> to the </a:t>
            </a:r>
            <a:r>
              <a:rPr lang="en-US" sz="2600" dirty="0" err="1"/>
              <a:t>PageModel</a:t>
            </a:r>
            <a:r>
              <a:rPr lang="en-US" sz="2600" dirty="0"/>
              <a:t> class file.</a:t>
            </a:r>
          </a:p>
          <a:p>
            <a:pPr marL="342900" indent="-342900">
              <a:spcBef>
                <a:spcPts val="600"/>
              </a:spcBef>
              <a:spcAft>
                <a:spcPts val="600"/>
              </a:spcAft>
              <a:buClr>
                <a:srgbClr val="973735"/>
              </a:buClr>
              <a:buSzPct val="50000"/>
              <a:buFont typeface="Wingdings" pitchFamily="2" charset="2"/>
              <a:buChar char="u"/>
              <a:tabLst>
                <a:tab pos="241300" algn="l"/>
              </a:tabLst>
              <a:defRPr/>
            </a:pPr>
            <a:r>
              <a:rPr lang="en-US" sz="2600" dirty="0"/>
              <a:t>The </a:t>
            </a:r>
            <a:r>
              <a:rPr lang="en-US" sz="2600" i="1" dirty="0"/>
              <a:t>Configuration</a:t>
            </a:r>
            <a:r>
              <a:rPr lang="en-US" sz="2600" dirty="0"/>
              <a:t> class includes a convenience method for retrieving connection strings: </a:t>
            </a:r>
          </a:p>
          <a:p>
            <a:pPr marL="800100" lvl="1" indent="-342900">
              <a:spcBef>
                <a:spcPts val="600"/>
              </a:spcBef>
              <a:spcAft>
                <a:spcPts val="600"/>
              </a:spcAft>
              <a:buClr>
                <a:srgbClr val="973735"/>
              </a:buClr>
              <a:buSzPct val="50000"/>
              <a:buFont typeface="Wingdings" pitchFamily="2" charset="2"/>
              <a:buChar char="u"/>
              <a:tabLst>
                <a:tab pos="241300" algn="l"/>
              </a:tabLst>
              <a:defRPr/>
            </a:pPr>
            <a:r>
              <a:rPr lang="en-US" sz="2300" dirty="0" err="1"/>
              <a:t>var</a:t>
            </a:r>
            <a:r>
              <a:rPr lang="en-US" sz="2300" dirty="0"/>
              <a:t> conn = </a:t>
            </a:r>
            <a:r>
              <a:rPr lang="en-US" sz="2300" dirty="0" err="1"/>
              <a:t>Configuration.GetConnectionString</a:t>
            </a:r>
            <a:r>
              <a:rPr lang="en-US" sz="2300" dirty="0"/>
              <a:t>("</a:t>
            </a:r>
            <a:r>
              <a:rPr lang="en-US" sz="2300" dirty="0" err="1"/>
              <a:t>DefaultConnection</a:t>
            </a:r>
            <a:r>
              <a:rPr lang="en-US" sz="2300" dirty="0"/>
              <a:t>");</a:t>
            </a:r>
          </a:p>
        </p:txBody>
      </p:sp>
      <p:pic>
        <p:nvPicPr>
          <p:cNvPr id="2" name="Picture 1"/>
          <p:cNvPicPr>
            <a:picLocks noChangeAspect="1"/>
          </p:cNvPicPr>
          <p:nvPr/>
        </p:nvPicPr>
        <p:blipFill>
          <a:blip r:embed="rId3"/>
          <a:stretch>
            <a:fillRect/>
          </a:stretch>
        </p:blipFill>
        <p:spPr>
          <a:xfrm>
            <a:off x="7783724" y="2417681"/>
            <a:ext cx="4408276" cy="3127060"/>
          </a:xfrm>
          <a:prstGeom prst="rect">
            <a:avLst/>
          </a:prstGeom>
        </p:spPr>
      </p:pic>
    </p:spTree>
    <p:extLst>
      <p:ext uri="{BB962C8B-B14F-4D97-AF65-F5344CB8AC3E}">
        <p14:creationId xmlns:p14="http://schemas.microsoft.com/office/powerpoint/2010/main" val="34531116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34</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Configuration In Razor Pages - 4</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360098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Configuring your Razor Pages site to run under HTTPS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Running a site under HTTPS used to be something that only big online merchants worried about.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a:t>
            </a:r>
            <a:r>
              <a:rPr lang="en-US" sz="2600" dirty="0" err="1"/>
              <a:t>RequireHttps</a:t>
            </a:r>
            <a:r>
              <a:rPr lang="en-US" sz="2600" dirty="0"/>
              <a:t> attribute is an authorization filter whose role is to confirm that requests are received over HTTPS. If the request was not made over HTTPS, the client will be redirected to the HTTPS version of the request URI if the GET method was used. Non-HTTPS requests made using any other verb (e.g. POST) will receive a 403 Forbidden result. </a:t>
            </a:r>
          </a:p>
        </p:txBody>
      </p:sp>
      <p:pic>
        <p:nvPicPr>
          <p:cNvPr id="2" name="Picture 1"/>
          <p:cNvPicPr>
            <a:picLocks noChangeAspect="1"/>
          </p:cNvPicPr>
          <p:nvPr/>
        </p:nvPicPr>
        <p:blipFill>
          <a:blip r:embed="rId3"/>
          <a:stretch>
            <a:fillRect/>
          </a:stretch>
        </p:blipFill>
        <p:spPr>
          <a:xfrm>
            <a:off x="6695909" y="4746537"/>
            <a:ext cx="4884191" cy="1370111"/>
          </a:xfrm>
          <a:prstGeom prst="rect">
            <a:avLst/>
          </a:prstGeom>
        </p:spPr>
      </p:pic>
    </p:spTree>
    <p:extLst>
      <p:ext uri="{BB962C8B-B14F-4D97-AF65-F5344CB8AC3E}">
        <p14:creationId xmlns:p14="http://schemas.microsoft.com/office/powerpoint/2010/main" val="26146199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35</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Dependency Injection in Razor Pages</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95520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Dependency Injection (DI) is a technique that promotes loose coupling of software through separation of concerns.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In the context of a Razor Pages application, DI encourages you to develop discrete components for specific tasks, which are then injected into classes that need to use their functionality.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This results in an application that is easier to maintain and test.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Developers are advised to implement the SOLID principals of software design to ensure that their applications are robust and easier to maintain and extend. Another important guiding principal for developers is Don't Repeat Yourself (DRY), which states that should aim to reduce code repetition wherever possible.</a:t>
            </a:r>
          </a:p>
        </p:txBody>
      </p:sp>
    </p:spTree>
    <p:extLst>
      <p:ext uri="{BB962C8B-B14F-4D97-AF65-F5344CB8AC3E}">
        <p14:creationId xmlns:p14="http://schemas.microsoft.com/office/powerpoint/2010/main" val="2938216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36</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Using Forms in Razor Pages - 1</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801314"/>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Forms are used for transferring data from the browser to the web server for further processing, such as saving it to a database, constructing an email, or simply subjecting the data to some kind of algorithm and then displaying the result.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HTML &lt;form&gt; element is used to create a form on a web page. The form element has a number of attributes, the most commonly used of which are method and action. The method attribute determines the HTTP verb to use when the form is submitted.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By default, the GET verb is used and the form values are appended to the receiving page's URL as query string values. If the action attribute is omitted, the form will be submitted to the current URL i.e. the page that the form is in. </a:t>
            </a:r>
          </a:p>
        </p:txBody>
      </p:sp>
    </p:spTree>
    <p:extLst>
      <p:ext uri="{BB962C8B-B14F-4D97-AF65-F5344CB8AC3E}">
        <p14:creationId xmlns:p14="http://schemas.microsoft.com/office/powerpoint/2010/main" val="34823949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37</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Using Forms in Razor Pages - 2</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504753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Access the user input. User input is only available to server-side code if the form control has a value applied to the name attribute. There are several ways to reference posted form values:</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300" dirty="0"/>
              <a:t>Accessing the </a:t>
            </a:r>
            <a:r>
              <a:rPr lang="en-US" sz="2300" dirty="0" err="1"/>
              <a:t>Request.Form</a:t>
            </a:r>
            <a:r>
              <a:rPr lang="en-US" sz="2300" dirty="0"/>
              <a:t> collection via a string-based index, using the name attribute of the form control as the index value.</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a:p>
            <a:pPr marL="800100" lvl="1"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a:p>
            <a:pPr marL="800100" lvl="1"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300" dirty="0"/>
              <a:t>Leveraging Model Binding to map form fields to handler method parameters.</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300" dirty="0"/>
              <a:t>Leveraging Model Binding to map form fields to public properties on a </a:t>
            </a:r>
            <a:r>
              <a:rPr lang="en-US" sz="2300" dirty="0" err="1"/>
              <a:t>PageModel</a:t>
            </a:r>
            <a:r>
              <a:rPr lang="en-US" sz="2300" dirty="0"/>
              <a:t> class.</a:t>
            </a:r>
          </a:p>
        </p:txBody>
      </p:sp>
      <p:pic>
        <p:nvPicPr>
          <p:cNvPr id="2" name="Picture 1"/>
          <p:cNvPicPr>
            <a:picLocks noChangeAspect="1"/>
          </p:cNvPicPr>
          <p:nvPr/>
        </p:nvPicPr>
        <p:blipFill>
          <a:blip r:embed="rId3"/>
          <a:stretch>
            <a:fillRect/>
          </a:stretch>
        </p:blipFill>
        <p:spPr>
          <a:xfrm>
            <a:off x="627991" y="3714913"/>
            <a:ext cx="4981077" cy="1161166"/>
          </a:xfrm>
          <a:prstGeom prst="rect">
            <a:avLst/>
          </a:prstGeom>
        </p:spPr>
      </p:pic>
      <p:pic>
        <p:nvPicPr>
          <p:cNvPr id="3" name="Picture 2"/>
          <p:cNvPicPr>
            <a:picLocks noChangeAspect="1"/>
          </p:cNvPicPr>
          <p:nvPr/>
        </p:nvPicPr>
        <p:blipFill>
          <a:blip r:embed="rId4"/>
          <a:stretch>
            <a:fillRect/>
          </a:stretch>
        </p:blipFill>
        <p:spPr>
          <a:xfrm>
            <a:off x="5921429" y="3590204"/>
            <a:ext cx="5804743" cy="1475782"/>
          </a:xfrm>
          <a:prstGeom prst="rect">
            <a:avLst/>
          </a:prstGeom>
        </p:spPr>
      </p:pic>
    </p:spTree>
    <p:extLst>
      <p:ext uri="{BB962C8B-B14F-4D97-AF65-F5344CB8AC3E}">
        <p14:creationId xmlns:p14="http://schemas.microsoft.com/office/powerpoint/2010/main" val="3260426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38</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Using Forms in Razor Pages - 3</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310854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Leveraging Model Binding to map form fields to handler method parameters.</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p>
          <a:p>
            <a:pPr marL="800100" lvl="1"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p>
          <a:p>
            <a:pPr marL="800100" lvl="1"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Leveraging Model Binding to map form fields to public properties on a </a:t>
            </a:r>
            <a:r>
              <a:rPr lang="en-US" sz="2600" dirty="0" err="1"/>
              <a:t>PageModel</a:t>
            </a:r>
            <a:r>
              <a:rPr lang="en-US" sz="2600" dirty="0"/>
              <a:t> class.</a:t>
            </a:r>
          </a:p>
        </p:txBody>
      </p:sp>
      <p:pic>
        <p:nvPicPr>
          <p:cNvPr id="2" name="Picture 1"/>
          <p:cNvPicPr>
            <a:picLocks noChangeAspect="1"/>
          </p:cNvPicPr>
          <p:nvPr/>
        </p:nvPicPr>
        <p:blipFill>
          <a:blip r:embed="rId3"/>
          <a:stretch>
            <a:fillRect/>
          </a:stretch>
        </p:blipFill>
        <p:spPr>
          <a:xfrm>
            <a:off x="3283169" y="4335418"/>
            <a:ext cx="5126282" cy="1883823"/>
          </a:xfrm>
          <a:prstGeom prst="rect">
            <a:avLst/>
          </a:prstGeom>
        </p:spPr>
      </p:pic>
      <p:pic>
        <p:nvPicPr>
          <p:cNvPr id="3" name="Picture 2"/>
          <p:cNvPicPr>
            <a:picLocks noChangeAspect="1"/>
          </p:cNvPicPr>
          <p:nvPr/>
        </p:nvPicPr>
        <p:blipFill>
          <a:blip r:embed="rId4"/>
          <a:stretch>
            <a:fillRect/>
          </a:stretch>
        </p:blipFill>
        <p:spPr>
          <a:xfrm>
            <a:off x="838200" y="2216633"/>
            <a:ext cx="4889938" cy="1243407"/>
          </a:xfrm>
          <a:prstGeom prst="rect">
            <a:avLst/>
          </a:prstGeom>
        </p:spPr>
      </p:pic>
    </p:spTree>
    <p:extLst>
      <p:ext uri="{BB962C8B-B14F-4D97-AF65-F5344CB8AC3E}">
        <p14:creationId xmlns:p14="http://schemas.microsoft.com/office/powerpoint/2010/main" val="14996825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39</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Validating User Input in Razor Pages – 1</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5016758"/>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Validate user input in two places in a web application: in the browser using client-side script or the browser's in-built data type validation; and on the server.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MVC framework, on which Razor Pages is built, includes a robust validation framework that works against inbound model properties on the client-side and on the server.</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key players in the input validation framework are:</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err="1"/>
              <a:t>DataAnnotation</a:t>
            </a:r>
            <a:r>
              <a:rPr lang="en-US" sz="2600" dirty="0"/>
              <a:t> Attributes, Tag Helpers</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jQuery Unobtrusive Validation</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err="1"/>
              <a:t>ModelState</a:t>
            </a:r>
            <a:endParaRPr lang="en-US" sz="2600" dirty="0"/>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Route Constraints </a:t>
            </a:r>
          </a:p>
        </p:txBody>
      </p:sp>
    </p:spTree>
    <p:extLst>
      <p:ext uri="{BB962C8B-B14F-4D97-AF65-F5344CB8AC3E}">
        <p14:creationId xmlns:p14="http://schemas.microsoft.com/office/powerpoint/2010/main" val="3030259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2/23/2024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ASP.NET Core Razor Pages - 2</a:t>
            </a:r>
          </a:p>
        </p:txBody>
      </p:sp>
      <p:sp>
        <p:nvSpPr>
          <p:cNvPr id="6" name="TextBox 5">
            <a:extLst>
              <a:ext uri="{FF2B5EF4-FFF2-40B4-BE49-F238E27FC236}">
                <a16:creationId xmlns:a16="http://schemas.microsoft.com/office/drawing/2014/main" id="{DC40B99B-89B9-4DBA-B286-85BE9A31140F}"/>
              </a:ext>
            </a:extLst>
          </p:cNvPr>
          <p:cNvSpPr txBox="1"/>
          <p:nvPr/>
        </p:nvSpPr>
        <p:spPr>
          <a:xfrm>
            <a:off x="-64546" y="1391021"/>
            <a:ext cx="12220689" cy="3046988"/>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Razor Pages makes use of the popular C# programming language for server-side programming, and the easy-to-learn Razor </a:t>
            </a:r>
            <a:r>
              <a:rPr lang="en-US" sz="2600" dirty="0" err="1">
                <a:solidFill>
                  <a:srgbClr val="111111"/>
                </a:solidFill>
                <a:latin typeface="+mj-lt"/>
              </a:rPr>
              <a:t>templating</a:t>
            </a:r>
            <a:r>
              <a:rPr lang="en-US" sz="2600" dirty="0">
                <a:solidFill>
                  <a:srgbClr val="111111"/>
                </a:solidFill>
                <a:latin typeface="+mj-lt"/>
              </a:rPr>
              <a:t> syntax for embedding C# in HTML mark-up to generate content for browsers dynamically.</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Architecturally, Razor Pages is an implementation of the MVC pattern and encourages separation of concerns.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Razor Pages is included within .NET Core from version 2.0 onwards, which is available as a free download as either an SDK or a Runtime. </a:t>
            </a:r>
          </a:p>
        </p:txBody>
      </p:sp>
    </p:spTree>
    <p:extLst>
      <p:ext uri="{BB962C8B-B14F-4D97-AF65-F5344CB8AC3E}">
        <p14:creationId xmlns:p14="http://schemas.microsoft.com/office/powerpoint/2010/main" val="16077077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40</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Validating User Input in Razor Pages – 2</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2"/>
            <a:ext cx="3896591" cy="464742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primary building block of the validation framework is a set of attributes that inherit from </a:t>
            </a:r>
            <a:r>
              <a:rPr lang="en-US" sz="2600" i="1" dirty="0" err="1"/>
              <a:t>ValidationAttribute</a:t>
            </a:r>
            <a:r>
              <a:rPr lang="en-US" sz="2600" dirty="0"/>
              <a:t>.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Most of these attributes reside in the </a:t>
            </a:r>
            <a:r>
              <a:rPr lang="en-US" sz="2600" i="1" dirty="0" err="1"/>
              <a:t>System.ComponentModel.DataAnnotations</a:t>
            </a:r>
            <a:r>
              <a:rPr lang="en-US" sz="2600" i="1" dirty="0"/>
              <a:t> </a:t>
            </a:r>
            <a:r>
              <a:rPr lang="en-US" sz="2600" dirty="0"/>
              <a:t>namespace. </a:t>
            </a:r>
          </a:p>
        </p:txBody>
      </p:sp>
      <p:pic>
        <p:nvPicPr>
          <p:cNvPr id="2" name="Picture 1"/>
          <p:cNvPicPr>
            <a:picLocks noChangeAspect="1"/>
          </p:cNvPicPr>
          <p:nvPr/>
        </p:nvPicPr>
        <p:blipFill>
          <a:blip r:embed="rId3"/>
          <a:stretch>
            <a:fillRect/>
          </a:stretch>
        </p:blipFill>
        <p:spPr>
          <a:xfrm>
            <a:off x="3970399" y="1563022"/>
            <a:ext cx="8095477" cy="4705968"/>
          </a:xfrm>
          <a:prstGeom prst="rect">
            <a:avLst/>
          </a:prstGeom>
        </p:spPr>
      </p:pic>
    </p:spTree>
    <p:extLst>
      <p:ext uri="{BB962C8B-B14F-4D97-AF65-F5344CB8AC3E}">
        <p14:creationId xmlns:p14="http://schemas.microsoft.com/office/powerpoint/2010/main" val="16133034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41</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Validating User Input in Razor Pages – 3</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1000274"/>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400" dirty="0"/>
              <a:t> </a:t>
            </a:r>
            <a:r>
              <a:rPr lang="en-US" sz="2600" dirty="0"/>
              <a:t>An example of </a:t>
            </a:r>
            <a:r>
              <a:rPr lang="en-US" sz="2600" dirty="0" err="1"/>
              <a:t>DataAnnotation</a:t>
            </a:r>
            <a:r>
              <a:rPr lang="en-US" sz="2600" dirty="0"/>
              <a:t> attributes</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pic>
        <p:nvPicPr>
          <p:cNvPr id="3" name="Picture 2"/>
          <p:cNvPicPr>
            <a:picLocks noChangeAspect="1"/>
          </p:cNvPicPr>
          <p:nvPr/>
        </p:nvPicPr>
        <p:blipFill>
          <a:blip r:embed="rId3"/>
          <a:stretch>
            <a:fillRect/>
          </a:stretch>
        </p:blipFill>
        <p:spPr>
          <a:xfrm>
            <a:off x="2209800" y="2172300"/>
            <a:ext cx="6366641" cy="3521728"/>
          </a:xfrm>
          <a:prstGeom prst="rect">
            <a:avLst/>
          </a:prstGeom>
        </p:spPr>
      </p:pic>
    </p:spTree>
    <p:extLst>
      <p:ext uri="{BB962C8B-B14F-4D97-AF65-F5344CB8AC3E}">
        <p14:creationId xmlns:p14="http://schemas.microsoft.com/office/powerpoint/2010/main" val="42066603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42</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Validating User Input in Razor Pages – 4</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2646878"/>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Client-side validation support is provided by the jQuery Unobtrusive Validation library, developed by Microsoft.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Must include jQuery Unobtrusive Validation within the page containing the form for client side validation to work. This is most easily accomplished by the inclusion of the _</a:t>
            </a:r>
            <a:r>
              <a:rPr lang="en-US" sz="2600" i="1" dirty="0" err="1"/>
              <a:t>ValidationScriptsPartial.cshtml</a:t>
            </a:r>
            <a:r>
              <a:rPr lang="en-US" sz="2600" dirty="0"/>
              <a:t> file (located in the Shared folder) within the page </a:t>
            </a:r>
          </a:p>
        </p:txBody>
      </p:sp>
      <p:pic>
        <p:nvPicPr>
          <p:cNvPr id="2" name="Picture 1"/>
          <p:cNvPicPr>
            <a:picLocks noChangeAspect="1"/>
          </p:cNvPicPr>
          <p:nvPr/>
        </p:nvPicPr>
        <p:blipFill>
          <a:blip r:embed="rId3"/>
          <a:stretch>
            <a:fillRect/>
          </a:stretch>
        </p:blipFill>
        <p:spPr>
          <a:xfrm>
            <a:off x="396763" y="4477485"/>
            <a:ext cx="5131678" cy="889635"/>
          </a:xfrm>
          <a:prstGeom prst="rect">
            <a:avLst/>
          </a:prstGeom>
        </p:spPr>
      </p:pic>
    </p:spTree>
    <p:extLst>
      <p:ext uri="{BB962C8B-B14F-4D97-AF65-F5344CB8AC3E}">
        <p14:creationId xmlns:p14="http://schemas.microsoft.com/office/powerpoint/2010/main" val="3666661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43</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Validating User Input in Razor Pages – 5</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7627764" cy="4801314"/>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Because it is so easy to circumvent client-side validation, server-side validation is included as part of the ASP.NET Core validation framework.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Once property values have been bound, the framework looks for all validation attributes on those properties and executes them.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Any failures result in an entry being added to a </a:t>
            </a:r>
            <a:r>
              <a:rPr lang="en-US" sz="2600" dirty="0" err="1"/>
              <a:t>ModelStateDictionary</a:t>
            </a:r>
            <a:r>
              <a:rPr lang="en-US" sz="2600" dirty="0"/>
              <a:t>. This is made available in the </a:t>
            </a:r>
            <a:r>
              <a:rPr lang="en-US" sz="2600" dirty="0" err="1"/>
              <a:t>PageModel</a:t>
            </a:r>
            <a:r>
              <a:rPr lang="en-US" sz="2600" dirty="0"/>
              <a:t> class via </a:t>
            </a:r>
            <a:r>
              <a:rPr lang="en-US" sz="2600" i="1" dirty="0" err="1"/>
              <a:t>ModelState</a:t>
            </a:r>
            <a:r>
              <a:rPr lang="en-US" sz="2600" dirty="0"/>
              <a:t>, which has a property named </a:t>
            </a:r>
            <a:r>
              <a:rPr lang="en-US" sz="2600" i="1" dirty="0" err="1"/>
              <a:t>IsValid</a:t>
            </a:r>
            <a:r>
              <a:rPr lang="en-US" sz="2600" dirty="0"/>
              <a:t> that returns false if any of the validation tests fail. </a:t>
            </a:r>
          </a:p>
        </p:txBody>
      </p:sp>
      <p:pic>
        <p:nvPicPr>
          <p:cNvPr id="2" name="Picture 1"/>
          <p:cNvPicPr>
            <a:picLocks noChangeAspect="1"/>
          </p:cNvPicPr>
          <p:nvPr/>
        </p:nvPicPr>
        <p:blipFill>
          <a:blip r:embed="rId3"/>
          <a:stretch>
            <a:fillRect/>
          </a:stretch>
        </p:blipFill>
        <p:spPr>
          <a:xfrm>
            <a:off x="7577959" y="1638239"/>
            <a:ext cx="4475405" cy="3207030"/>
          </a:xfrm>
          <a:prstGeom prst="rect">
            <a:avLst/>
          </a:prstGeom>
        </p:spPr>
      </p:pic>
      <p:sp>
        <p:nvSpPr>
          <p:cNvPr id="3" name="Rectangle 2"/>
          <p:cNvSpPr/>
          <p:nvPr/>
        </p:nvSpPr>
        <p:spPr>
          <a:xfrm>
            <a:off x="8135007" y="2207172"/>
            <a:ext cx="2259724" cy="1891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55772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44</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Model Binding - 1</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5032147"/>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Model Binding in Razor Pages is the process that takes values from HTTP requests and maps them to handler method parameters or </a:t>
            </a:r>
            <a:r>
              <a:rPr lang="en-US" sz="2600" dirty="0" err="1"/>
              <a:t>PageModel</a:t>
            </a:r>
            <a:r>
              <a:rPr lang="en-US" sz="2600" dirty="0"/>
              <a:t> properties.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Model binding reduces the need for the developer to manually extract values from the request and then assign them, one by one, to variables or properties for later processing.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This work is repetitive, tedious and error prone, mainly because request values are usually only exposed via string-based indexes.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Model binding approaches:</a:t>
            </a:r>
          </a:p>
          <a:p>
            <a:pPr marL="800100" lvl="1" indent="-342900" algn="just">
              <a:buClr>
                <a:srgbClr val="973735"/>
              </a:buClr>
              <a:buSzPct val="50000"/>
              <a:buFont typeface="Wingdings" pitchFamily="2" charset="2"/>
              <a:buChar char="u"/>
              <a:tabLst>
                <a:tab pos="241300" algn="l"/>
              </a:tabLst>
              <a:defRPr/>
            </a:pPr>
            <a:r>
              <a:rPr lang="en-US" sz="2600" dirty="0"/>
              <a:t>Binding posted form values to Handler Method parameters</a:t>
            </a:r>
          </a:p>
          <a:p>
            <a:pPr marL="800100" lvl="1" indent="-342900" algn="just">
              <a:buClr>
                <a:srgbClr val="973735"/>
              </a:buClr>
              <a:buSzPct val="50000"/>
              <a:buFont typeface="Wingdings" pitchFamily="2" charset="2"/>
              <a:buChar char="u"/>
              <a:tabLst>
                <a:tab pos="241300" algn="l"/>
              </a:tabLst>
              <a:defRPr/>
            </a:pPr>
            <a:r>
              <a:rPr lang="en-US" sz="2600" dirty="0"/>
              <a:t>Binding posted form values to </a:t>
            </a:r>
            <a:r>
              <a:rPr lang="en-US" sz="2600" dirty="0" err="1"/>
              <a:t>PageModel</a:t>
            </a:r>
            <a:r>
              <a:rPr lang="en-US" sz="2600" dirty="0"/>
              <a:t> properties </a:t>
            </a:r>
          </a:p>
        </p:txBody>
      </p:sp>
    </p:spTree>
    <p:extLst>
      <p:ext uri="{BB962C8B-B14F-4D97-AF65-F5344CB8AC3E}">
        <p14:creationId xmlns:p14="http://schemas.microsoft.com/office/powerpoint/2010/main" val="41949670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45</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Model Binding - 2</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39087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i="1" dirty="0"/>
              <a:t>Binding posted form values to Handler Method parameters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parameters are named after the form fields, and given an appropriate type for the expected data. To see this approach in action, remove the assignment code in the </a:t>
            </a:r>
            <a:r>
              <a:rPr lang="en-US" sz="2600" dirty="0" err="1"/>
              <a:t>OnPost</a:t>
            </a:r>
            <a:r>
              <a:rPr lang="en-US" sz="2600" dirty="0"/>
              <a:t> handler method and add two parameters to the method</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p>
          <a:p>
            <a:pPr marL="800100" lvl="1"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When the form is posted, the Razor Pages framework calls the </a:t>
            </a:r>
            <a:r>
              <a:rPr lang="en-US" sz="2600" dirty="0" err="1"/>
              <a:t>OnPost</a:t>
            </a:r>
            <a:r>
              <a:rPr lang="en-US" sz="2600" dirty="0"/>
              <a:t> method and sees that it has two parameters. </a:t>
            </a:r>
          </a:p>
        </p:txBody>
      </p:sp>
      <p:pic>
        <p:nvPicPr>
          <p:cNvPr id="2" name="Picture 1"/>
          <p:cNvPicPr>
            <a:picLocks noChangeAspect="1"/>
          </p:cNvPicPr>
          <p:nvPr/>
        </p:nvPicPr>
        <p:blipFill>
          <a:blip r:embed="rId3"/>
          <a:stretch>
            <a:fillRect/>
          </a:stretch>
        </p:blipFill>
        <p:spPr>
          <a:xfrm>
            <a:off x="314982" y="3447638"/>
            <a:ext cx="8944631" cy="1148446"/>
          </a:xfrm>
          <a:prstGeom prst="rect">
            <a:avLst/>
          </a:prstGeom>
        </p:spPr>
      </p:pic>
    </p:spTree>
    <p:extLst>
      <p:ext uri="{BB962C8B-B14F-4D97-AF65-F5344CB8AC3E}">
        <p14:creationId xmlns:p14="http://schemas.microsoft.com/office/powerpoint/2010/main" val="23303867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46</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Model Binding - 3</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320087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i="1" dirty="0"/>
              <a:t>Binding posted form values to </a:t>
            </a:r>
            <a:r>
              <a:rPr lang="en-US" sz="2600" i="1" dirty="0" err="1"/>
              <a:t>PageModel</a:t>
            </a:r>
            <a:r>
              <a:rPr lang="en-US" sz="2600" i="1" dirty="0"/>
              <a:t> properties</a:t>
            </a:r>
            <a:r>
              <a:rPr lang="en-US" sz="2600" dirty="0"/>
              <a:t>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This approach is more suitable if you need to access the values outside of the handler method (for display on the page or binding to tag helpers), or if you prefer to work in a strongly typed manner within the Razor content page.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This approach involves adding public properties to the </a:t>
            </a:r>
            <a:r>
              <a:rPr lang="en-US" sz="2600" dirty="0" err="1"/>
              <a:t>PageModel</a:t>
            </a:r>
            <a:r>
              <a:rPr lang="en-US" sz="2600" dirty="0"/>
              <a:t> (or to a @functions block if you don't want to use the </a:t>
            </a:r>
            <a:r>
              <a:rPr lang="en-US" sz="2600" dirty="0" err="1"/>
              <a:t>PageModel</a:t>
            </a:r>
            <a:r>
              <a:rPr lang="en-US" sz="2600" dirty="0"/>
              <a:t> approach) and then decorating them with the </a:t>
            </a:r>
            <a:r>
              <a:rPr lang="en-US" sz="2600" dirty="0" err="1"/>
              <a:t>BindProperty</a:t>
            </a:r>
            <a:r>
              <a:rPr lang="en-US" sz="2600" dirty="0"/>
              <a:t> attribute. </a:t>
            </a:r>
          </a:p>
        </p:txBody>
      </p:sp>
    </p:spTree>
    <p:extLst>
      <p:ext uri="{BB962C8B-B14F-4D97-AF65-F5344CB8AC3E}">
        <p14:creationId xmlns:p14="http://schemas.microsoft.com/office/powerpoint/2010/main" val="40308953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47</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Model Binding - 4</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9244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i="1" dirty="0"/>
              <a:t>Binding posted form values to </a:t>
            </a:r>
            <a:r>
              <a:rPr lang="en-US" sz="2600" i="1" dirty="0" err="1"/>
              <a:t>PageModel</a:t>
            </a:r>
            <a:r>
              <a:rPr lang="en-US" sz="2600" i="1" dirty="0"/>
              <a:t> properties</a:t>
            </a:r>
            <a:r>
              <a:rPr lang="en-US" sz="2600" dirty="0"/>
              <a:t> (contd.)</a:t>
            </a:r>
          </a:p>
        </p:txBody>
      </p:sp>
      <p:pic>
        <p:nvPicPr>
          <p:cNvPr id="3" name="Picture 2"/>
          <p:cNvPicPr>
            <a:picLocks noChangeAspect="1"/>
          </p:cNvPicPr>
          <p:nvPr/>
        </p:nvPicPr>
        <p:blipFill>
          <a:blip r:embed="rId3"/>
          <a:stretch>
            <a:fillRect/>
          </a:stretch>
        </p:blipFill>
        <p:spPr>
          <a:xfrm>
            <a:off x="0" y="2009299"/>
            <a:ext cx="7724775" cy="3457575"/>
          </a:xfrm>
          <a:prstGeom prst="rect">
            <a:avLst/>
          </a:prstGeom>
        </p:spPr>
      </p:pic>
      <p:pic>
        <p:nvPicPr>
          <p:cNvPr id="8" name="Picture 7"/>
          <p:cNvPicPr>
            <a:picLocks noChangeAspect="1"/>
          </p:cNvPicPr>
          <p:nvPr/>
        </p:nvPicPr>
        <p:blipFill>
          <a:blip r:embed="rId4"/>
          <a:stretch>
            <a:fillRect/>
          </a:stretch>
        </p:blipFill>
        <p:spPr>
          <a:xfrm>
            <a:off x="4172257" y="2968181"/>
            <a:ext cx="7724775" cy="3429000"/>
          </a:xfrm>
          <a:prstGeom prst="rect">
            <a:avLst/>
          </a:prstGeom>
        </p:spPr>
      </p:pic>
      <p:sp>
        <p:nvSpPr>
          <p:cNvPr id="9" name="Rectangle 8"/>
          <p:cNvSpPr/>
          <p:nvPr/>
        </p:nvSpPr>
        <p:spPr>
          <a:xfrm>
            <a:off x="396763" y="2968181"/>
            <a:ext cx="1411017" cy="3258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96763" y="2476595"/>
            <a:ext cx="1400506" cy="2516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59150" y="3042653"/>
            <a:ext cx="1524000" cy="2513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466669" y="3724028"/>
            <a:ext cx="3142593" cy="525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84230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48</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State Management in Razor Pages - 1</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755148"/>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Managing state in Razor Pages is the process of retaining user or application-related data over the duration of a number of requests.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Razor Pages, along with its underlying MVC framework provides a number of mechanisms for retaining information (or state) across requests, each with its benefits and drawbacks:</a:t>
            </a:r>
          </a:p>
          <a:p>
            <a:pPr marL="800100" lvl="1" indent="-342900" algn="just">
              <a:buClr>
                <a:srgbClr val="973735"/>
              </a:buClr>
              <a:buSzPct val="50000"/>
              <a:buFont typeface="Wingdings" pitchFamily="2" charset="2"/>
              <a:buChar char="u"/>
              <a:tabLst>
                <a:tab pos="241300" algn="l"/>
              </a:tabLst>
              <a:defRPr/>
            </a:pPr>
            <a:r>
              <a:rPr lang="en-US" sz="2600" dirty="0"/>
              <a:t>Hidden Form Fields</a:t>
            </a:r>
          </a:p>
          <a:p>
            <a:pPr marL="800100" lvl="1" indent="-342900" algn="just">
              <a:buClr>
                <a:srgbClr val="973735"/>
              </a:buClr>
              <a:buSzPct val="50000"/>
              <a:buFont typeface="Wingdings" pitchFamily="2" charset="2"/>
              <a:buChar char="u"/>
              <a:tabLst>
                <a:tab pos="241300" algn="l"/>
              </a:tabLst>
              <a:defRPr/>
            </a:pPr>
            <a:r>
              <a:rPr lang="en-US" sz="2600" dirty="0"/>
              <a:t>Query Strings</a:t>
            </a:r>
          </a:p>
          <a:p>
            <a:pPr marL="800100" lvl="1" indent="-342900" algn="just">
              <a:buClr>
                <a:srgbClr val="973735"/>
              </a:buClr>
              <a:buSzPct val="50000"/>
              <a:buFont typeface="Wingdings" pitchFamily="2" charset="2"/>
              <a:buChar char="u"/>
              <a:tabLst>
                <a:tab pos="241300" algn="l"/>
              </a:tabLst>
              <a:defRPr/>
            </a:pPr>
            <a:r>
              <a:rPr lang="en-US" sz="2600" dirty="0"/>
              <a:t>Route Data</a:t>
            </a:r>
          </a:p>
          <a:p>
            <a:pPr marL="800100" lvl="1" indent="-342900" algn="just">
              <a:buClr>
                <a:srgbClr val="973735"/>
              </a:buClr>
              <a:buSzPct val="50000"/>
              <a:buFont typeface="Wingdings" pitchFamily="2" charset="2"/>
              <a:buChar char="u"/>
              <a:tabLst>
                <a:tab pos="241300" algn="l"/>
              </a:tabLst>
              <a:defRPr/>
            </a:pPr>
            <a:r>
              <a:rPr lang="en-US" sz="2600" dirty="0"/>
              <a:t>Cookies</a:t>
            </a:r>
          </a:p>
          <a:p>
            <a:pPr marL="800100" lvl="1" indent="-342900" algn="just">
              <a:buClr>
                <a:srgbClr val="973735"/>
              </a:buClr>
              <a:buSzPct val="50000"/>
              <a:buFont typeface="Wingdings" pitchFamily="2" charset="2"/>
              <a:buChar char="u"/>
              <a:tabLst>
                <a:tab pos="241300" algn="l"/>
              </a:tabLst>
              <a:defRPr/>
            </a:pPr>
            <a:r>
              <a:rPr lang="en-US" sz="2600" dirty="0" err="1"/>
              <a:t>TempData</a:t>
            </a:r>
            <a:r>
              <a:rPr lang="en-US" sz="2600" dirty="0"/>
              <a:t>, Session Variables, Application Variables, Caching</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300" dirty="0"/>
              <a:t> </a:t>
            </a:r>
          </a:p>
        </p:txBody>
      </p:sp>
    </p:spTree>
    <p:extLst>
      <p:ext uri="{BB962C8B-B14F-4D97-AF65-F5344CB8AC3E}">
        <p14:creationId xmlns:p14="http://schemas.microsoft.com/office/powerpoint/2010/main" val="734654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49</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State Management in Razor Pages - 2</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320087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Session state is a mechanism that enables you to store and retrieve user specific values temporarily. These values can be stored for the duration of the visitor's session on your site.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Session management in ASP.NET Core is included in the </a:t>
            </a:r>
            <a:r>
              <a:rPr lang="en-US" sz="2600" i="1" dirty="0" err="1"/>
              <a:t>Microsoft.AspNetCore.All</a:t>
            </a:r>
            <a:r>
              <a:rPr lang="en-US" sz="2600" dirty="0"/>
              <a:t> </a:t>
            </a:r>
            <a:r>
              <a:rPr lang="en-US" sz="2600" dirty="0" err="1"/>
              <a:t>metapackage</a:t>
            </a:r>
            <a:r>
              <a:rPr lang="en-US" sz="2600" dirty="0"/>
              <a:t>, but is not enabled by default. Must enable Session State in the Startup file.</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p>
        </p:txBody>
      </p:sp>
      <p:pic>
        <p:nvPicPr>
          <p:cNvPr id="2" name="Picture 1"/>
          <p:cNvPicPr>
            <a:picLocks noChangeAspect="1"/>
          </p:cNvPicPr>
          <p:nvPr/>
        </p:nvPicPr>
        <p:blipFill>
          <a:blip r:embed="rId3"/>
          <a:stretch>
            <a:fillRect/>
          </a:stretch>
        </p:blipFill>
        <p:spPr>
          <a:xfrm>
            <a:off x="149563" y="4284830"/>
            <a:ext cx="5467350" cy="1428750"/>
          </a:xfrm>
          <a:prstGeom prst="rect">
            <a:avLst/>
          </a:prstGeom>
        </p:spPr>
      </p:pic>
      <p:pic>
        <p:nvPicPr>
          <p:cNvPr id="3" name="Picture 2"/>
          <p:cNvPicPr>
            <a:picLocks noChangeAspect="1"/>
          </p:cNvPicPr>
          <p:nvPr/>
        </p:nvPicPr>
        <p:blipFill>
          <a:blip r:embed="rId4"/>
          <a:stretch>
            <a:fillRect/>
          </a:stretch>
        </p:blipFill>
        <p:spPr>
          <a:xfrm>
            <a:off x="5354569" y="3958161"/>
            <a:ext cx="6734175" cy="2705100"/>
          </a:xfrm>
          <a:prstGeom prst="rect">
            <a:avLst/>
          </a:prstGeom>
        </p:spPr>
      </p:pic>
      <p:sp>
        <p:nvSpPr>
          <p:cNvPr id="8" name="Rectangle 7"/>
          <p:cNvSpPr/>
          <p:nvPr/>
        </p:nvSpPr>
        <p:spPr>
          <a:xfrm>
            <a:off x="396763" y="4715466"/>
            <a:ext cx="2133600" cy="2946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616913" y="4750895"/>
            <a:ext cx="1810162" cy="2028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0662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2/23/2024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Razor Pages</a:t>
            </a:r>
          </a:p>
        </p:txBody>
      </p:sp>
      <p:sp>
        <p:nvSpPr>
          <p:cNvPr id="6" name="TextBox 5">
            <a:extLst>
              <a:ext uri="{FF2B5EF4-FFF2-40B4-BE49-F238E27FC236}">
                <a16:creationId xmlns:a16="http://schemas.microsoft.com/office/drawing/2014/main" id="{DC40B99B-89B9-4DBA-B286-85BE9A31140F}"/>
              </a:ext>
            </a:extLst>
          </p:cNvPr>
          <p:cNvSpPr txBox="1"/>
          <p:nvPr/>
        </p:nvSpPr>
        <p:spPr>
          <a:xfrm>
            <a:off x="-64546" y="1391021"/>
            <a:ext cx="12220689" cy="463203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Razor is a markup syntax for embedding server-based code into webpages.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The Razor syntax consists of Razor markup, C#, and HTML. Files containing Razor generally have a .</a:t>
            </a:r>
            <a:r>
              <a:rPr lang="en-US" sz="2600" dirty="0" err="1">
                <a:solidFill>
                  <a:srgbClr val="111111"/>
                </a:solidFill>
                <a:latin typeface="+mj-lt"/>
              </a:rPr>
              <a:t>cshtml</a:t>
            </a:r>
            <a:r>
              <a:rPr lang="en-US" sz="2600" dirty="0">
                <a:solidFill>
                  <a:srgbClr val="111111"/>
                </a:solidFill>
                <a:latin typeface="+mj-lt"/>
              </a:rPr>
              <a:t> file extension.</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The default Razor language is HTML. Rendering HTML from Razor markup is no different than rendering HTML from an HTML file. HTML markup in .</a:t>
            </a:r>
            <a:r>
              <a:rPr lang="en-US" sz="2600" dirty="0" err="1">
                <a:solidFill>
                  <a:srgbClr val="111111"/>
                </a:solidFill>
                <a:latin typeface="+mj-lt"/>
              </a:rPr>
              <a:t>cshtml</a:t>
            </a:r>
            <a:endParaRPr lang="en-US" sz="2600" dirty="0">
              <a:solidFill>
                <a:srgbClr val="111111"/>
              </a:solidFill>
              <a:latin typeface="+mj-lt"/>
            </a:endParaRP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Razor files is rendered by the server unchanged.</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Different types of ASP.NET Razor</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Razor Page (Single Page Model) – Demo1.cshtml</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Razor Page (with Page Model) – Demo2.cshtml + Demo2.cshtml.cs</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Razor with MVC</a:t>
            </a:r>
          </a:p>
        </p:txBody>
      </p:sp>
    </p:spTree>
    <p:extLst>
      <p:ext uri="{BB962C8B-B14F-4D97-AF65-F5344CB8AC3E}">
        <p14:creationId xmlns:p14="http://schemas.microsoft.com/office/powerpoint/2010/main" val="10104728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State Management in Razor Pages - 3</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215443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Configuring Sessions</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Using Session Variables</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p>
        </p:txBody>
      </p:sp>
      <p:pic>
        <p:nvPicPr>
          <p:cNvPr id="10" name="Picture 9"/>
          <p:cNvPicPr>
            <a:picLocks noChangeAspect="1"/>
          </p:cNvPicPr>
          <p:nvPr/>
        </p:nvPicPr>
        <p:blipFill>
          <a:blip r:embed="rId3"/>
          <a:stretch>
            <a:fillRect/>
          </a:stretch>
        </p:blipFill>
        <p:spPr>
          <a:xfrm>
            <a:off x="3581400" y="1473638"/>
            <a:ext cx="6172200" cy="997048"/>
          </a:xfrm>
          <a:prstGeom prst="rect">
            <a:avLst/>
          </a:prstGeom>
        </p:spPr>
      </p:pic>
      <p:pic>
        <p:nvPicPr>
          <p:cNvPr id="11" name="Picture 10"/>
          <p:cNvPicPr>
            <a:picLocks noChangeAspect="1"/>
          </p:cNvPicPr>
          <p:nvPr/>
        </p:nvPicPr>
        <p:blipFill>
          <a:blip r:embed="rId4"/>
          <a:stretch>
            <a:fillRect/>
          </a:stretch>
        </p:blipFill>
        <p:spPr>
          <a:xfrm>
            <a:off x="396762" y="3165594"/>
            <a:ext cx="8673665" cy="1198335"/>
          </a:xfrm>
          <a:prstGeom prst="rect">
            <a:avLst/>
          </a:prstGeom>
        </p:spPr>
      </p:pic>
      <p:pic>
        <p:nvPicPr>
          <p:cNvPr id="12" name="Picture 11"/>
          <p:cNvPicPr>
            <a:picLocks noChangeAspect="1"/>
          </p:cNvPicPr>
          <p:nvPr/>
        </p:nvPicPr>
        <p:blipFill>
          <a:blip r:embed="rId5"/>
          <a:stretch>
            <a:fillRect/>
          </a:stretch>
        </p:blipFill>
        <p:spPr>
          <a:xfrm>
            <a:off x="453913" y="4443869"/>
            <a:ext cx="8616514" cy="1935260"/>
          </a:xfrm>
          <a:prstGeom prst="rect">
            <a:avLst/>
          </a:prstGeom>
        </p:spPr>
      </p:pic>
    </p:spTree>
    <p:extLst>
      <p:ext uri="{BB962C8B-B14F-4D97-AF65-F5344CB8AC3E}">
        <p14:creationId xmlns:p14="http://schemas.microsoft.com/office/powerpoint/2010/main" val="10911598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State Management in Razor Pages - 4</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7123267" cy="366254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ASP.NET Core uses cookies to tie multiple request together in a session. </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List of properties of Cookie</a:t>
            </a:r>
          </a:p>
        </p:txBody>
      </p:sp>
      <p:pic>
        <p:nvPicPr>
          <p:cNvPr id="2" name="Picture 1"/>
          <p:cNvPicPr>
            <a:picLocks noChangeAspect="1"/>
          </p:cNvPicPr>
          <p:nvPr/>
        </p:nvPicPr>
        <p:blipFill>
          <a:blip r:embed="rId3"/>
          <a:stretch>
            <a:fillRect/>
          </a:stretch>
        </p:blipFill>
        <p:spPr>
          <a:xfrm>
            <a:off x="145979" y="2548384"/>
            <a:ext cx="6025343" cy="1624223"/>
          </a:xfrm>
          <a:prstGeom prst="rect">
            <a:avLst/>
          </a:prstGeom>
        </p:spPr>
      </p:pic>
      <p:pic>
        <p:nvPicPr>
          <p:cNvPr id="3" name="Picture 2"/>
          <p:cNvPicPr>
            <a:picLocks noChangeAspect="1"/>
          </p:cNvPicPr>
          <p:nvPr/>
        </p:nvPicPr>
        <p:blipFill>
          <a:blip r:embed="rId4"/>
          <a:stretch>
            <a:fillRect/>
          </a:stretch>
        </p:blipFill>
        <p:spPr>
          <a:xfrm>
            <a:off x="6169084" y="2270235"/>
            <a:ext cx="6022916" cy="4210464"/>
          </a:xfrm>
          <a:prstGeom prst="rect">
            <a:avLst/>
          </a:prstGeom>
        </p:spPr>
      </p:pic>
      <p:cxnSp>
        <p:nvCxnSpPr>
          <p:cNvPr id="8" name="Straight Arrow Connector 7"/>
          <p:cNvCxnSpPr/>
          <p:nvPr/>
        </p:nvCxnSpPr>
        <p:spPr>
          <a:xfrm flipV="1">
            <a:off x="4151586" y="2548384"/>
            <a:ext cx="2364828" cy="21917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43902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52</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Working with AJAX in Razor Pages - 1</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55509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AJAX is a technique used for making requests from the browser to the server for various purposes such as the retrieval of assorted content including data, HTML, XML, posting form values and so on.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Requests are initiated from client script (usually JavaScript) once the page has already been loaded in the browser.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If you wanted to update parts of the page as a result of choices that the user made, those choices would have to be sent to the server as a form post and the page would be regenerated on the web server in its entirety.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use of AJAX in a web page eliminates this stop-start approach to working in a web page. </a:t>
            </a:r>
          </a:p>
        </p:txBody>
      </p:sp>
      <p:pic>
        <p:nvPicPr>
          <p:cNvPr id="2" name="Picture 1"/>
          <p:cNvPicPr>
            <a:picLocks noChangeAspect="1"/>
          </p:cNvPicPr>
          <p:nvPr/>
        </p:nvPicPr>
        <p:blipFill>
          <a:blip r:embed="rId3"/>
          <a:stretch>
            <a:fillRect/>
          </a:stretch>
        </p:blipFill>
        <p:spPr>
          <a:xfrm>
            <a:off x="5265682" y="5744144"/>
            <a:ext cx="2774731" cy="994279"/>
          </a:xfrm>
          <a:prstGeom prst="rect">
            <a:avLst/>
          </a:prstGeom>
        </p:spPr>
      </p:pic>
    </p:spTree>
    <p:extLst>
      <p:ext uri="{BB962C8B-B14F-4D97-AF65-F5344CB8AC3E}">
        <p14:creationId xmlns:p14="http://schemas.microsoft.com/office/powerpoint/2010/main" val="26975259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53</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Working with AJAX in Razor Pages - 2</a:t>
            </a:r>
          </a:p>
        </p:txBody>
      </p:sp>
      <p:pic>
        <p:nvPicPr>
          <p:cNvPr id="3" name="Picture 2"/>
          <p:cNvPicPr>
            <a:picLocks noChangeAspect="1"/>
          </p:cNvPicPr>
          <p:nvPr/>
        </p:nvPicPr>
        <p:blipFill>
          <a:blip r:embed="rId3"/>
          <a:stretch>
            <a:fillRect/>
          </a:stretch>
        </p:blipFill>
        <p:spPr>
          <a:xfrm>
            <a:off x="0" y="1382993"/>
            <a:ext cx="3743325" cy="2505075"/>
          </a:xfrm>
          <a:prstGeom prst="rect">
            <a:avLst/>
          </a:prstGeom>
        </p:spPr>
      </p:pic>
      <p:pic>
        <p:nvPicPr>
          <p:cNvPr id="8" name="Picture 7"/>
          <p:cNvPicPr>
            <a:picLocks noChangeAspect="1"/>
          </p:cNvPicPr>
          <p:nvPr/>
        </p:nvPicPr>
        <p:blipFill>
          <a:blip r:embed="rId4"/>
          <a:stretch>
            <a:fillRect/>
          </a:stretch>
        </p:blipFill>
        <p:spPr>
          <a:xfrm>
            <a:off x="3343275" y="2415069"/>
            <a:ext cx="8848725" cy="4065630"/>
          </a:xfrm>
          <a:prstGeom prst="rect">
            <a:avLst/>
          </a:prstGeom>
        </p:spPr>
      </p:pic>
      <p:sp>
        <p:nvSpPr>
          <p:cNvPr id="9" name="Heptagon 8"/>
          <p:cNvSpPr/>
          <p:nvPr/>
        </p:nvSpPr>
        <p:spPr>
          <a:xfrm>
            <a:off x="-210207" y="1734207"/>
            <a:ext cx="606970" cy="599090"/>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a:t>
            </a:r>
          </a:p>
        </p:txBody>
      </p:sp>
      <p:sp>
        <p:nvSpPr>
          <p:cNvPr id="11" name="Heptagon 10"/>
          <p:cNvSpPr/>
          <p:nvPr/>
        </p:nvSpPr>
        <p:spPr>
          <a:xfrm>
            <a:off x="4014130" y="1852876"/>
            <a:ext cx="606970" cy="562191"/>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a:t>
            </a:r>
          </a:p>
        </p:txBody>
      </p:sp>
    </p:spTree>
    <p:extLst>
      <p:ext uri="{BB962C8B-B14F-4D97-AF65-F5344CB8AC3E}">
        <p14:creationId xmlns:p14="http://schemas.microsoft.com/office/powerpoint/2010/main" val="42659528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54</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Working with AJAX in Razor Pages - 3</a:t>
            </a:r>
          </a:p>
        </p:txBody>
      </p:sp>
      <p:sp>
        <p:nvSpPr>
          <p:cNvPr id="9" name="Heptagon 8"/>
          <p:cNvSpPr/>
          <p:nvPr/>
        </p:nvSpPr>
        <p:spPr>
          <a:xfrm>
            <a:off x="281149" y="1295439"/>
            <a:ext cx="606970" cy="599090"/>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a:t>
            </a:r>
          </a:p>
        </p:txBody>
      </p:sp>
      <p:sp>
        <p:nvSpPr>
          <p:cNvPr id="11" name="Heptagon 10"/>
          <p:cNvSpPr/>
          <p:nvPr/>
        </p:nvSpPr>
        <p:spPr>
          <a:xfrm>
            <a:off x="7717140" y="1261025"/>
            <a:ext cx="606970" cy="562191"/>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4</a:t>
            </a:r>
          </a:p>
        </p:txBody>
      </p:sp>
      <p:pic>
        <p:nvPicPr>
          <p:cNvPr id="2" name="Picture 1"/>
          <p:cNvPicPr>
            <a:picLocks noChangeAspect="1"/>
          </p:cNvPicPr>
          <p:nvPr/>
        </p:nvPicPr>
        <p:blipFill>
          <a:blip r:embed="rId3"/>
          <a:stretch>
            <a:fillRect/>
          </a:stretch>
        </p:blipFill>
        <p:spPr>
          <a:xfrm>
            <a:off x="1003733" y="1199329"/>
            <a:ext cx="5667375" cy="1247775"/>
          </a:xfrm>
          <a:prstGeom prst="rect">
            <a:avLst/>
          </a:prstGeom>
        </p:spPr>
      </p:pic>
      <p:pic>
        <p:nvPicPr>
          <p:cNvPr id="7" name="Picture 6"/>
          <p:cNvPicPr>
            <a:picLocks noChangeAspect="1"/>
          </p:cNvPicPr>
          <p:nvPr/>
        </p:nvPicPr>
        <p:blipFill>
          <a:blip r:embed="rId4"/>
          <a:stretch>
            <a:fillRect/>
          </a:stretch>
        </p:blipFill>
        <p:spPr>
          <a:xfrm>
            <a:off x="8324110" y="1302269"/>
            <a:ext cx="3467100" cy="3009900"/>
          </a:xfrm>
          <a:prstGeom prst="rect">
            <a:avLst/>
          </a:prstGeom>
        </p:spPr>
      </p:pic>
      <p:pic>
        <p:nvPicPr>
          <p:cNvPr id="10" name="Picture 9"/>
          <p:cNvPicPr>
            <a:picLocks noChangeAspect="1"/>
          </p:cNvPicPr>
          <p:nvPr/>
        </p:nvPicPr>
        <p:blipFill>
          <a:blip r:embed="rId5"/>
          <a:stretch>
            <a:fillRect/>
          </a:stretch>
        </p:blipFill>
        <p:spPr>
          <a:xfrm>
            <a:off x="749508" y="2692314"/>
            <a:ext cx="4933950" cy="4095750"/>
          </a:xfrm>
          <a:prstGeom prst="rect">
            <a:avLst/>
          </a:prstGeom>
        </p:spPr>
      </p:pic>
      <p:pic>
        <p:nvPicPr>
          <p:cNvPr id="12" name="Picture 11"/>
          <p:cNvPicPr>
            <a:picLocks noChangeAspect="1"/>
          </p:cNvPicPr>
          <p:nvPr/>
        </p:nvPicPr>
        <p:blipFill>
          <a:blip r:embed="rId6"/>
          <a:stretch>
            <a:fillRect/>
          </a:stretch>
        </p:blipFill>
        <p:spPr>
          <a:xfrm>
            <a:off x="6062334" y="4470087"/>
            <a:ext cx="6562725" cy="2028825"/>
          </a:xfrm>
          <a:prstGeom prst="rect">
            <a:avLst/>
          </a:prstGeom>
        </p:spPr>
      </p:pic>
      <p:sp>
        <p:nvSpPr>
          <p:cNvPr id="14" name="Heptagon 13"/>
          <p:cNvSpPr/>
          <p:nvPr/>
        </p:nvSpPr>
        <p:spPr>
          <a:xfrm>
            <a:off x="142538" y="2583633"/>
            <a:ext cx="606970" cy="599090"/>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5</a:t>
            </a:r>
          </a:p>
        </p:txBody>
      </p:sp>
      <p:sp>
        <p:nvSpPr>
          <p:cNvPr id="15" name="Heptagon 14"/>
          <p:cNvSpPr/>
          <p:nvPr/>
        </p:nvSpPr>
        <p:spPr>
          <a:xfrm>
            <a:off x="6274304" y="3870997"/>
            <a:ext cx="606970" cy="599090"/>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6</a:t>
            </a:r>
          </a:p>
        </p:txBody>
      </p:sp>
    </p:spTree>
    <p:extLst>
      <p:ext uri="{BB962C8B-B14F-4D97-AF65-F5344CB8AC3E}">
        <p14:creationId xmlns:p14="http://schemas.microsoft.com/office/powerpoint/2010/main" val="21886535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55</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Working with AJAX in Razor Pages - 3</a:t>
            </a:r>
          </a:p>
        </p:txBody>
      </p:sp>
      <p:sp>
        <p:nvSpPr>
          <p:cNvPr id="9" name="Heptagon 8"/>
          <p:cNvSpPr/>
          <p:nvPr/>
        </p:nvSpPr>
        <p:spPr>
          <a:xfrm>
            <a:off x="281149" y="1295439"/>
            <a:ext cx="606970" cy="599090"/>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7</a:t>
            </a:r>
          </a:p>
        </p:txBody>
      </p:sp>
      <p:pic>
        <p:nvPicPr>
          <p:cNvPr id="13" name="Picture 12"/>
          <p:cNvPicPr>
            <a:picLocks noChangeAspect="1"/>
          </p:cNvPicPr>
          <p:nvPr/>
        </p:nvPicPr>
        <p:blipFill>
          <a:blip r:embed="rId3"/>
          <a:stretch>
            <a:fillRect/>
          </a:stretch>
        </p:blipFill>
        <p:spPr>
          <a:xfrm>
            <a:off x="1173792" y="1500109"/>
            <a:ext cx="7296150" cy="4381500"/>
          </a:xfrm>
          <a:prstGeom prst="rect">
            <a:avLst/>
          </a:prstGeom>
        </p:spPr>
      </p:pic>
    </p:spTree>
    <p:extLst>
      <p:ext uri="{BB962C8B-B14F-4D97-AF65-F5344CB8AC3E}">
        <p14:creationId xmlns:p14="http://schemas.microsoft.com/office/powerpoint/2010/main" val="38173470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56</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Scaffolding Razor Pages</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1846659"/>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Scaffolding in ASP.NET Core is a technique used to generate code at design time to support a number of common application scenarios when working with Entity Framework Core.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code generation tool is available as a </a:t>
            </a:r>
            <a:r>
              <a:rPr lang="en-US" sz="2600" dirty="0" err="1"/>
              <a:t>Nuget</a:t>
            </a:r>
            <a:r>
              <a:rPr lang="en-US" sz="2600" dirty="0"/>
              <a:t> package. </a:t>
            </a:r>
          </a:p>
        </p:txBody>
      </p:sp>
      <p:pic>
        <p:nvPicPr>
          <p:cNvPr id="2" name="Picture 1"/>
          <p:cNvPicPr>
            <a:picLocks noChangeAspect="1"/>
          </p:cNvPicPr>
          <p:nvPr/>
        </p:nvPicPr>
        <p:blipFill>
          <a:blip r:embed="rId3"/>
          <a:stretch>
            <a:fillRect/>
          </a:stretch>
        </p:blipFill>
        <p:spPr>
          <a:xfrm>
            <a:off x="417673" y="3359261"/>
            <a:ext cx="5729224" cy="2230848"/>
          </a:xfrm>
          <a:prstGeom prst="rect">
            <a:avLst/>
          </a:prstGeom>
        </p:spPr>
      </p:pic>
      <p:pic>
        <p:nvPicPr>
          <p:cNvPr id="3" name="Picture 2"/>
          <p:cNvPicPr>
            <a:picLocks noChangeAspect="1"/>
          </p:cNvPicPr>
          <p:nvPr/>
        </p:nvPicPr>
        <p:blipFill>
          <a:blip r:embed="rId4"/>
          <a:stretch>
            <a:fillRect/>
          </a:stretch>
        </p:blipFill>
        <p:spPr>
          <a:xfrm>
            <a:off x="5082163" y="4737775"/>
            <a:ext cx="6672918" cy="1625366"/>
          </a:xfrm>
          <a:prstGeom prst="rect">
            <a:avLst/>
          </a:prstGeom>
        </p:spPr>
      </p:pic>
      <p:sp>
        <p:nvSpPr>
          <p:cNvPr id="8" name="Rectangle 7"/>
          <p:cNvSpPr/>
          <p:nvPr/>
        </p:nvSpPr>
        <p:spPr>
          <a:xfrm>
            <a:off x="5213131" y="6064469"/>
            <a:ext cx="2543503" cy="2207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29631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1145" y="2774730"/>
            <a:ext cx="10751419" cy="1103587"/>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sz="4200" b="1" dirty="0">
                <a:solidFill>
                  <a:schemeClr val="accent2"/>
                </a:solidFill>
                <a:latin typeface="Arial" panose="020B0604020202020204" pitchFamily="34" charset="0"/>
                <a:cs typeface="Arial" panose="020B0604020202020204" pitchFamily="34" charset="0"/>
              </a:rPr>
              <a:t>Razor Pages Demo</a:t>
            </a:r>
            <a:endParaRPr lang="en-US" sz="4200" dirty="0">
              <a:solidFill>
                <a:schemeClr val="accent2"/>
              </a:solidFill>
            </a:endParaRPr>
          </a:p>
        </p:txBody>
      </p:sp>
    </p:spTree>
    <p:extLst>
      <p:ext uri="{BB962C8B-B14F-4D97-AF65-F5344CB8AC3E}">
        <p14:creationId xmlns:p14="http://schemas.microsoft.com/office/powerpoint/2010/main" val="4716092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58</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Demo 1. </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6" y="1563023"/>
            <a:ext cx="8857475" cy="502445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u="sng" dirty="0"/>
              <a:t>Step 01</a:t>
            </a:r>
            <a:r>
              <a:rPr lang="en-US" sz="2600" dirty="0"/>
              <a:t>. Create ASP.NET Core Web App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u="sng" dirty="0"/>
              <a:t>Step 02.</a:t>
            </a:r>
            <a:r>
              <a:rPr lang="en-US" sz="2600" dirty="0"/>
              <a:t> Using Model Binding in Razor Pages to takes values from HTTP requests and maps them to handler method parameters or </a:t>
            </a:r>
            <a:r>
              <a:rPr lang="en-US" sz="2600" dirty="0" err="1"/>
              <a:t>PageModel</a:t>
            </a:r>
            <a:r>
              <a:rPr lang="en-US" sz="2600" dirty="0"/>
              <a:t> properties.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u="sng" dirty="0"/>
              <a:t>Step 03</a:t>
            </a:r>
            <a:r>
              <a:rPr lang="en-US" sz="2600" dirty="0"/>
              <a:t>. Create custom validation class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u="sng" dirty="0"/>
              <a:t>Step 04</a:t>
            </a:r>
            <a:r>
              <a:rPr lang="en-US" sz="2600" dirty="0"/>
              <a:t>. Create a Model using </a:t>
            </a:r>
            <a:r>
              <a:rPr lang="en-US" sz="2600" dirty="0" err="1"/>
              <a:t>DataAnnotations</a:t>
            </a:r>
            <a:r>
              <a:rPr lang="en-US" sz="2600" dirty="0"/>
              <a:t> and custom validation.</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u="sng" dirty="0"/>
              <a:t>Step 05</a:t>
            </a:r>
            <a:r>
              <a:rPr lang="en-US" sz="2600" dirty="0"/>
              <a:t>. Create Razor Page (Empty) for form validation</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u="sng" dirty="0"/>
              <a:t>Step 06</a:t>
            </a:r>
            <a:r>
              <a:rPr lang="en-US" sz="2600" dirty="0"/>
              <a:t>. Create Razor Page (Empty) for uploading files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u="sng" dirty="0"/>
              <a:t>Step 07</a:t>
            </a:r>
            <a:r>
              <a:rPr lang="en-US" sz="2600" dirty="0"/>
              <a:t>. Build and run Project.</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pic>
        <p:nvPicPr>
          <p:cNvPr id="2" name="Picture 1"/>
          <p:cNvPicPr>
            <a:picLocks noChangeAspect="1"/>
          </p:cNvPicPr>
          <p:nvPr/>
        </p:nvPicPr>
        <p:blipFill>
          <a:blip r:embed="rId3"/>
          <a:stretch>
            <a:fillRect/>
          </a:stretch>
        </p:blipFill>
        <p:spPr>
          <a:xfrm>
            <a:off x="8902262" y="1563023"/>
            <a:ext cx="3289738" cy="4007460"/>
          </a:xfrm>
          <a:prstGeom prst="rect">
            <a:avLst/>
          </a:prstGeom>
        </p:spPr>
      </p:pic>
    </p:spTree>
    <p:extLst>
      <p:ext uri="{BB962C8B-B14F-4D97-AF65-F5344CB8AC3E}">
        <p14:creationId xmlns:p14="http://schemas.microsoft.com/office/powerpoint/2010/main" val="42659996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59</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Demo 1. </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140038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u="sng" dirty="0"/>
              <a:t>Step 01</a:t>
            </a:r>
            <a:r>
              <a:rPr lang="en-US" sz="2600" dirty="0"/>
              <a:t>. Create ASP.NET Core Web App (A project template for creating an ASP.NET application with example ASP.NET Razor Pages content.)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300" dirty="0"/>
              <a:t> </a:t>
            </a:r>
          </a:p>
        </p:txBody>
      </p:sp>
      <p:pic>
        <p:nvPicPr>
          <p:cNvPr id="9" name="Picture 8"/>
          <p:cNvPicPr/>
          <p:nvPr/>
        </p:nvPicPr>
        <p:blipFill>
          <a:blip r:embed="rId3"/>
          <a:stretch>
            <a:fillRect/>
          </a:stretch>
        </p:blipFill>
        <p:spPr>
          <a:xfrm>
            <a:off x="253657" y="2435546"/>
            <a:ext cx="4572000" cy="2603071"/>
          </a:xfrm>
          <a:prstGeom prst="rect">
            <a:avLst/>
          </a:prstGeom>
          <a:ln>
            <a:noFill/>
          </a:ln>
          <a:effectLst>
            <a:outerShdw blurRad="190500" algn="tl" rotWithShape="0">
              <a:srgbClr val="000000">
                <a:alpha val="70000"/>
              </a:srgbClr>
            </a:outerShdw>
          </a:effectLst>
        </p:spPr>
      </p:pic>
      <p:pic>
        <p:nvPicPr>
          <p:cNvPr id="10" name="Picture 9"/>
          <p:cNvPicPr/>
          <p:nvPr/>
        </p:nvPicPr>
        <p:blipFill>
          <a:blip r:embed="rId4"/>
          <a:stretch>
            <a:fillRect/>
          </a:stretch>
        </p:blipFill>
        <p:spPr>
          <a:xfrm>
            <a:off x="2152563" y="3765868"/>
            <a:ext cx="4917687" cy="2603071"/>
          </a:xfrm>
          <a:prstGeom prst="rect">
            <a:avLst/>
          </a:prstGeom>
          <a:ln>
            <a:noFill/>
          </a:ln>
          <a:effectLst>
            <a:outerShdw blurRad="190500" algn="tl" rotWithShape="0">
              <a:srgbClr val="000000">
                <a:alpha val="70000"/>
              </a:srgbClr>
            </a:outerShdw>
          </a:effectLst>
        </p:spPr>
      </p:pic>
      <p:pic>
        <p:nvPicPr>
          <p:cNvPr id="11" name="Picture 10"/>
          <p:cNvPicPr/>
          <p:nvPr/>
        </p:nvPicPr>
        <p:blipFill>
          <a:blip r:embed="rId5"/>
          <a:stretch>
            <a:fillRect/>
          </a:stretch>
        </p:blipFill>
        <p:spPr>
          <a:xfrm>
            <a:off x="7383159" y="2963406"/>
            <a:ext cx="4434347" cy="2693236"/>
          </a:xfrm>
          <a:prstGeom prst="rect">
            <a:avLst/>
          </a:prstGeom>
          <a:ln>
            <a:noFill/>
          </a:ln>
          <a:effectLst>
            <a:outerShdw blurRad="190500" algn="tl" rotWithShape="0">
              <a:srgbClr val="000000">
                <a:alpha val="70000"/>
              </a:srgbClr>
            </a:outerShdw>
          </a:effectLst>
        </p:spPr>
      </p:pic>
      <p:sp>
        <p:nvSpPr>
          <p:cNvPr id="12" name="Rectangle 11"/>
          <p:cNvSpPr/>
          <p:nvPr/>
        </p:nvSpPr>
        <p:spPr>
          <a:xfrm>
            <a:off x="2209800" y="3072479"/>
            <a:ext cx="2286000" cy="4983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388256" y="6013339"/>
            <a:ext cx="499534" cy="186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521893" y="3678621"/>
            <a:ext cx="2515486" cy="2627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1217593" y="5306226"/>
            <a:ext cx="423333" cy="1693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3529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2/23/2024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Razor Pages – Single File Approach</a:t>
            </a:r>
          </a:p>
        </p:txBody>
      </p:sp>
      <p:sp>
        <p:nvSpPr>
          <p:cNvPr id="6" name="TextBox 5">
            <a:extLst>
              <a:ext uri="{FF2B5EF4-FFF2-40B4-BE49-F238E27FC236}">
                <a16:creationId xmlns:a16="http://schemas.microsoft.com/office/drawing/2014/main" id="{DC40B99B-89B9-4DBA-B286-85BE9A31140F}"/>
              </a:ext>
            </a:extLst>
          </p:cNvPr>
          <p:cNvSpPr txBox="1"/>
          <p:nvPr/>
        </p:nvSpPr>
        <p:spPr>
          <a:xfrm>
            <a:off x="-64546" y="1391021"/>
            <a:ext cx="7547911" cy="176971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The Razor code block is denoted by an opening @{ and is terminated with a closing }. The content within the block is standard C# code.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Functions blocks</a:t>
            </a:r>
          </a:p>
        </p:txBody>
      </p:sp>
      <p:pic>
        <p:nvPicPr>
          <p:cNvPr id="5" name="Picture 4"/>
          <p:cNvPicPr>
            <a:picLocks noChangeAspect="1"/>
          </p:cNvPicPr>
          <p:nvPr/>
        </p:nvPicPr>
        <p:blipFill rotWithShape="1">
          <a:blip r:embed="rId3"/>
          <a:srcRect r="11945"/>
          <a:stretch/>
        </p:blipFill>
        <p:spPr>
          <a:xfrm>
            <a:off x="7683370" y="1595937"/>
            <a:ext cx="4298424" cy="4496404"/>
          </a:xfrm>
          <a:prstGeom prst="rect">
            <a:avLst/>
          </a:prstGeom>
        </p:spPr>
      </p:pic>
      <p:pic>
        <p:nvPicPr>
          <p:cNvPr id="8" name="Picture 7"/>
          <p:cNvPicPr>
            <a:picLocks noChangeAspect="1"/>
          </p:cNvPicPr>
          <p:nvPr/>
        </p:nvPicPr>
        <p:blipFill rotWithShape="1">
          <a:blip r:embed="rId4"/>
          <a:srcRect l="635"/>
          <a:stretch/>
        </p:blipFill>
        <p:spPr>
          <a:xfrm>
            <a:off x="396763" y="3160736"/>
            <a:ext cx="4675461" cy="3457575"/>
          </a:xfrm>
          <a:prstGeom prst="rect">
            <a:avLst/>
          </a:prstGeom>
        </p:spPr>
      </p:pic>
    </p:spTree>
    <p:extLst>
      <p:ext uri="{BB962C8B-B14F-4D97-AF65-F5344CB8AC3E}">
        <p14:creationId xmlns:p14="http://schemas.microsoft.com/office/powerpoint/2010/main" val="37901487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60</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Demo 1. </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481490"/>
            <a:ext cx="12241805" cy="2231380"/>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u="sng" dirty="0"/>
              <a:t>Step 02.</a:t>
            </a:r>
            <a:r>
              <a:rPr lang="en-US" sz="2600" dirty="0"/>
              <a:t> Using Model Binding in Razor Pages to takes values from HTTP requests and maps them to handler method parameters or </a:t>
            </a:r>
            <a:r>
              <a:rPr lang="en-US" sz="2600" dirty="0" err="1"/>
              <a:t>PageModel</a:t>
            </a:r>
            <a:r>
              <a:rPr lang="en-US" sz="2600" dirty="0"/>
              <a:t> properties. </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pic>
        <p:nvPicPr>
          <p:cNvPr id="8" name="Picture 7"/>
          <p:cNvPicPr/>
          <p:nvPr/>
        </p:nvPicPr>
        <p:blipFill>
          <a:blip r:embed="rId3"/>
          <a:stretch>
            <a:fillRect/>
          </a:stretch>
        </p:blipFill>
        <p:spPr>
          <a:xfrm>
            <a:off x="-1" y="2426231"/>
            <a:ext cx="6117021" cy="3868417"/>
          </a:xfrm>
          <a:prstGeom prst="rect">
            <a:avLst/>
          </a:prstGeom>
        </p:spPr>
      </p:pic>
      <p:pic>
        <p:nvPicPr>
          <p:cNvPr id="9" name="Picture 8"/>
          <p:cNvPicPr/>
          <p:nvPr/>
        </p:nvPicPr>
        <p:blipFill rotWithShape="1">
          <a:blip r:embed="rId4"/>
          <a:srcRect t="685"/>
          <a:stretch/>
        </p:blipFill>
        <p:spPr bwMode="auto">
          <a:xfrm>
            <a:off x="5714260" y="2323986"/>
            <a:ext cx="6182772" cy="397066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598721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61</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Demo 1. </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6" y="1563023"/>
            <a:ext cx="3998191" cy="1831271"/>
          </a:xfrm>
          <a:prstGeom prst="rect">
            <a:avLst/>
          </a:prstGeom>
          <a:noFill/>
        </p:spPr>
        <p:txBody>
          <a:bodyPr wrap="square">
            <a:spAutoFit/>
          </a:bodyPr>
          <a:lstStyle/>
          <a:p>
            <a:pPr marL="342900" indent="-342900">
              <a:spcBef>
                <a:spcPts val="600"/>
              </a:spcBef>
              <a:spcAft>
                <a:spcPts val="600"/>
              </a:spcAft>
              <a:buClr>
                <a:srgbClr val="973735"/>
              </a:buClr>
              <a:buSzPct val="50000"/>
              <a:buFont typeface="Wingdings" pitchFamily="2" charset="2"/>
              <a:buChar char="u"/>
              <a:tabLst>
                <a:tab pos="241300" algn="l"/>
              </a:tabLst>
              <a:defRPr/>
            </a:pPr>
            <a:r>
              <a:rPr lang="en-US" sz="2600" b="1" u="sng" dirty="0"/>
              <a:t>Step 03</a:t>
            </a:r>
            <a:r>
              <a:rPr lang="en-US" sz="2600" dirty="0"/>
              <a:t>. Create custom validation class</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pic>
        <p:nvPicPr>
          <p:cNvPr id="8" name="Picture 7"/>
          <p:cNvPicPr/>
          <p:nvPr/>
        </p:nvPicPr>
        <p:blipFill>
          <a:blip r:embed="rId3"/>
          <a:stretch>
            <a:fillRect/>
          </a:stretch>
        </p:blipFill>
        <p:spPr>
          <a:xfrm>
            <a:off x="3948385" y="442672"/>
            <a:ext cx="8054429" cy="5789962"/>
          </a:xfrm>
          <a:prstGeom prst="rect">
            <a:avLst/>
          </a:prstGeom>
        </p:spPr>
      </p:pic>
    </p:spTree>
    <p:extLst>
      <p:ext uri="{BB962C8B-B14F-4D97-AF65-F5344CB8AC3E}">
        <p14:creationId xmlns:p14="http://schemas.microsoft.com/office/powerpoint/2010/main" val="6719897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62</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Demo 1. </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4001696" cy="2708434"/>
          </a:xfrm>
          <a:prstGeom prst="rect">
            <a:avLst/>
          </a:prstGeom>
          <a:noFill/>
        </p:spPr>
        <p:txBody>
          <a:bodyPr wrap="square">
            <a:spAutoFit/>
          </a:bodyPr>
          <a:lstStyle/>
          <a:p>
            <a:pPr marL="342900" indent="-342900">
              <a:spcBef>
                <a:spcPts val="600"/>
              </a:spcBef>
              <a:spcAft>
                <a:spcPts val="600"/>
              </a:spcAft>
              <a:buClr>
                <a:srgbClr val="973735"/>
              </a:buClr>
              <a:buSzPct val="50000"/>
              <a:buFont typeface="Wingdings" pitchFamily="2" charset="2"/>
              <a:buChar char="u"/>
              <a:tabLst>
                <a:tab pos="241300" algn="l"/>
              </a:tabLst>
              <a:defRPr/>
            </a:pPr>
            <a:r>
              <a:rPr lang="en-US" sz="2600" b="1" u="sng" dirty="0"/>
              <a:t>Step 04</a:t>
            </a:r>
            <a:r>
              <a:rPr lang="en-US" sz="2600" dirty="0"/>
              <a:t>. Create a Model using </a:t>
            </a:r>
            <a:r>
              <a:rPr lang="en-US" sz="2600" dirty="0" err="1"/>
              <a:t>DataAnnotations</a:t>
            </a:r>
            <a:r>
              <a:rPr lang="en-US" sz="2600" dirty="0"/>
              <a:t> and custom validation.</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pic>
        <p:nvPicPr>
          <p:cNvPr id="8" name="Picture 7"/>
          <p:cNvPicPr/>
          <p:nvPr/>
        </p:nvPicPr>
        <p:blipFill>
          <a:blip r:embed="rId3"/>
          <a:stretch>
            <a:fillRect/>
          </a:stretch>
        </p:blipFill>
        <p:spPr>
          <a:xfrm>
            <a:off x="4114060" y="240580"/>
            <a:ext cx="6984864" cy="6107668"/>
          </a:xfrm>
          <a:prstGeom prst="rect">
            <a:avLst/>
          </a:prstGeom>
        </p:spPr>
      </p:pic>
    </p:spTree>
    <p:extLst>
      <p:ext uri="{BB962C8B-B14F-4D97-AF65-F5344CB8AC3E}">
        <p14:creationId xmlns:p14="http://schemas.microsoft.com/office/powerpoint/2010/main" val="2068919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63</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Demo 1. </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6" y="1563023"/>
            <a:ext cx="12241805" cy="1508105"/>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u="sng" dirty="0"/>
              <a:t>Step 05</a:t>
            </a:r>
            <a:r>
              <a:rPr lang="en-US" sz="2600" dirty="0"/>
              <a:t>. Create Razor Page (Empty)</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pic>
        <p:nvPicPr>
          <p:cNvPr id="8" name="Picture 7"/>
          <p:cNvPicPr/>
          <p:nvPr/>
        </p:nvPicPr>
        <p:blipFill>
          <a:blip r:embed="rId3"/>
          <a:stretch>
            <a:fillRect/>
          </a:stretch>
        </p:blipFill>
        <p:spPr>
          <a:xfrm>
            <a:off x="110067" y="2038032"/>
            <a:ext cx="5039995" cy="3493135"/>
          </a:xfrm>
          <a:prstGeom prst="rect">
            <a:avLst/>
          </a:prstGeom>
          <a:ln>
            <a:noFill/>
          </a:ln>
          <a:effectLst>
            <a:outerShdw blurRad="190500" algn="tl" rotWithShape="0">
              <a:srgbClr val="000000">
                <a:alpha val="70000"/>
              </a:srgbClr>
            </a:outerShdw>
          </a:effectLst>
        </p:spPr>
      </p:pic>
      <p:pic>
        <p:nvPicPr>
          <p:cNvPr id="10" name="Picture 9"/>
          <p:cNvPicPr/>
          <p:nvPr/>
        </p:nvPicPr>
        <p:blipFill rotWithShape="1">
          <a:blip r:embed="rId4"/>
          <a:srcRect l="748"/>
          <a:stretch/>
        </p:blipFill>
        <p:spPr bwMode="auto">
          <a:xfrm>
            <a:off x="838200" y="3522531"/>
            <a:ext cx="5039995" cy="2893695"/>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pic>
        <p:nvPicPr>
          <p:cNvPr id="11" name="Picture 10"/>
          <p:cNvPicPr/>
          <p:nvPr/>
        </p:nvPicPr>
        <p:blipFill>
          <a:blip r:embed="rId5"/>
          <a:stretch>
            <a:fillRect/>
          </a:stretch>
        </p:blipFill>
        <p:spPr>
          <a:xfrm>
            <a:off x="6082234" y="894291"/>
            <a:ext cx="5943600" cy="4324350"/>
          </a:xfrm>
          <a:prstGeom prst="rect">
            <a:avLst/>
          </a:prstGeom>
        </p:spPr>
      </p:pic>
      <p:pic>
        <p:nvPicPr>
          <p:cNvPr id="12" name="Picture 11"/>
          <p:cNvPicPr/>
          <p:nvPr/>
        </p:nvPicPr>
        <p:blipFill>
          <a:blip r:embed="rId6"/>
          <a:stretch>
            <a:fillRect/>
          </a:stretch>
        </p:blipFill>
        <p:spPr>
          <a:xfrm>
            <a:off x="6062629" y="5244779"/>
            <a:ext cx="5943600" cy="701675"/>
          </a:xfrm>
          <a:prstGeom prst="rect">
            <a:avLst/>
          </a:prstGeom>
        </p:spPr>
      </p:pic>
      <p:sp>
        <p:nvSpPr>
          <p:cNvPr id="2" name="Rectangle 1"/>
          <p:cNvSpPr/>
          <p:nvPr/>
        </p:nvSpPr>
        <p:spPr>
          <a:xfrm>
            <a:off x="1574800" y="2675467"/>
            <a:ext cx="2116667" cy="1956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116667" y="5334000"/>
            <a:ext cx="2339128" cy="1971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53000" y="6182625"/>
            <a:ext cx="457200" cy="2336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731000" y="1829685"/>
            <a:ext cx="4428067" cy="11251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00123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64</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Demo 1. </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6" y="1563023"/>
            <a:ext cx="12241805" cy="143116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u="sng" dirty="0"/>
              <a:t>Step 05</a:t>
            </a:r>
            <a:r>
              <a:rPr lang="en-US" sz="2600" dirty="0"/>
              <a:t>. (contd.)</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pic>
        <p:nvPicPr>
          <p:cNvPr id="15" name="Picture 14"/>
          <p:cNvPicPr/>
          <p:nvPr/>
        </p:nvPicPr>
        <p:blipFill rotWithShape="1">
          <a:blip r:embed="rId3"/>
          <a:srcRect t="658"/>
          <a:stretch/>
        </p:blipFill>
        <p:spPr bwMode="auto">
          <a:xfrm>
            <a:off x="2797352" y="251088"/>
            <a:ext cx="8164937" cy="5960526"/>
          </a:xfrm>
          <a:prstGeom prst="rect">
            <a:avLst/>
          </a:prstGeom>
          <a:ln>
            <a:noFill/>
          </a:ln>
          <a:extLst>
            <a:ext uri="{53640926-AAD7-44D8-BBD7-CCE9431645EC}">
              <a14:shadowObscured xmlns:a14="http://schemas.microsoft.com/office/drawing/2010/main"/>
            </a:ext>
          </a:extLst>
        </p:spPr>
      </p:pic>
      <p:sp>
        <p:nvSpPr>
          <p:cNvPr id="9" name="Rectangle 8"/>
          <p:cNvSpPr/>
          <p:nvPr/>
        </p:nvSpPr>
        <p:spPr>
          <a:xfrm>
            <a:off x="3993931" y="3321269"/>
            <a:ext cx="3825766" cy="24909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33072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65</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Demo 1. </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5357529" cy="89255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u="sng" dirty="0"/>
              <a:t>Step 06</a:t>
            </a:r>
            <a:r>
              <a:rPr lang="en-US" sz="2600" dirty="0"/>
              <a:t>. Create Razor Page (Empty) for uploading files</a:t>
            </a:r>
          </a:p>
        </p:txBody>
      </p:sp>
      <p:pic>
        <p:nvPicPr>
          <p:cNvPr id="8" name="Picture 7"/>
          <p:cNvPicPr/>
          <p:nvPr/>
        </p:nvPicPr>
        <p:blipFill>
          <a:blip r:embed="rId3"/>
          <a:stretch>
            <a:fillRect/>
          </a:stretch>
        </p:blipFill>
        <p:spPr>
          <a:xfrm>
            <a:off x="139940" y="2946051"/>
            <a:ext cx="5943600" cy="1478915"/>
          </a:xfrm>
          <a:prstGeom prst="rect">
            <a:avLst/>
          </a:prstGeom>
        </p:spPr>
      </p:pic>
      <p:pic>
        <p:nvPicPr>
          <p:cNvPr id="9" name="Picture 8"/>
          <p:cNvPicPr/>
          <p:nvPr/>
        </p:nvPicPr>
        <p:blipFill>
          <a:blip r:embed="rId4"/>
          <a:stretch>
            <a:fillRect/>
          </a:stretch>
        </p:blipFill>
        <p:spPr>
          <a:xfrm>
            <a:off x="5416603" y="151794"/>
            <a:ext cx="5943600" cy="3622675"/>
          </a:xfrm>
          <a:prstGeom prst="rect">
            <a:avLst/>
          </a:prstGeom>
        </p:spPr>
      </p:pic>
      <p:pic>
        <p:nvPicPr>
          <p:cNvPr id="10" name="Picture 9"/>
          <p:cNvPicPr/>
          <p:nvPr/>
        </p:nvPicPr>
        <p:blipFill>
          <a:blip r:embed="rId5"/>
          <a:stretch>
            <a:fillRect/>
          </a:stretch>
        </p:blipFill>
        <p:spPr>
          <a:xfrm>
            <a:off x="5416603" y="3927444"/>
            <a:ext cx="5943600" cy="2473960"/>
          </a:xfrm>
          <a:prstGeom prst="rect">
            <a:avLst/>
          </a:prstGeom>
        </p:spPr>
      </p:pic>
      <p:sp>
        <p:nvSpPr>
          <p:cNvPr id="2" name="Rectangle 1"/>
          <p:cNvSpPr/>
          <p:nvPr/>
        </p:nvSpPr>
        <p:spPr>
          <a:xfrm>
            <a:off x="6369269" y="4256690"/>
            <a:ext cx="4540469" cy="16501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838200" y="3307025"/>
            <a:ext cx="3040117" cy="1681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63782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66</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Demo 1. </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6" y="1563023"/>
            <a:ext cx="12241805" cy="87716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b="1" u="sng" dirty="0"/>
              <a:t> </a:t>
            </a:r>
            <a:endParaRPr lang="en-US"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pic>
        <p:nvPicPr>
          <p:cNvPr id="8" name="Picture 7"/>
          <p:cNvPicPr/>
          <p:nvPr/>
        </p:nvPicPr>
        <p:blipFill rotWithShape="1">
          <a:blip r:embed="rId3"/>
          <a:srcRect t="16129" b="17762"/>
          <a:stretch/>
        </p:blipFill>
        <p:spPr bwMode="auto">
          <a:xfrm>
            <a:off x="203297" y="1653670"/>
            <a:ext cx="5943600" cy="2108200"/>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pic>
        <p:nvPicPr>
          <p:cNvPr id="9" name="Picture 8"/>
          <p:cNvPicPr/>
          <p:nvPr/>
        </p:nvPicPr>
        <p:blipFill rotWithShape="1">
          <a:blip r:embed="rId4"/>
          <a:srcRect t="8955"/>
          <a:stretch/>
        </p:blipFill>
        <p:spPr bwMode="auto">
          <a:xfrm>
            <a:off x="5714260" y="2119446"/>
            <a:ext cx="5943600" cy="3357245"/>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pic>
        <p:nvPicPr>
          <p:cNvPr id="10" name="Picture 9"/>
          <p:cNvPicPr/>
          <p:nvPr/>
        </p:nvPicPr>
        <p:blipFill>
          <a:blip r:embed="rId5"/>
          <a:stretch>
            <a:fillRect/>
          </a:stretch>
        </p:blipFill>
        <p:spPr>
          <a:xfrm>
            <a:off x="295661" y="5752126"/>
            <a:ext cx="5943600" cy="5619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268012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67</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Demo 2. Razor Pages with Entity Framework</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4" y="1563023"/>
            <a:ext cx="7669804" cy="4493538"/>
          </a:xfrm>
          <a:prstGeom prst="rect">
            <a:avLst/>
          </a:prstGeom>
          <a:noFill/>
        </p:spPr>
        <p:txBody>
          <a:bodyPr wrap="square">
            <a:spAutoFit/>
          </a:bodyPr>
          <a:lstStyle/>
          <a:p>
            <a:pPr marL="342900" indent="-342900">
              <a:buClr>
                <a:srgbClr val="973735"/>
              </a:buClr>
              <a:buSzPct val="50000"/>
              <a:buFont typeface="Wingdings" pitchFamily="2" charset="2"/>
              <a:buChar char="u"/>
              <a:tabLst>
                <a:tab pos="241300" algn="l"/>
              </a:tabLst>
              <a:defRPr/>
            </a:pPr>
            <a:r>
              <a:rPr lang="en-US" sz="2600" b="1" u="sng" dirty="0"/>
              <a:t>Step 01</a:t>
            </a:r>
            <a:r>
              <a:rPr lang="en-US" sz="2600" b="1" dirty="0"/>
              <a:t>.</a:t>
            </a:r>
            <a:r>
              <a:rPr lang="en-US" sz="2600" dirty="0"/>
              <a:t> Create ASP.NET Core Web Application</a:t>
            </a:r>
          </a:p>
          <a:p>
            <a:pPr marL="342900" indent="-342900">
              <a:buClr>
                <a:srgbClr val="973735"/>
              </a:buClr>
              <a:buSzPct val="50000"/>
              <a:buFont typeface="Wingdings" pitchFamily="2" charset="2"/>
              <a:buChar char="u"/>
              <a:tabLst>
                <a:tab pos="241300" algn="l"/>
              </a:tabLst>
              <a:defRPr/>
            </a:pPr>
            <a:r>
              <a:rPr lang="en-US" sz="2600" b="1" u="sng" dirty="0"/>
              <a:t>Step 02</a:t>
            </a:r>
            <a:r>
              <a:rPr lang="en-US" sz="2600" dirty="0"/>
              <a:t>. Add model – Student, Course, Enrolment.</a:t>
            </a:r>
          </a:p>
          <a:p>
            <a:pPr marL="342900" indent="-342900">
              <a:buClr>
                <a:srgbClr val="973735"/>
              </a:buClr>
              <a:buSzPct val="50000"/>
              <a:buFont typeface="Wingdings" pitchFamily="2" charset="2"/>
              <a:buChar char="u"/>
              <a:tabLst>
                <a:tab pos="241300" algn="l"/>
              </a:tabLst>
              <a:defRPr/>
            </a:pPr>
            <a:r>
              <a:rPr lang="en-US" sz="2600" b="1" u="sng" dirty="0"/>
              <a:t>Step 03.</a:t>
            </a:r>
            <a:r>
              <a:rPr lang="en-US" sz="2600" b="1" dirty="0"/>
              <a:t> </a:t>
            </a:r>
            <a:r>
              <a:rPr lang="en-US" sz="2600" dirty="0"/>
              <a:t>Manage </a:t>
            </a:r>
            <a:r>
              <a:rPr lang="en-US" sz="2600" dirty="0" err="1"/>
              <a:t>NuGet</a:t>
            </a:r>
            <a:r>
              <a:rPr lang="en-US" sz="2600" dirty="0"/>
              <a:t> packages for Solution/Project</a:t>
            </a:r>
          </a:p>
          <a:p>
            <a:pPr marL="342900" indent="-342900">
              <a:buClr>
                <a:srgbClr val="973735"/>
              </a:buClr>
              <a:buSzPct val="50000"/>
              <a:buFont typeface="Wingdings" pitchFamily="2" charset="2"/>
              <a:buChar char="u"/>
              <a:tabLst>
                <a:tab pos="241300" algn="l"/>
              </a:tabLst>
              <a:defRPr/>
            </a:pPr>
            <a:r>
              <a:rPr lang="en-US" sz="2600" b="1" u="sng" dirty="0"/>
              <a:t>Step 04</a:t>
            </a:r>
            <a:r>
              <a:rPr lang="en-US" sz="2600" dirty="0"/>
              <a:t>. Add Connection string (</a:t>
            </a:r>
            <a:r>
              <a:rPr lang="en-US" sz="2600" dirty="0" err="1"/>
              <a:t>appsettings.json</a:t>
            </a:r>
            <a:r>
              <a:rPr lang="en-US" sz="2600" dirty="0"/>
              <a:t> file)</a:t>
            </a:r>
          </a:p>
          <a:p>
            <a:pPr marL="342900" indent="-342900">
              <a:buClr>
                <a:srgbClr val="973735"/>
              </a:buClr>
              <a:buSzPct val="50000"/>
              <a:buFont typeface="Wingdings" pitchFamily="2" charset="2"/>
              <a:buChar char="u"/>
              <a:tabLst>
                <a:tab pos="241300" algn="l"/>
              </a:tabLst>
              <a:defRPr/>
            </a:pPr>
            <a:r>
              <a:rPr lang="en-US" sz="2600" b="1" u="sng" dirty="0"/>
              <a:t>Step 05</a:t>
            </a:r>
            <a:r>
              <a:rPr lang="en-US" sz="2600" dirty="0"/>
              <a:t>. Scaffold Student pages</a:t>
            </a:r>
          </a:p>
          <a:p>
            <a:pPr marL="342900" indent="-342900">
              <a:buClr>
                <a:srgbClr val="973735"/>
              </a:buClr>
              <a:buSzPct val="50000"/>
              <a:buFont typeface="Wingdings" pitchFamily="2" charset="2"/>
              <a:buChar char="u"/>
              <a:tabLst>
                <a:tab pos="241300" algn="l"/>
              </a:tabLst>
              <a:defRPr/>
            </a:pPr>
            <a:r>
              <a:rPr lang="en-US" sz="2600" b="1" u="sng" dirty="0"/>
              <a:t>Step 06</a:t>
            </a:r>
            <a:r>
              <a:rPr lang="en-US" sz="2600" dirty="0"/>
              <a:t>. Change the code on </a:t>
            </a:r>
            <a:r>
              <a:rPr lang="en-US" sz="2600" dirty="0" err="1"/>
              <a:t>Startup.cs</a:t>
            </a:r>
            <a:r>
              <a:rPr lang="en-US" sz="2600" dirty="0"/>
              <a:t> and </a:t>
            </a:r>
            <a:r>
              <a:rPr lang="en-US" sz="2600" dirty="0" err="1"/>
              <a:t>Program.cs</a:t>
            </a:r>
            <a:endParaRPr lang="en-US" sz="2600" b="1" u="sng" dirty="0"/>
          </a:p>
          <a:p>
            <a:pPr marL="342900" indent="-342900">
              <a:buClr>
                <a:srgbClr val="973735"/>
              </a:buClr>
              <a:buSzPct val="50000"/>
              <a:buFont typeface="Wingdings" pitchFamily="2" charset="2"/>
              <a:buChar char="u"/>
              <a:tabLst>
                <a:tab pos="241300" algn="l"/>
              </a:tabLst>
              <a:defRPr/>
            </a:pPr>
            <a:r>
              <a:rPr lang="en-US" sz="2600" b="1" u="sng" dirty="0"/>
              <a:t>Step 07</a:t>
            </a:r>
            <a:r>
              <a:rPr lang="en-US" sz="2600" dirty="0"/>
              <a:t>. Build and run Program.         </a:t>
            </a:r>
          </a:p>
        </p:txBody>
      </p:sp>
      <p:pic>
        <p:nvPicPr>
          <p:cNvPr id="8" name="Picture 7"/>
          <p:cNvPicPr/>
          <p:nvPr/>
        </p:nvPicPr>
        <p:blipFill>
          <a:blip r:embed="rId3"/>
          <a:stretch>
            <a:fillRect/>
          </a:stretch>
        </p:blipFill>
        <p:spPr>
          <a:xfrm>
            <a:off x="7167375" y="2196454"/>
            <a:ext cx="4729657" cy="322667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860317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68</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Demo 2. Razor Pages with Entity Framework</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084149" cy="44627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300" dirty="0"/>
              <a:t>Manage </a:t>
            </a:r>
            <a:r>
              <a:rPr lang="en-US" sz="2300" dirty="0" err="1"/>
              <a:t>NuGet</a:t>
            </a:r>
            <a:r>
              <a:rPr lang="en-US" sz="2300" dirty="0"/>
              <a:t> packages for Solution/Project</a:t>
            </a:r>
          </a:p>
        </p:txBody>
      </p:sp>
      <p:pic>
        <p:nvPicPr>
          <p:cNvPr id="10" name="Picture 9"/>
          <p:cNvPicPr/>
          <p:nvPr/>
        </p:nvPicPr>
        <p:blipFill>
          <a:blip r:embed="rId3"/>
          <a:stretch>
            <a:fillRect/>
          </a:stretch>
        </p:blipFill>
        <p:spPr>
          <a:xfrm>
            <a:off x="990600" y="2129738"/>
            <a:ext cx="10171386" cy="4239531"/>
          </a:xfrm>
          <a:prstGeom prst="rect">
            <a:avLst/>
          </a:prstGeom>
        </p:spPr>
      </p:pic>
      <p:sp>
        <p:nvSpPr>
          <p:cNvPr id="2" name="Rectangle 1"/>
          <p:cNvSpPr/>
          <p:nvPr/>
        </p:nvSpPr>
        <p:spPr>
          <a:xfrm>
            <a:off x="7924800" y="3815255"/>
            <a:ext cx="2995448" cy="4834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68507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69</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Demo 2. Razor Pages with Entity Framework</a:t>
            </a:r>
          </a:p>
        </p:txBody>
      </p:sp>
      <p:sp>
        <p:nvSpPr>
          <p:cNvPr id="7" name="TextBox 6">
            <a:extLst>
              <a:ext uri="{FF2B5EF4-FFF2-40B4-BE49-F238E27FC236}">
                <a16:creationId xmlns:a16="http://schemas.microsoft.com/office/drawing/2014/main" id="{1A3198B9-F402-4981-B402-A28ED34F543D}"/>
              </a:ext>
            </a:extLst>
          </p:cNvPr>
          <p:cNvSpPr txBox="1"/>
          <p:nvPr/>
        </p:nvSpPr>
        <p:spPr>
          <a:xfrm>
            <a:off x="0" y="1432727"/>
            <a:ext cx="12084149" cy="800219"/>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300" dirty="0"/>
              <a:t>The scaffolding process will provide these files (creates Razor pages in the </a:t>
            </a:r>
            <a:r>
              <a:rPr lang="en-US" sz="2300" i="1" dirty="0"/>
              <a:t>Pages/Students</a:t>
            </a:r>
            <a:r>
              <a:rPr lang="en-US" sz="2300" dirty="0"/>
              <a:t> folder) </a:t>
            </a:r>
          </a:p>
        </p:txBody>
      </p:sp>
      <p:pic>
        <p:nvPicPr>
          <p:cNvPr id="8" name="Picture 7"/>
          <p:cNvPicPr/>
          <p:nvPr/>
        </p:nvPicPr>
        <p:blipFill rotWithShape="1">
          <a:blip r:embed="rId3"/>
          <a:srcRect l="24893" t="17854" r="2457" b="22317"/>
          <a:stretch/>
        </p:blipFill>
        <p:spPr bwMode="auto">
          <a:xfrm>
            <a:off x="2036379" y="2370234"/>
            <a:ext cx="8169165" cy="3799338"/>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
        <p:nvSpPr>
          <p:cNvPr id="3" name="Rectangle 2"/>
          <p:cNvSpPr/>
          <p:nvPr/>
        </p:nvSpPr>
        <p:spPr>
          <a:xfrm>
            <a:off x="2123090" y="3563007"/>
            <a:ext cx="2879834" cy="4729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3660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2/23/2024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Razor Pages – </a:t>
            </a:r>
            <a:r>
              <a:rPr lang="en-US" sz="4000" b="1" dirty="0" err="1"/>
              <a:t>PageModel</a:t>
            </a:r>
            <a:r>
              <a:rPr lang="en-US" sz="4000" b="1" dirty="0"/>
              <a:t> Files</a:t>
            </a:r>
          </a:p>
        </p:txBody>
      </p:sp>
      <p:sp>
        <p:nvSpPr>
          <p:cNvPr id="6" name="TextBox 5">
            <a:extLst>
              <a:ext uri="{FF2B5EF4-FFF2-40B4-BE49-F238E27FC236}">
                <a16:creationId xmlns:a16="http://schemas.microsoft.com/office/drawing/2014/main" id="{DC40B99B-89B9-4DBA-B286-85BE9A31140F}"/>
              </a:ext>
            </a:extLst>
          </p:cNvPr>
          <p:cNvSpPr txBox="1"/>
          <p:nvPr/>
        </p:nvSpPr>
        <p:spPr>
          <a:xfrm>
            <a:off x="-64546" y="1391021"/>
            <a:ext cx="7789649" cy="2569934"/>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Any code relating to the processing of user input or data should be placed in </a:t>
            </a:r>
            <a:r>
              <a:rPr lang="en-US" sz="2600" dirty="0" err="1">
                <a:solidFill>
                  <a:srgbClr val="111111"/>
                </a:solidFill>
                <a:latin typeface="+mj-lt"/>
              </a:rPr>
              <a:t>PageModel</a:t>
            </a:r>
            <a:r>
              <a:rPr lang="en-US" sz="2600" dirty="0">
                <a:solidFill>
                  <a:srgbClr val="111111"/>
                </a:solidFill>
                <a:latin typeface="+mj-lt"/>
              </a:rPr>
              <a:t> files, which share a one-to-one mapping with their associated content page.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They even share the same file name, albeit with an additional .cs. </a:t>
            </a:r>
          </a:p>
        </p:txBody>
      </p:sp>
      <p:pic>
        <p:nvPicPr>
          <p:cNvPr id="2" name="Picture 1"/>
          <p:cNvPicPr>
            <a:picLocks noChangeAspect="1"/>
          </p:cNvPicPr>
          <p:nvPr/>
        </p:nvPicPr>
        <p:blipFill>
          <a:blip r:embed="rId3"/>
          <a:stretch>
            <a:fillRect/>
          </a:stretch>
        </p:blipFill>
        <p:spPr>
          <a:xfrm>
            <a:off x="3041553" y="3498924"/>
            <a:ext cx="4574628" cy="3164338"/>
          </a:xfrm>
          <a:prstGeom prst="rect">
            <a:avLst/>
          </a:prstGeom>
        </p:spPr>
      </p:pic>
      <p:pic>
        <p:nvPicPr>
          <p:cNvPr id="5" name="Picture 4"/>
          <p:cNvPicPr>
            <a:picLocks noChangeAspect="1"/>
          </p:cNvPicPr>
          <p:nvPr/>
        </p:nvPicPr>
        <p:blipFill>
          <a:blip r:embed="rId4"/>
          <a:stretch>
            <a:fillRect/>
          </a:stretch>
        </p:blipFill>
        <p:spPr>
          <a:xfrm>
            <a:off x="7881197" y="1516156"/>
            <a:ext cx="4352925" cy="3752850"/>
          </a:xfrm>
          <a:prstGeom prst="rect">
            <a:avLst/>
          </a:prstGeom>
        </p:spPr>
      </p:pic>
    </p:spTree>
    <p:extLst>
      <p:ext uri="{BB962C8B-B14F-4D97-AF65-F5344CB8AC3E}">
        <p14:creationId xmlns:p14="http://schemas.microsoft.com/office/powerpoint/2010/main" val="38190376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70</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Demo 3</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4627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300" dirty="0"/>
              <a:t>Razor Pages with Entity Framework CRUD (includes search, sorting and paging) </a:t>
            </a:r>
          </a:p>
        </p:txBody>
      </p:sp>
      <p:pic>
        <p:nvPicPr>
          <p:cNvPr id="9" name="Picture 8"/>
          <p:cNvPicPr/>
          <p:nvPr/>
        </p:nvPicPr>
        <p:blipFill>
          <a:blip r:embed="rId3"/>
          <a:stretch>
            <a:fillRect/>
          </a:stretch>
        </p:blipFill>
        <p:spPr>
          <a:xfrm>
            <a:off x="2764494" y="2276883"/>
            <a:ext cx="6158789" cy="3861158"/>
          </a:xfrm>
          <a:prstGeom prst="rect">
            <a:avLst/>
          </a:prstGeom>
          <a:ln>
            <a:noFill/>
          </a:ln>
          <a:effectLst>
            <a:outerShdw blurRad="190500" algn="tl" rotWithShape="0">
              <a:srgbClr val="000000">
                <a:alpha val="70000"/>
              </a:srgbClr>
            </a:outerShdw>
          </a:effectLst>
        </p:spPr>
      </p:pic>
      <p:sp>
        <p:nvSpPr>
          <p:cNvPr id="2" name="Rectangle 1"/>
          <p:cNvSpPr/>
          <p:nvPr/>
        </p:nvSpPr>
        <p:spPr>
          <a:xfrm>
            <a:off x="2974428" y="3415862"/>
            <a:ext cx="3172469" cy="3678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974428" y="5065986"/>
            <a:ext cx="1040524" cy="3573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74428" y="3878317"/>
            <a:ext cx="3594538" cy="2312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10263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33025" y="680467"/>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92469"/>
            <a:ext cx="11111884" cy="4865095"/>
          </a:xfrm>
        </p:spPr>
        <p:txBody>
          <a:bodyPr>
            <a:normAutofit/>
          </a:bodyPr>
          <a:lstStyle/>
          <a:p>
            <a:pPr marL="342900" indent="-342900">
              <a:lnSpc>
                <a:spcPct val="120000"/>
              </a:lnSpc>
              <a:buClr>
                <a:srgbClr val="973735"/>
              </a:buClr>
              <a:buSzPct val="50000"/>
              <a:buFont typeface="Wingdings" pitchFamily="2" charset="2"/>
              <a:buChar char="u"/>
              <a:defRPr/>
            </a:pPr>
            <a:r>
              <a:rPr lang="en-US" sz="2600" dirty="0"/>
              <a:t>Concepts were introduced:</a:t>
            </a:r>
          </a:p>
          <a:p>
            <a:pPr marL="800100" lvl="1" indent="-342900">
              <a:lnSpc>
                <a:spcPct val="120000"/>
              </a:lnSpc>
              <a:buClr>
                <a:srgbClr val="973735"/>
              </a:buClr>
              <a:buSzPct val="50000"/>
              <a:buFont typeface="Wingdings" pitchFamily="2" charset="2"/>
              <a:buChar char="u"/>
              <a:defRPr/>
            </a:pPr>
            <a:r>
              <a:rPr lang="en-US" sz="2200" dirty="0"/>
              <a:t>Razor Page files and Razor syntax</a:t>
            </a:r>
          </a:p>
          <a:p>
            <a:pPr marL="800100" lvl="1" indent="-342900">
              <a:lnSpc>
                <a:spcPct val="120000"/>
              </a:lnSpc>
              <a:buClr>
                <a:srgbClr val="973735"/>
              </a:buClr>
              <a:buSzPct val="50000"/>
              <a:buFont typeface="Wingdings" pitchFamily="2" charset="2"/>
              <a:buChar char="u"/>
              <a:defRPr/>
            </a:pPr>
            <a:r>
              <a:rPr lang="en-US" sz="2200" dirty="0"/>
              <a:t>Page Models (Handler Methods,  </a:t>
            </a:r>
            <a:r>
              <a:rPr lang="en-US" sz="2200" dirty="0" err="1"/>
              <a:t>ViewData</a:t>
            </a:r>
            <a:r>
              <a:rPr lang="en-US" sz="2200" dirty="0"/>
              <a:t>,  Action Results)</a:t>
            </a:r>
          </a:p>
          <a:p>
            <a:pPr marL="800100" lvl="1" indent="-342900">
              <a:lnSpc>
                <a:spcPct val="120000"/>
              </a:lnSpc>
              <a:buClr>
                <a:srgbClr val="973735"/>
              </a:buClr>
              <a:buSzPct val="50000"/>
              <a:buFont typeface="Wingdings" pitchFamily="2" charset="2"/>
              <a:buChar char="u"/>
              <a:defRPr/>
            </a:pPr>
            <a:r>
              <a:rPr lang="en-US" sz="2200" dirty="0"/>
              <a:t>Tag Helpers</a:t>
            </a:r>
          </a:p>
          <a:p>
            <a:pPr marL="800100" lvl="1" indent="-342900">
              <a:lnSpc>
                <a:spcPct val="120000"/>
              </a:lnSpc>
              <a:buClr>
                <a:srgbClr val="973735"/>
              </a:buClr>
              <a:buSzPct val="50000"/>
              <a:buFont typeface="Wingdings" pitchFamily="2" charset="2"/>
              <a:buChar char="u"/>
              <a:defRPr/>
            </a:pPr>
            <a:r>
              <a:rPr lang="en-US" sz="2200" dirty="0"/>
              <a:t>View Components</a:t>
            </a:r>
          </a:p>
          <a:p>
            <a:pPr marL="800100" lvl="1" indent="-342900">
              <a:lnSpc>
                <a:spcPct val="120000"/>
              </a:lnSpc>
              <a:buClr>
                <a:srgbClr val="973735"/>
              </a:buClr>
              <a:buSzPct val="50000"/>
              <a:buFont typeface="Wingdings" pitchFamily="2" charset="2"/>
              <a:buChar char="u"/>
              <a:defRPr/>
            </a:pPr>
            <a:r>
              <a:rPr lang="en-US" sz="2200" dirty="0"/>
              <a:t>Routing and URLs</a:t>
            </a:r>
          </a:p>
          <a:p>
            <a:pPr marL="800100" lvl="1" indent="-342900">
              <a:lnSpc>
                <a:spcPct val="120000"/>
              </a:lnSpc>
              <a:buClr>
                <a:srgbClr val="973735"/>
              </a:buClr>
              <a:buSzPct val="50000"/>
              <a:buFont typeface="Wingdings" pitchFamily="2" charset="2"/>
              <a:buChar char="u"/>
              <a:defRPr/>
            </a:pPr>
            <a:r>
              <a:rPr lang="en-US" sz="2200" dirty="0"/>
              <a:t>Startup with Razor Pages and Configuration</a:t>
            </a:r>
          </a:p>
          <a:p>
            <a:pPr marL="800100" lvl="1" indent="-342900">
              <a:lnSpc>
                <a:spcPct val="120000"/>
              </a:lnSpc>
              <a:buClr>
                <a:srgbClr val="973735"/>
              </a:buClr>
              <a:buSzPct val="50000"/>
              <a:buFont typeface="Wingdings" pitchFamily="2" charset="2"/>
              <a:buChar char="u"/>
              <a:defRPr/>
            </a:pPr>
            <a:r>
              <a:rPr lang="en-US" sz="2200" dirty="0"/>
              <a:t>Validation and Model Binding</a:t>
            </a:r>
          </a:p>
          <a:p>
            <a:pPr marL="800100" lvl="1" indent="-342900">
              <a:lnSpc>
                <a:spcPct val="120000"/>
              </a:lnSpc>
              <a:buClr>
                <a:srgbClr val="973735"/>
              </a:buClr>
              <a:buSzPct val="50000"/>
              <a:buFont typeface="Wingdings" pitchFamily="2" charset="2"/>
              <a:buChar char="u"/>
              <a:defRPr/>
            </a:pPr>
            <a:r>
              <a:rPr lang="en-US" sz="2200" dirty="0"/>
              <a:t>State Management</a:t>
            </a:r>
          </a:p>
          <a:p>
            <a:pPr marL="800100" lvl="1" indent="-342900">
              <a:lnSpc>
                <a:spcPct val="120000"/>
              </a:lnSpc>
              <a:buClr>
                <a:srgbClr val="973735"/>
              </a:buClr>
              <a:buSzPct val="50000"/>
              <a:buFont typeface="Wingdings" pitchFamily="2" charset="2"/>
              <a:buChar char="u"/>
              <a:defRPr/>
            </a:pPr>
            <a:r>
              <a:rPr lang="en-US" sz="2200" dirty="0"/>
              <a:t>Scaffolding</a:t>
            </a: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71</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435">
                                            <p:txEl>
                                              <p:pRg st="9" end="9"/>
                                            </p:txEl>
                                          </p:spTgt>
                                        </p:tgtEl>
                                        <p:attrNameLst>
                                          <p:attrName>style.visibility</p:attrName>
                                        </p:attrNameLst>
                                      </p:cBhvr>
                                      <p:to>
                                        <p:strVal val="visible"/>
                                      </p:to>
                                    </p:set>
                                    <p:animEffect transition="in" filter="box(in)">
                                      <p:cBhvr>
                                        <p:cTn id="10" dur="500"/>
                                        <p:tgtEl>
                                          <p:spTgt spid="18435">
                                            <p:txEl>
                                              <p:pRg st="9" end="9"/>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8435">
                                            <p:txEl>
                                              <p:pRg st="1" end="1"/>
                                            </p:txEl>
                                          </p:spTgt>
                                        </p:tgtEl>
                                        <p:attrNameLst>
                                          <p:attrName>style.visibility</p:attrName>
                                        </p:attrNameLst>
                                      </p:cBhvr>
                                      <p:to>
                                        <p:strVal val="visible"/>
                                      </p:to>
                                    </p:set>
                                    <p:animEffect transition="in" filter="box(in)">
                                      <p:cBhvr>
                                        <p:cTn id="13" dur="500"/>
                                        <p:tgtEl>
                                          <p:spTgt spid="18435">
                                            <p:txEl>
                                              <p:pRg st="1" end="1"/>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8435">
                                            <p:txEl>
                                              <p:pRg st="2" end="2"/>
                                            </p:txEl>
                                          </p:spTgt>
                                        </p:tgtEl>
                                        <p:attrNameLst>
                                          <p:attrName>style.visibility</p:attrName>
                                        </p:attrNameLst>
                                      </p:cBhvr>
                                      <p:to>
                                        <p:strVal val="visible"/>
                                      </p:to>
                                    </p:set>
                                    <p:animEffect transition="in" filter="box(in)">
                                      <p:cBhvr>
                                        <p:cTn id="16" dur="500"/>
                                        <p:tgtEl>
                                          <p:spTgt spid="18435">
                                            <p:txEl>
                                              <p:pRg st="2" end="2"/>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animEffect transition="in" filter="box(in)">
                                      <p:cBhvr>
                                        <p:cTn id="19" dur="500"/>
                                        <p:tgtEl>
                                          <p:spTgt spid="18435">
                                            <p:txEl>
                                              <p:pRg st="3" end="3"/>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18435">
                                            <p:txEl>
                                              <p:pRg st="4" end="4"/>
                                            </p:txEl>
                                          </p:spTgt>
                                        </p:tgtEl>
                                        <p:attrNameLst>
                                          <p:attrName>style.visibility</p:attrName>
                                        </p:attrNameLst>
                                      </p:cBhvr>
                                      <p:to>
                                        <p:strVal val="visible"/>
                                      </p:to>
                                    </p:set>
                                    <p:animEffect transition="in" filter="box(in)">
                                      <p:cBhvr>
                                        <p:cTn id="22" dur="500"/>
                                        <p:tgtEl>
                                          <p:spTgt spid="18435">
                                            <p:txEl>
                                              <p:pRg st="4" end="4"/>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18435">
                                            <p:txEl>
                                              <p:pRg st="5" end="5"/>
                                            </p:txEl>
                                          </p:spTgt>
                                        </p:tgtEl>
                                        <p:attrNameLst>
                                          <p:attrName>style.visibility</p:attrName>
                                        </p:attrNameLst>
                                      </p:cBhvr>
                                      <p:to>
                                        <p:strVal val="visible"/>
                                      </p:to>
                                    </p:set>
                                    <p:animEffect transition="in" filter="box(in)">
                                      <p:cBhvr>
                                        <p:cTn id="25" dur="500"/>
                                        <p:tgtEl>
                                          <p:spTgt spid="18435">
                                            <p:txEl>
                                              <p:pRg st="5" end="5"/>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18435">
                                            <p:txEl>
                                              <p:pRg st="6" end="6"/>
                                            </p:txEl>
                                          </p:spTgt>
                                        </p:tgtEl>
                                        <p:attrNameLst>
                                          <p:attrName>style.visibility</p:attrName>
                                        </p:attrNameLst>
                                      </p:cBhvr>
                                      <p:to>
                                        <p:strVal val="visible"/>
                                      </p:to>
                                    </p:set>
                                    <p:animEffect transition="in" filter="box(in)">
                                      <p:cBhvr>
                                        <p:cTn id="28" dur="500"/>
                                        <p:tgtEl>
                                          <p:spTgt spid="18435">
                                            <p:txEl>
                                              <p:pRg st="6" end="6"/>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18435">
                                            <p:txEl>
                                              <p:pRg st="7" end="7"/>
                                            </p:txEl>
                                          </p:spTgt>
                                        </p:tgtEl>
                                        <p:attrNameLst>
                                          <p:attrName>style.visibility</p:attrName>
                                        </p:attrNameLst>
                                      </p:cBhvr>
                                      <p:to>
                                        <p:strVal val="visible"/>
                                      </p:to>
                                    </p:set>
                                    <p:animEffect transition="in" filter="box(in)">
                                      <p:cBhvr>
                                        <p:cTn id="31" dur="500"/>
                                        <p:tgtEl>
                                          <p:spTgt spid="18435">
                                            <p:txEl>
                                              <p:pRg st="7" end="7"/>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18435">
                                            <p:txEl>
                                              <p:pRg st="8" end="8"/>
                                            </p:txEl>
                                          </p:spTgt>
                                        </p:tgtEl>
                                        <p:attrNameLst>
                                          <p:attrName>style.visibility</p:attrName>
                                        </p:attrNameLst>
                                      </p:cBhvr>
                                      <p:to>
                                        <p:strVal val="visible"/>
                                      </p:to>
                                    </p:set>
                                    <p:animEffect transition="in" filter="box(in)">
                                      <p:cBhvr>
                                        <p:cTn id="34" dur="500"/>
                                        <p:tgtEl>
                                          <p:spTgt spid="184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Different types of Razor files - 1</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55509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Razor files have a leading underscore (_) in their file name. These files are not intended to be </a:t>
            </a:r>
            <a:r>
              <a:rPr lang="en-US" sz="2600" dirty="0" err="1"/>
              <a:t>browsable</a:t>
            </a:r>
            <a:r>
              <a:rPr lang="en-US" sz="2600" dirty="0"/>
              <a: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a:t>
            </a:r>
            <a:r>
              <a:rPr lang="en-US" sz="2600" b="1" i="1" dirty="0"/>
              <a:t>_</a:t>
            </a:r>
            <a:r>
              <a:rPr lang="en-US" sz="2600" b="1" i="1" dirty="0" err="1"/>
              <a:t>Layout.cshtml</a:t>
            </a:r>
            <a:r>
              <a:rPr lang="en-US" sz="2600" dirty="0"/>
              <a:t> file acts a template for all content pages that reference it. Consistent part of a site's design are declared in this file.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a:t>
            </a:r>
            <a:r>
              <a:rPr lang="en-US" sz="2600" b="1" i="1" dirty="0"/>
              <a:t>_</a:t>
            </a:r>
            <a:r>
              <a:rPr lang="en-US" sz="2600" b="1" i="1" dirty="0" err="1"/>
              <a:t>ViewStart.cshtml</a:t>
            </a:r>
            <a:r>
              <a:rPr lang="en-US" sz="2600" b="1" i="1" dirty="0"/>
              <a:t> </a:t>
            </a:r>
            <a:r>
              <a:rPr lang="en-US" sz="2600" dirty="0"/>
              <a:t>file contains code that executes after the code in any content page in the same folder or any child folders. It provides a convenient location to specify the layout file for all content pages that are affected by it.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a:t>
            </a:r>
            <a:r>
              <a:rPr lang="en-US" sz="2600" b="1" i="1" dirty="0"/>
              <a:t>_</a:t>
            </a:r>
            <a:r>
              <a:rPr lang="en-US" sz="2600" b="1" i="1" dirty="0" err="1"/>
              <a:t>ViewImports.cshtml</a:t>
            </a:r>
            <a:r>
              <a:rPr lang="en-US" sz="2600" dirty="0"/>
              <a:t> file provides a mechanism to make directives available to Razor pages globally so that you don't have to add them to pages individually.</a:t>
            </a:r>
          </a:p>
        </p:txBody>
      </p:sp>
    </p:spTree>
    <p:extLst>
      <p:ext uri="{BB962C8B-B14F-4D97-AF65-F5344CB8AC3E}">
        <p14:creationId xmlns:p14="http://schemas.microsoft.com/office/powerpoint/2010/main" val="4115539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2/23/2024</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Different types of Razor files - 2</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587853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Partial Pages or Views are Razor files containing snippets of HTML and server-side code to be included in any number of pages or layouts.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Partial pages can be used to break up complex pages into smaller units, thereby reducing the complexity and allowing teams to work on different units concurrently.</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Partial pages are </a:t>
            </a:r>
            <a:r>
              <a:rPr lang="en-US" sz="2600" dirty="0" err="1"/>
              <a:t>cshtml</a:t>
            </a:r>
            <a:r>
              <a:rPr lang="en-US" sz="2600" dirty="0"/>
              <a:t> files that do not take part in routing. Rendering Partial Pages:  </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400" dirty="0">
                <a:latin typeface="Consolas" panose="020B0609020204030204" pitchFamily="49" charset="0"/>
              </a:rPr>
              <a:t>&lt;partial name="_</a:t>
            </a:r>
            <a:r>
              <a:rPr lang="en-US" sz="2400" dirty="0" err="1">
                <a:latin typeface="Consolas" panose="020B0609020204030204" pitchFamily="49" charset="0"/>
              </a:rPr>
              <a:t>MenuPartial</a:t>
            </a:r>
            <a:r>
              <a:rPr lang="en-US" sz="2400" dirty="0">
                <a:latin typeface="Consolas" panose="020B0609020204030204" pitchFamily="49" charset="0"/>
              </a:rPr>
              <a:t>" /&gt;</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400" dirty="0">
                <a:latin typeface="Consolas" panose="020B0609020204030204" pitchFamily="49" charset="0"/>
              </a:rPr>
              <a:t>@</a:t>
            </a:r>
            <a:r>
              <a:rPr lang="en-US" sz="2400" dirty="0" err="1">
                <a:latin typeface="Consolas" panose="020B0609020204030204" pitchFamily="49" charset="0"/>
              </a:rPr>
              <a:t>Html.Partial</a:t>
            </a:r>
            <a:r>
              <a:rPr lang="en-US" sz="2400" dirty="0">
                <a:latin typeface="Consolas" panose="020B0609020204030204" pitchFamily="49" charset="0"/>
              </a:rPr>
              <a:t>("_</a:t>
            </a:r>
            <a:r>
              <a:rPr lang="en-US" sz="2400" dirty="0" err="1">
                <a:latin typeface="Consolas" panose="020B0609020204030204" pitchFamily="49" charset="0"/>
              </a:rPr>
              <a:t>MenuPartial</a:t>
            </a:r>
            <a:r>
              <a:rPr lang="en-US" sz="2400" dirty="0">
                <a:latin typeface="Consolas" panose="020B0609020204030204" pitchFamily="49" charset="0"/>
              </a:rPr>
              <a:t>")</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400" dirty="0">
                <a:latin typeface="Consolas" panose="020B0609020204030204" pitchFamily="49" charset="0"/>
              </a:rPr>
              <a:t>@{ </a:t>
            </a:r>
            <a:r>
              <a:rPr lang="en-US" sz="2400" dirty="0" err="1">
                <a:latin typeface="Consolas" panose="020B0609020204030204" pitchFamily="49" charset="0"/>
              </a:rPr>
              <a:t>Html.RenderPartial</a:t>
            </a:r>
            <a:r>
              <a:rPr lang="en-US" sz="2400" dirty="0">
                <a:latin typeface="Consolas" panose="020B0609020204030204" pitchFamily="49" charset="0"/>
              </a:rPr>
              <a:t>("_</a:t>
            </a:r>
            <a:r>
              <a:rPr lang="en-US" sz="2400" dirty="0" err="1">
                <a:latin typeface="Consolas" panose="020B0609020204030204" pitchFamily="49" charset="0"/>
              </a:rPr>
              <a:t>MenuPartial</a:t>
            </a:r>
            <a:r>
              <a:rPr lang="en-US" sz="2400" dirty="0">
                <a:latin typeface="Consolas" panose="020B0609020204030204" pitchFamily="49" charset="0"/>
              </a:rPr>
              <a:t>");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 </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p>
        </p:txBody>
      </p:sp>
    </p:spTree>
    <p:extLst>
      <p:ext uri="{BB962C8B-B14F-4D97-AF65-F5344CB8AC3E}">
        <p14:creationId xmlns:p14="http://schemas.microsoft.com/office/powerpoint/2010/main" val="3231066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21123</TotalTime>
  <Words>4746</Words>
  <Application>Microsoft Office PowerPoint</Application>
  <PresentationFormat>Widescreen</PresentationFormat>
  <Paragraphs>537</Paragraphs>
  <Slides>71</Slides>
  <Notes>71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Arial</vt:lpstr>
      <vt:lpstr>Calibri</vt:lpstr>
      <vt:lpstr>Consolas</vt:lpstr>
      <vt:lpstr>Wingdings</vt:lpstr>
      <vt:lpstr>Office Theme</vt:lpstr>
      <vt:lpstr>Building Websites Using ASP.NET Core Razor Pages</vt:lpstr>
      <vt:lpstr>Objectives </vt:lpstr>
      <vt:lpstr>ASP.NET Core Razor Pages - 1</vt:lpstr>
      <vt:lpstr>ASP.NET Core Razor Pages - 2</vt:lpstr>
      <vt:lpstr>Razor Pages</vt:lpstr>
      <vt:lpstr>Razor Pages – Single File Approach</vt:lpstr>
      <vt:lpstr>Razor Pages – PageModel Files</vt:lpstr>
      <vt:lpstr>Different types of Razor files - 1</vt:lpstr>
      <vt:lpstr>Different types of Razor files - 2</vt:lpstr>
      <vt:lpstr>Different types of Razor files - 3</vt:lpstr>
      <vt:lpstr>Different types of Razor files - 4</vt:lpstr>
      <vt:lpstr>Razor Syntax</vt:lpstr>
      <vt:lpstr>The Razor Pages PageModel - 1</vt:lpstr>
      <vt:lpstr>The Razor Pages PageModel - 2</vt:lpstr>
      <vt:lpstr>The Razor Pages PageModel - 3</vt:lpstr>
      <vt:lpstr>The Razor Pages PageModel - 4</vt:lpstr>
      <vt:lpstr>Handler Methods in Razor Pages - 1</vt:lpstr>
      <vt:lpstr>Working With ViewData in Razor Pages - 1</vt:lpstr>
      <vt:lpstr>Working With ViewData in Razor Pages - 2</vt:lpstr>
      <vt:lpstr>Action Results in Razor Pages - 1 </vt:lpstr>
      <vt:lpstr>Action Results in Razor Pages - 2</vt:lpstr>
      <vt:lpstr>Tag Helpers - 1</vt:lpstr>
      <vt:lpstr>Tag Helpers - 2</vt:lpstr>
      <vt:lpstr>Tag Helpers - 3</vt:lpstr>
      <vt:lpstr>Tag Helpers - 4</vt:lpstr>
      <vt:lpstr>View Components in Razor Pages - 1</vt:lpstr>
      <vt:lpstr>View Components in Razor Pages - 2</vt:lpstr>
      <vt:lpstr>Razor Pages Routing</vt:lpstr>
      <vt:lpstr>The Startup Class - 1</vt:lpstr>
      <vt:lpstr>The Startup Class – 2</vt:lpstr>
      <vt:lpstr>Configuration In Razor Pages - 1</vt:lpstr>
      <vt:lpstr>Configuration In Razor Pages - 2</vt:lpstr>
      <vt:lpstr>Configuration In Razor Pages - 3</vt:lpstr>
      <vt:lpstr>Configuration In Razor Pages - 4</vt:lpstr>
      <vt:lpstr>Dependency Injection in Razor Pages</vt:lpstr>
      <vt:lpstr>Using Forms in Razor Pages - 1</vt:lpstr>
      <vt:lpstr>Using Forms in Razor Pages - 2</vt:lpstr>
      <vt:lpstr>Using Forms in Razor Pages - 3</vt:lpstr>
      <vt:lpstr>Validating User Input in Razor Pages – 1</vt:lpstr>
      <vt:lpstr>Validating User Input in Razor Pages – 2</vt:lpstr>
      <vt:lpstr>Validating User Input in Razor Pages – 3</vt:lpstr>
      <vt:lpstr>Validating User Input in Razor Pages – 4</vt:lpstr>
      <vt:lpstr>Validating User Input in Razor Pages – 5</vt:lpstr>
      <vt:lpstr>Model Binding - 1</vt:lpstr>
      <vt:lpstr>Model Binding - 2</vt:lpstr>
      <vt:lpstr>Model Binding - 3</vt:lpstr>
      <vt:lpstr>Model Binding - 4</vt:lpstr>
      <vt:lpstr>State Management in Razor Pages - 1</vt:lpstr>
      <vt:lpstr>State Management in Razor Pages - 2</vt:lpstr>
      <vt:lpstr>State Management in Razor Pages - 3</vt:lpstr>
      <vt:lpstr>State Management in Razor Pages - 4</vt:lpstr>
      <vt:lpstr>Working with AJAX in Razor Pages - 1</vt:lpstr>
      <vt:lpstr>Working with AJAX in Razor Pages - 2</vt:lpstr>
      <vt:lpstr>Working with AJAX in Razor Pages - 3</vt:lpstr>
      <vt:lpstr>Working with AJAX in Razor Pages - 3</vt:lpstr>
      <vt:lpstr>Scaffolding Razor Pages</vt:lpstr>
      <vt:lpstr>Razor Pages Demo</vt:lpstr>
      <vt:lpstr>Demo 1. </vt:lpstr>
      <vt:lpstr>Demo 1. </vt:lpstr>
      <vt:lpstr>Demo 1. </vt:lpstr>
      <vt:lpstr>Demo 1. </vt:lpstr>
      <vt:lpstr>Demo 1. </vt:lpstr>
      <vt:lpstr>Demo 1. </vt:lpstr>
      <vt:lpstr>Demo 1. </vt:lpstr>
      <vt:lpstr>Demo 1. </vt:lpstr>
      <vt:lpstr>Demo 1. </vt:lpstr>
      <vt:lpstr>Demo 2. Razor Pages with Entity Framework</vt:lpstr>
      <vt:lpstr>Demo 2. Razor Pages with Entity Framework</vt:lpstr>
      <vt:lpstr>Demo 2. Razor Pages with Entity Framework</vt:lpstr>
      <vt:lpstr>Demo 3</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Communication</dc:title>
  <dc:creator>Thanh Van</dc:creator>
  <cp:lastModifiedBy>vinh quang</cp:lastModifiedBy>
  <cp:revision>798</cp:revision>
  <dcterms:created xsi:type="dcterms:W3CDTF">2021-01-25T08:25:31Z</dcterms:created>
  <dcterms:modified xsi:type="dcterms:W3CDTF">2024-02-23T10:31:25Z</dcterms:modified>
</cp:coreProperties>
</file>