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61" r:id="rId3"/>
    <p:sldId id="357" r:id="rId4"/>
    <p:sldId id="263" r:id="rId5"/>
    <p:sldId id="345" r:id="rId6"/>
    <p:sldId id="264" r:id="rId7"/>
    <p:sldId id="346" r:id="rId8"/>
    <p:sldId id="334" r:id="rId9"/>
    <p:sldId id="288" r:id="rId10"/>
    <p:sldId id="347" r:id="rId11"/>
    <p:sldId id="348" r:id="rId12"/>
    <p:sldId id="349" r:id="rId13"/>
    <p:sldId id="350" r:id="rId14"/>
    <p:sldId id="351" r:id="rId15"/>
    <p:sldId id="343" r:id="rId16"/>
    <p:sldId id="352" r:id="rId17"/>
    <p:sldId id="279" r:id="rId18"/>
    <p:sldId id="342" r:id="rId19"/>
    <p:sldId id="335" r:id="rId20"/>
    <p:sldId id="336" r:id="rId21"/>
    <p:sldId id="353" r:id="rId22"/>
    <p:sldId id="354" r:id="rId23"/>
    <p:sldId id="355" r:id="rId24"/>
    <p:sldId id="356" r:id="rId25"/>
    <p:sldId id="367" r:id="rId26"/>
    <p:sldId id="368" r:id="rId27"/>
    <p:sldId id="369" r:id="rId28"/>
    <p:sldId id="371" r:id="rId29"/>
    <p:sldId id="372" r:id="rId30"/>
    <p:sldId id="374" r:id="rId31"/>
    <p:sldId id="375" r:id="rId32"/>
    <p:sldId id="370" r:id="rId33"/>
    <p:sldId id="376" r:id="rId34"/>
    <p:sldId id="358" r:id="rId35"/>
    <p:sldId id="360" r:id="rId36"/>
    <p:sldId id="365" r:id="rId37"/>
    <p:sldId id="366" r:id="rId38"/>
    <p:sldId id="377" r:id="rId39"/>
    <p:sldId id="361" r:id="rId40"/>
    <p:sldId id="362" r:id="rId41"/>
    <p:sldId id="363" r:id="rId42"/>
    <p:sldId id="364" r:id="rId43"/>
    <p:sldId id="35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선형회귀 예제 </a:t>
            </a:r>
            <a:r>
              <a:rPr lang="en-US" altLang="ko-KR" dirty="0"/>
              <a:t>: http://clipsoft.co.kr/wp/blog/%EC%9D%B8%EA%B3%B5%EC%A7%80%EB%8A%A5%EC%9D%98-%EC%8B%9C%EC%9E%91-%EC%84%A0%ED%98%95%ED%9A%8C%EA%B7%80%EB%B6%84%EC%84%9D/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https://m.blog.naver.com/PostView.naver?isHttpsRedirect=true&amp;blogId=bigdata-pro&amp;logNo=221803270780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9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https://brunch.co.kr/@yudong/88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2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86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40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0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72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8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3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0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12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21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29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https://math100.tistory.com/17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30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5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93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https://m.blog.naver.com/PostView.naver?isHttpsRedirect=true&amp;blogId=jinp7&amp;logNo=220974007843</a:t>
            </a:r>
          </a:p>
          <a:p>
            <a:endParaRPr lang="en-US" altLang="ko-KR" dirty="0"/>
          </a:p>
          <a:p>
            <a:r>
              <a:rPr lang="en-US" altLang="ko-KR" dirty="0"/>
              <a:t>https://m.blog.naver.com/mykepzzang/221568285099 </a:t>
            </a:r>
            <a:r>
              <a:rPr lang="ko-KR" altLang="en-US" dirty="0"/>
              <a:t>우도 함수의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24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3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</a:p>
          <a:p>
            <a:r>
              <a:rPr lang="en-US" altLang="ko-KR" dirty="0"/>
              <a:t>https://eehoeskrap.tistory.com/442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71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91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2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31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25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7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3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4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8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https://blog.naver.com/PostView.naver?blogId=mario002&amp;logNo=222573299094&amp;parentCategoryNo=&amp;categoryNo=&amp;viewDate=&amp;isShowPopularPosts=false&amp;from=postView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https://blogik.netlify.app/BoostCamp/U_stage/05_gradient_descent/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1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499620" y="2268214"/>
            <a:ext cx="6525379" cy="744862"/>
          </a:xfrm>
        </p:spPr>
        <p:txBody>
          <a:bodyPr/>
          <a:lstStyle/>
          <a:p>
            <a:pPr algn="ctr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딥러닝 위한 수학공식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오차를 구하는 방식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공부한 시간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2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성적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81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AppleSDGothicNeo"/>
              </a:rPr>
              <a:t>예측값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85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오차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3) 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229205" y="3008363"/>
            <a:ext cx="490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이렇게 차를 이용하여 모든 값을 더할 경우 음수와 양수가 섞여서 합이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0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 될 수 있기 때문에 오차 값의 제곱을 해서 더해야 정확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한 오차 정도를 알 수 있음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579327-5A81-4A2B-9A66-805DE1D7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17" y="4646295"/>
            <a:ext cx="4229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9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오차의 합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229205" y="3305655"/>
            <a:ext cx="4907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공부한 시간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2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성적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81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"/>
              </a:rPr>
              <a:t>예측값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85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오차 제곱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9) (9+2+1+5=17)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6349B-00FD-4E25-BB6A-BAAE030DF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1547044"/>
            <a:ext cx="4505325" cy="990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6229204" y="4547686"/>
            <a:ext cx="5114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;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구한 값을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으로 나누면 오차 합의 평균을 구할 수 있는데 이가 평균 제곱 오차입니다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17/4=4.2)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85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제곱근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6162139" y="3746408"/>
            <a:ext cx="5114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 오차가 너무 커서 쓰기가 불편한 때가 있는데 이를 방지하기 위해 제곱한 숫자에 다시 제곱근을 씌워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줍니다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이를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제곱근 오차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라고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(4.2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제곱근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07541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555555"/>
                </a:solidFill>
                <a:latin typeface="AppleSDGothicNeo"/>
              </a:rPr>
              <a:t>평균 제곱근 오차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079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선형 </a:t>
            </a:r>
            <a:r>
              <a:rPr lang="ko-KR" altLang="en-US" sz="3600" b="1" dirty="0" err="1">
                <a:solidFill>
                  <a:schemeClr val="bg1"/>
                </a:solidFill>
              </a:rPr>
              <a:t>회귀란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9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8214489" y="4091568"/>
            <a:ext cx="312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07541" y="1622639"/>
            <a:ext cx="10009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임의의 직선을 그어 이에 대한 평균 제곱근 오차를 구하고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이 값을 가장 작게 만들어주는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a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와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b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값을 찾아가는 작업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02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</a:t>
            </a:r>
            <a:r>
              <a:rPr lang="ko-KR" altLang="en-US" sz="3200" b="1" dirty="0"/>
              <a:t>경사 </a:t>
            </a:r>
            <a:r>
              <a:rPr lang="ko-KR" altLang="en-US" sz="3200" b="1" dirty="0" err="1"/>
              <a:t>하강법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824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 그래프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728840" y="2848291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545960" y="2716211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421930" y="185643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908124" y="1854815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328076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323226" y="4348490"/>
            <a:ext cx="689417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140346" y="4216410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학습률</a:t>
            </a:r>
            <a:r>
              <a:rPr lang="ko-KR" altLang="en-US" sz="3600" b="1" dirty="0">
                <a:solidFill>
                  <a:schemeClr val="bg1"/>
                </a:solidFill>
              </a:rPr>
              <a:t> 이란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604810" y="2934034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421930" y="2801954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907081" y="1880307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6393275" y="1878690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105971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199196" y="4434233"/>
            <a:ext cx="682940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016316" y="4302153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38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경사하강법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수식 표현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편미분을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이용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E31CD1-384A-4DEE-BA20-457AF34E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7" y="2801096"/>
            <a:ext cx="6549875" cy="35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4.  </a:t>
            </a:r>
            <a:r>
              <a:rPr lang="ko-KR" altLang="en-US" sz="3200" b="1" dirty="0"/>
              <a:t>스칼라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벡터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행렬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텐서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488428" y="2982170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31838" y="2760902"/>
            <a:ext cx="5793168" cy="398869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509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선형대수 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8958" y="2628822"/>
            <a:ext cx="5793168" cy="398869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범위도 크며 다루는 범위가 정확하게 정의된 개념은 아님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변수가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차인 수학적 대상의 대수적 구조를 연구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선형대수학</a:t>
            </a:r>
            <a:r>
              <a:rPr lang="en-US" altLang="ko-KR" sz="2000" dirty="0">
                <a:solidFill>
                  <a:schemeClr val="tx1"/>
                </a:solidFill>
              </a:rPr>
              <a:t>(linear algebra)</a:t>
            </a:r>
            <a:r>
              <a:rPr lang="ko-KR" altLang="en-US" sz="2000" dirty="0">
                <a:solidFill>
                  <a:schemeClr val="tx1"/>
                </a:solidFill>
              </a:rPr>
              <a:t>이란 대체 어떤 학문이고 </a:t>
            </a:r>
            <a:r>
              <a:rPr lang="ko-KR" altLang="en-US" sz="2000" dirty="0" err="1">
                <a:solidFill>
                  <a:schemeClr val="tx1"/>
                </a:solidFill>
              </a:rPr>
              <a:t>무었을</a:t>
            </a:r>
            <a:r>
              <a:rPr lang="ko-KR" altLang="en-US" sz="2000" dirty="0">
                <a:solidFill>
                  <a:schemeClr val="tx1"/>
                </a:solidFill>
              </a:rPr>
              <a:t> 학습하는가 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r>
              <a:rPr lang="ko-KR" altLang="en-US" sz="2000" dirty="0">
                <a:solidFill>
                  <a:schemeClr val="tx1"/>
                </a:solidFill>
              </a:rPr>
              <a:t>할 때 이것이다 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쉽게 말하기가 어렵습니다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본디 선형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inear</a:t>
            </a:r>
            <a:r>
              <a:rPr lang="en-US" altLang="ko-KR" sz="2000" dirty="0">
                <a:solidFill>
                  <a:schemeClr val="tx1"/>
                </a:solidFill>
              </a:rPr>
              <a:t> )</a:t>
            </a:r>
            <a:r>
              <a:rPr lang="ko-KR" altLang="en-US" sz="2000" dirty="0">
                <a:solidFill>
                  <a:schemeClr val="tx1"/>
                </a:solidFill>
              </a:rPr>
              <a:t>은 선</a:t>
            </a:r>
            <a:r>
              <a:rPr lang="en-US" altLang="ko-KR" sz="2000" dirty="0">
                <a:solidFill>
                  <a:schemeClr val="tx1"/>
                </a:solidFill>
              </a:rPr>
              <a:t>(line) </a:t>
            </a:r>
            <a:r>
              <a:rPr lang="ko-KR" altLang="en-US" sz="2000" dirty="0">
                <a:solidFill>
                  <a:schemeClr val="tx1"/>
                </a:solidFill>
              </a:rPr>
              <a:t>에서 일차라는 의미와 상통</a:t>
            </a: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05548" y="2845177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스칼라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벡터 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행렬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텐서의</a:t>
            </a:r>
            <a:r>
              <a:rPr lang="ko-KR" altLang="en-US" dirty="0">
                <a:solidFill>
                  <a:schemeClr val="tx1"/>
                </a:solidFill>
              </a:rPr>
              <a:t> 기본적인 개념을 먼저 익히는 것이 순서임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352349" y="180257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4264" y="1813965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-apple-system"/>
              </a:rPr>
              <a:t>선형대수는 선형성을 띈 수식을 처리하는 학문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최소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제곱법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44E-A223-9E6D-07B8-AF073ED0EF15}"/>
              </a:ext>
            </a:extLst>
          </p:cNvPr>
          <p:cNvSpPr txBox="1"/>
          <p:nvPr/>
        </p:nvSpPr>
        <p:spPr>
          <a:xfrm>
            <a:off x="4214214" y="2652995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평균 제곱오차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56018-449C-4E71-84CC-C27882134A28}"/>
              </a:ext>
            </a:extLst>
          </p:cNvPr>
          <p:cNvSpPr txBox="1"/>
          <p:nvPr/>
        </p:nvSpPr>
        <p:spPr>
          <a:xfrm>
            <a:off x="4269377" y="3810183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오차 수정하기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004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4D3F6C-C25F-4893-83EC-32A62E7AB562}"/>
              </a:ext>
            </a:extLst>
          </p:cNvPr>
          <p:cNvSpPr txBox="1"/>
          <p:nvPr/>
        </p:nvSpPr>
        <p:spPr>
          <a:xfrm>
            <a:off x="4335226" y="4890470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스칼라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벡터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행렬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텐서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81133" y="2922309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스칼라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(Scalar)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66994" y="2782838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953052" y="172678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484967" y="173817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스칼라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2416117" y="3328195"/>
            <a:ext cx="8434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같은 하나의 값 또는 변수를 말합니다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스칼라는 온도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체중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신장 같은 단일 수량을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7F5A4-453B-4810-AE12-2E9D338579C3}"/>
              </a:ext>
            </a:extLst>
          </p:cNvPr>
          <p:cNvSpPr txBox="1"/>
          <p:nvPr/>
        </p:nvSpPr>
        <p:spPr>
          <a:xfrm>
            <a:off x="2388780" y="4402295"/>
            <a:ext cx="8562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가 실수의 스칼라인 것을 종종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「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라고 씁니다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실수의 스칼라로 이루어진 집합을 나타내며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A∈B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속한다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뜻입니다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따라서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스칼라로 이루어진 집합에 속한다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즉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스칼라이다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라고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296292" y="2727672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벡터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(Vector)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2153" y="2588201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5564085" y="168931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6096000" y="17007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벡터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909881" y="3681427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벡터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(vector)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스칼라를 한 방향으로 정렬한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예를 들어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5EBED-1ADF-4C76-83FF-09672D85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13" y="3382110"/>
            <a:ext cx="2760472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8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62280" y="3176842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행럴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matrix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76094" y="3115215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행렬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(matrix)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723570" y="4045755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행렬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(matrix)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같은 크기의 벡터를 복수로 늘어놓은 것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734A88-853B-4EF8-AA97-0F6D79675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40" y="3411135"/>
            <a:ext cx="3569147" cy="17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1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15711" y="3335156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텐서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29525" y="3273529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텐서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(tensor)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777001" y="4204069"/>
            <a:ext cx="468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 err="1">
                <a:solidFill>
                  <a:srgbClr val="EE2323"/>
                </a:solidFill>
                <a:effectLst/>
                <a:latin typeface="Nanum Gothic"/>
              </a:rPr>
              <a:t>텐서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(tensor)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벡터나 행렬을 일반화한 개념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C0246-A52D-4965-B558-D2430DC2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38" y="3392586"/>
            <a:ext cx="2691571" cy="20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7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5.  </a:t>
            </a:r>
            <a:r>
              <a:rPr lang="ko-KR" altLang="en-US" sz="3200" b="1" dirty="0"/>
              <a:t>크로스 엔트로피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4931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크로스 엔트로피를 이해 하기 위한 학습 맵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263525" y="183220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1859995" y="1825510"/>
            <a:ext cx="754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확률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: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이항분포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이산 확률 분포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= </a:t>
            </a:r>
            <a:r>
              <a:rPr lang="en-US" altLang="ko-KR" sz="2400" b="1" i="0" dirty="0">
                <a:solidFill>
                  <a:srgbClr val="5F6368"/>
                </a:solidFill>
                <a:effectLst/>
                <a:latin typeface="Apple SD Gothic Neo"/>
              </a:rPr>
              <a:t>Binomial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 distribution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BF239C-55AC-47DB-A8B2-319E468C681C}"/>
              </a:ext>
            </a:extLst>
          </p:cNvPr>
          <p:cNvSpPr/>
          <p:nvPr/>
        </p:nvSpPr>
        <p:spPr>
          <a:xfrm>
            <a:off x="4189505" y="376155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63413-9305-4022-89CA-0627A0CE5D2E}"/>
              </a:ext>
            </a:extLst>
          </p:cNvPr>
          <p:cNvSpPr txBox="1"/>
          <p:nvPr/>
        </p:nvSpPr>
        <p:spPr>
          <a:xfrm>
            <a:off x="4851738" y="3773038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우도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가능도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함수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8D6BE1-FB95-4915-8BBE-A71426CDF7EA}"/>
              </a:ext>
            </a:extLst>
          </p:cNvPr>
          <p:cNvSpPr/>
          <p:nvPr/>
        </p:nvSpPr>
        <p:spPr>
          <a:xfrm>
            <a:off x="7598003" y="5190661"/>
            <a:ext cx="467360" cy="5046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A0BEF3-0977-44EA-ABB7-C60DDF612A92}"/>
              </a:ext>
            </a:extLst>
          </p:cNvPr>
          <p:cNvSpPr txBox="1"/>
          <p:nvPr/>
        </p:nvSpPr>
        <p:spPr>
          <a:xfrm>
            <a:off x="8260236" y="523942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엔트로피의 이해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2DAF4E0C-47CF-4CF5-8B39-336DEE2E737A}"/>
              </a:ext>
            </a:extLst>
          </p:cNvPr>
          <p:cNvSpPr/>
          <p:nvPr/>
        </p:nvSpPr>
        <p:spPr>
          <a:xfrm>
            <a:off x="3440784" y="3117380"/>
            <a:ext cx="467360" cy="1111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id="{31FF6C31-E1CA-4759-BE73-EE84ACD8FB35}"/>
              </a:ext>
            </a:extLst>
          </p:cNvPr>
          <p:cNvSpPr/>
          <p:nvPr/>
        </p:nvSpPr>
        <p:spPr>
          <a:xfrm>
            <a:off x="6867426" y="4379072"/>
            <a:ext cx="467360" cy="12001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BFBF4AE3-E142-4CA9-9EAD-80A0FD59AC54}"/>
              </a:ext>
            </a:extLst>
          </p:cNvPr>
          <p:cNvSpPr/>
          <p:nvPr/>
        </p:nvSpPr>
        <p:spPr>
          <a:xfrm rot="19229805">
            <a:off x="6096000" y="2218689"/>
            <a:ext cx="463587" cy="1111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2DD89-CD47-48B7-BDC6-F2ADE214AC96}"/>
              </a:ext>
            </a:extLst>
          </p:cNvPr>
          <p:cNvSpPr txBox="1"/>
          <p:nvPr/>
        </p:nvSpPr>
        <p:spPr>
          <a:xfrm>
            <a:off x="7101106" y="268949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베르누이 시행</a:t>
            </a:r>
          </a:p>
        </p:txBody>
      </p:sp>
    </p:spTree>
    <p:extLst>
      <p:ext uri="{BB962C8B-B14F-4D97-AF65-F5344CB8AC3E}">
        <p14:creationId xmlns:p14="http://schemas.microsoft.com/office/powerpoint/2010/main" val="71205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2313391" y="1904461"/>
            <a:ext cx="889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-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동전 던지기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질병의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질단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,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찬반 투표와 같이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가지 한정 실험 </a:t>
            </a:r>
            <a:endParaRPr lang="en-US" altLang="ko-KR" sz="2400" dirty="0">
              <a:solidFill>
                <a:prstClr val="black"/>
              </a:solidFill>
              <a:latin typeface="나눔바른고딕 Light"/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-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이 시험을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베누루이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시험 이라고 함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417F8-D95C-4889-8317-0B27362B265B}"/>
              </a:ext>
            </a:extLst>
          </p:cNvPr>
          <p:cNvSpPr txBox="1"/>
          <p:nvPr/>
        </p:nvSpPr>
        <p:spPr>
          <a:xfrm>
            <a:off x="2198801" y="3593154"/>
            <a:ext cx="88937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베르누이 시행 조건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베르누이 시행결과를 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라 할 때 확률변수 </a:t>
            </a:r>
            <a:r>
              <a:rPr lang="en-US" altLang="ko-KR" sz="2000" dirty="0"/>
              <a:t>X </a:t>
            </a:r>
            <a:r>
              <a:rPr lang="ko-KR" altLang="en-US" sz="2000" dirty="0"/>
              <a:t>는 </a:t>
            </a:r>
            <a:r>
              <a:rPr lang="en-US" altLang="ko-KR" sz="2000" dirty="0"/>
              <a:t>0 </a:t>
            </a:r>
            <a:r>
              <a:rPr lang="ko-KR" altLang="en-US" sz="2000" dirty="0"/>
              <a:t>또는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흔히 </a:t>
            </a:r>
            <a:r>
              <a:rPr lang="en-US" altLang="ko-KR" sz="2000" dirty="0"/>
              <a:t>x=1</a:t>
            </a:r>
            <a:r>
              <a:rPr lang="ko-KR" altLang="en-US" sz="2000" dirty="0"/>
              <a:t>의 사상을 성공</a:t>
            </a:r>
            <a:r>
              <a:rPr lang="en-US" altLang="ko-KR" sz="2000" dirty="0"/>
              <a:t>, x=0</a:t>
            </a:r>
            <a:r>
              <a:rPr lang="ko-KR" altLang="en-US" sz="2000" dirty="0"/>
              <a:t>의 사상 을 실패라 한다</a:t>
            </a:r>
            <a:r>
              <a:rPr lang="en-US" altLang="ko-KR" sz="2000" dirty="0"/>
              <a:t>. </a:t>
            </a:r>
          </a:p>
          <a:p>
            <a:pPr marL="342900" indent="-342900">
              <a:buAutoNum type="arabicParenR"/>
            </a:pP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각 실험에서 성공할 확률은 </a:t>
            </a:r>
            <a:r>
              <a:rPr lang="en-US" altLang="ko-KR" sz="2000" dirty="0"/>
              <a:t>p , </a:t>
            </a:r>
            <a:r>
              <a:rPr lang="ko-KR" altLang="en-US" sz="2000" dirty="0"/>
              <a:t>실패할 확률은 </a:t>
            </a:r>
            <a:r>
              <a:rPr lang="en-US" altLang="ko-KR" sz="2000" dirty="0"/>
              <a:t>(1-p)</a:t>
            </a:r>
            <a:r>
              <a:rPr lang="ko-KR" altLang="en-US" sz="2000" dirty="0"/>
              <a:t>로 일정하고 성공확률과 실패확률의 합은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 3) </a:t>
            </a:r>
            <a:r>
              <a:rPr lang="ko-KR" altLang="en-US" sz="2000" dirty="0"/>
              <a:t>여러 번의 베르누이 시행은 서로 독립이다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8F9ED86-CA29-41E7-9E67-6B2601ABE960}"/>
              </a:ext>
            </a:extLst>
          </p:cNvPr>
          <p:cNvSpPr/>
          <p:nvPr/>
        </p:nvSpPr>
        <p:spPr>
          <a:xfrm>
            <a:off x="1565182" y="359315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924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2332245" y="207687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베르누이 확률분포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275B0-F57A-4F7D-B0B9-268AB0D976DC}"/>
              </a:ext>
            </a:extLst>
          </p:cNvPr>
          <p:cNvSpPr txBox="1"/>
          <p:nvPr/>
        </p:nvSpPr>
        <p:spPr>
          <a:xfrm>
            <a:off x="2266257" y="2943362"/>
            <a:ext cx="6990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확률변수를 </a:t>
            </a:r>
            <a:r>
              <a:rPr lang="en-US" altLang="ko-KR" dirty="0"/>
              <a:t>X</a:t>
            </a:r>
            <a:r>
              <a:rPr lang="ko-KR" altLang="en-US" dirty="0"/>
              <a:t>로 하는 베르누이 확률분포는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</a:t>
            </a:r>
            <a:r>
              <a:rPr lang="en-US" altLang="ko-KR" dirty="0"/>
              <a:t>:0, </a:t>
            </a:r>
            <a:r>
              <a:rPr lang="ko-KR" altLang="en-US" dirty="0"/>
              <a:t>성공</a:t>
            </a:r>
            <a:r>
              <a:rPr lang="en-US" altLang="ko-KR" dirty="0"/>
              <a:t>:1 , p:</a:t>
            </a:r>
            <a:r>
              <a:rPr lang="ko-KR" altLang="en-US" dirty="0"/>
              <a:t>성공확률 </a:t>
            </a:r>
            <a:r>
              <a:rPr lang="en-US" altLang="ko-KR" dirty="0"/>
              <a:t>(1-p):</a:t>
            </a:r>
            <a:r>
              <a:rPr lang="ko-KR" altLang="en-US" dirty="0"/>
              <a:t>실패확률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6AD22F6-A833-4A2D-BE5C-A06464F7F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8221"/>
              </p:ext>
            </p:extLst>
          </p:nvPr>
        </p:nvGraphicFramePr>
        <p:xfrm>
          <a:off x="1871744" y="390338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435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7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0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82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1367754" y="1773662"/>
            <a:ext cx="10936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이산 확률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분포란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= 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☆ </a:t>
            </a:r>
            <a:r>
              <a:rPr lang="en-US" altLang="ko-KR" sz="2400" b="1" i="0" dirty="0">
                <a:solidFill>
                  <a:srgbClr val="F12F22"/>
                </a:solidFill>
                <a:effectLst/>
                <a:latin typeface="inherit"/>
              </a:rPr>
              <a:t>'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이산확률분포</a:t>
            </a:r>
            <a:r>
              <a:rPr lang="en-US" altLang="ko-KR" sz="2400" b="1" i="0" dirty="0">
                <a:solidFill>
                  <a:srgbClr val="F12F22"/>
                </a:solidFill>
                <a:effectLst/>
                <a:latin typeface="inherit"/>
              </a:rPr>
              <a:t>'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란 </a:t>
            </a:r>
            <a:r>
              <a:rPr lang="ko-KR" altLang="en-US" sz="2400" b="1" i="0" dirty="0" err="1">
                <a:solidFill>
                  <a:srgbClr val="F12F22"/>
                </a:solidFill>
                <a:effectLst/>
                <a:latin typeface="inherit"/>
              </a:rPr>
              <a:t>떨어져있는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 확률변수와 각 확률변수에 </a:t>
            </a:r>
            <a:endParaRPr lang="en-US" altLang="ko-KR" sz="2400" b="1" i="0" dirty="0">
              <a:solidFill>
                <a:srgbClr val="F12F22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따른 확률의 분포를 의미 ☆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076621-7710-4D5A-B5F3-D11B66BB26AB}"/>
              </a:ext>
            </a:extLst>
          </p:cNvPr>
          <p:cNvSpPr/>
          <p:nvPr/>
        </p:nvSpPr>
        <p:spPr>
          <a:xfrm>
            <a:off x="714814" y="1955479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핵심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0EEEB9A-4B06-4B32-941D-EF12728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97" y="3545834"/>
            <a:ext cx="50673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63C6397-78F4-43DF-93B4-F917A777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35" y="3556769"/>
            <a:ext cx="37814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758074" y="3714376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49DF38-A12E-4340-B9E4-6B501F618559}"/>
              </a:ext>
            </a:extLst>
          </p:cNvPr>
          <p:cNvSpPr/>
          <p:nvPr/>
        </p:nvSpPr>
        <p:spPr>
          <a:xfrm>
            <a:off x="6856600" y="3686752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31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720367" y="190443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774559F-17C6-44B0-9590-F095EBB1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88" y="1727350"/>
            <a:ext cx="4095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E7547DA-171A-4DC8-A757-F2DE7278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49" y="1575319"/>
            <a:ext cx="34194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01786D0-51A9-404D-AB38-8B1D2FBF07C2}"/>
              </a:ext>
            </a:extLst>
          </p:cNvPr>
          <p:cNvSpPr/>
          <p:nvPr/>
        </p:nvSpPr>
        <p:spPr>
          <a:xfrm>
            <a:off x="6916966" y="1893153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72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005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006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007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크로스 엔트로피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008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20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720367" y="190443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774559F-17C6-44B0-9590-F095EBB1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88" y="1727350"/>
            <a:ext cx="4095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3533EF19-A915-45BA-B98D-7A3E420E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08" y="1338580"/>
            <a:ext cx="4314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4DD68FC-5A75-4A3C-9646-6DD4E3D03213}"/>
              </a:ext>
            </a:extLst>
          </p:cNvPr>
          <p:cNvSpPr/>
          <p:nvPr/>
        </p:nvSpPr>
        <p:spPr>
          <a:xfrm>
            <a:off x="6321460" y="172735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33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1710182" y="2642432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E7696-AC3A-411C-9E55-36B91F39C931}"/>
              </a:ext>
            </a:extLst>
          </p:cNvPr>
          <p:cNvSpPr txBox="1"/>
          <p:nvPr/>
        </p:nvSpPr>
        <p:spPr>
          <a:xfrm>
            <a:off x="2498314" y="2582450"/>
            <a:ext cx="85100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~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정리를 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볼게요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이산확률분포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란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확률변수가 떨어져 있어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서</a:t>
            </a: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셀 수가 있죠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?</a:t>
            </a: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이렇게 </a:t>
            </a:r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셀 수 있는 확률변수와 각 확률변수에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따른 확률의 분포를 의미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해요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확률변수와 확률을 한 표에 나타낸 것을 이산확률분포표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라고 한답니다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23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2332245" y="2076870"/>
            <a:ext cx="835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이항분포란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=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베루누이를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여러 번 시행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했을때의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확률 분포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884ECA8-B936-42E5-A2E9-0809871DF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7" y="3593154"/>
            <a:ext cx="50673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C18C3C-35E2-4024-824D-D0E0F4B2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43" y="2875328"/>
            <a:ext cx="6150791" cy="359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77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7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가지 분포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01E7833-1C50-4F53-99F5-FF4D2DD92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2" y="1461156"/>
            <a:ext cx="10171520" cy="48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0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543756" y="2422251"/>
            <a:ext cx="6312526" cy="33750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연속확률 분포의 이해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49441" y="2360809"/>
            <a:ext cx="6283478" cy="336062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6561991" y="156772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7093906" y="1579118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연속 확률 변수의 이해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6190179" y="2554407"/>
            <a:ext cx="527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ⅰ)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연속되어 있는 변수들과 확률의 분포를 연속확률분포라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ⅱ)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연속확률분포는 확률밀도함수로 표현한다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ⅲ)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확률밀도함수에서 확률은 함수와 축사이의 넓이로 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ⅳ)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시작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끝까지의 넓이 즉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확률은 무조건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1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just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연속 확률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분포란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411870-BB92-4164-B6F4-20EC075AC669}"/>
              </a:ext>
            </a:extLst>
          </p:cNvPr>
          <p:cNvSpPr/>
          <p:nvPr/>
        </p:nvSpPr>
        <p:spPr>
          <a:xfrm>
            <a:off x="761909" y="42026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93592-0AA8-4BB7-9DC0-227DCC98109D}"/>
              </a:ext>
            </a:extLst>
          </p:cNvPr>
          <p:cNvSpPr txBox="1"/>
          <p:nvPr/>
        </p:nvSpPr>
        <p:spPr>
          <a:xfrm>
            <a:off x="1293824" y="421406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A68A132B-3CF2-45FD-BF57-C9DA6C992685}"/>
              </a:ext>
            </a:extLst>
          </p:cNvPr>
          <p:cNvSpPr/>
          <p:nvPr/>
        </p:nvSpPr>
        <p:spPr>
          <a:xfrm>
            <a:off x="466464" y="5024683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87570F26-78F8-452F-A681-7CE468A2508D}"/>
              </a:ext>
            </a:extLst>
          </p:cNvPr>
          <p:cNvSpPr/>
          <p:nvPr/>
        </p:nvSpPr>
        <p:spPr>
          <a:xfrm>
            <a:off x="367918" y="4958589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2D94-70A7-49EF-852E-DE0CBBED5FE4}"/>
              </a:ext>
            </a:extLst>
          </p:cNvPr>
          <p:cNvSpPr txBox="1"/>
          <p:nvPr/>
        </p:nvSpPr>
        <p:spPr>
          <a:xfrm>
            <a:off x="1053195" y="5085267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대한민국 고등학생의 키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8037EC0D-3FEE-4EDD-8143-D1354AF6816B}"/>
              </a:ext>
            </a:extLst>
          </p:cNvPr>
          <p:cNvSpPr/>
          <p:nvPr/>
        </p:nvSpPr>
        <p:spPr>
          <a:xfrm>
            <a:off x="555644" y="2500948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id="{208C410A-72C6-40D9-A259-C203A9FF4C7B}"/>
              </a:ext>
            </a:extLst>
          </p:cNvPr>
          <p:cNvSpPr/>
          <p:nvPr/>
        </p:nvSpPr>
        <p:spPr>
          <a:xfrm>
            <a:off x="457098" y="2434854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75D8D-059C-489F-8DDE-08F7E8D3321E}"/>
              </a:ext>
            </a:extLst>
          </p:cNvPr>
          <p:cNvSpPr txBox="1"/>
          <p:nvPr/>
        </p:nvSpPr>
        <p:spPr>
          <a:xfrm>
            <a:off x="1142375" y="2561532"/>
            <a:ext cx="320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연속확률분포란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!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확률변수가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연속하게 쭉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이어지는 있는 것 들을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1B0CC-20D2-4DB7-ADA8-F76760C22053}"/>
              </a:ext>
            </a:extLst>
          </p:cNvPr>
          <p:cNvSpPr txBox="1"/>
          <p:nvPr/>
        </p:nvSpPr>
        <p:spPr>
          <a:xfrm>
            <a:off x="1053195" y="5602694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64464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우도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4000" b="0" i="0" dirty="0">
                <a:solidFill>
                  <a:srgbClr val="555555"/>
                </a:solidFill>
                <a:effectLst/>
                <a:latin typeface="AppleSDGothicNeo"/>
              </a:rPr>
              <a:t>Likelihood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와 확률의 차이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79026-CA98-4DA5-8A15-3BD17064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8" y="1425959"/>
            <a:ext cx="60674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CA1E521-FC4E-46E3-876D-8449FBE6E24F}"/>
              </a:ext>
            </a:extLst>
          </p:cNvPr>
          <p:cNvSpPr txBox="1"/>
          <p:nvPr/>
        </p:nvSpPr>
        <p:spPr>
          <a:xfrm>
            <a:off x="7689057" y="2327808"/>
            <a:ext cx="361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모수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모집단의 특성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모평균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모분산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..)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나타내는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50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65229" y="2318994"/>
            <a:ext cx="10791053" cy="347830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전반적인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1523" y="2257994"/>
            <a:ext cx="10741396" cy="34634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179002" y="149955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4710917" y="1510947"/>
            <a:ext cx="461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우도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가능도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함수에 대한 결론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445CB2-08BE-49B2-804F-C9BCB551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57" y="2737053"/>
            <a:ext cx="619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5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65229" y="3112263"/>
            <a:ext cx="10791053" cy="347830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예제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1523" y="3051263"/>
            <a:ext cx="10741396" cy="34634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065229" y="14720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1597144" y="1466490"/>
            <a:ext cx="898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동전이 앞면이 나올 확률은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½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50%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로 라는 것은 잘 알고 있음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BBFB3B-5C6D-4E09-8BFB-131B1E86C125}"/>
              </a:ext>
            </a:extLst>
          </p:cNvPr>
          <p:cNvSpPr/>
          <p:nvPr/>
        </p:nvSpPr>
        <p:spPr>
          <a:xfrm>
            <a:off x="1069906" y="229777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DBCFE-50D0-4719-A3C0-05F1045A7D6E}"/>
              </a:ext>
            </a:extLst>
          </p:cNvPr>
          <p:cNvSpPr txBox="1"/>
          <p:nvPr/>
        </p:nvSpPr>
        <p:spPr>
          <a:xfrm>
            <a:off x="1601821" y="2292224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그럼 동전을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10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번 던져서 앞면이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7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번 나올 확률은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945008F-AAE9-49CE-8B50-B5924219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57" y="3411293"/>
            <a:ext cx="3900773" cy="26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98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188592" y="1697736"/>
            <a:ext cx="10444084" cy="5259246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예제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14318" y="1639393"/>
            <a:ext cx="10396023" cy="523675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AD7A1E3-0468-4AB6-80C1-88CBC165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79" y="2243579"/>
            <a:ext cx="5942059" cy="40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18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6215617-317C-4F06-804E-737F647F6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68" y="1325476"/>
            <a:ext cx="5461007" cy="4428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44C1C1-4D1E-413F-87A6-B2D709986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080" y="1693469"/>
            <a:ext cx="5381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90735" y="2752514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153" y="2057640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최소 제곱 법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35243" y="334327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최소 제곱 법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5243" y="415423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002 </a:t>
            </a:r>
            <a:r>
              <a:rPr lang="ko-KR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최소 제곱의 이해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ED3EE01-73D4-4934-9B08-4DDC004A0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95" y="1922069"/>
            <a:ext cx="5705475" cy="3733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B633E3-3FBE-4E1D-9798-EBB24F624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911" y="1962384"/>
            <a:ext cx="53911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40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AB633E3-3FBE-4E1D-9798-EBB24F624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11" y="1962384"/>
            <a:ext cx="5391150" cy="3609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70C7AE-8E4A-4A91-8418-DDD17667C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43" y="1905233"/>
            <a:ext cx="5762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30F9077-8D56-4DA8-81DB-BD69D97B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66" y="1306793"/>
            <a:ext cx="4852158" cy="296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C50AA7-719B-450D-904D-35DF55CEC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415" y="1440037"/>
            <a:ext cx="4498894" cy="2778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8DE38C-BF4F-4906-8E04-7F83DC7F0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41" y="4217918"/>
            <a:ext cx="4226987" cy="26400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8D977C-7A1D-4657-99C6-5977A16E7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2636" y="4270342"/>
            <a:ext cx="4498894" cy="27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9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엔트로리란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무질서의 정도를 의미함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불확실성의 척도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411870-BB92-4164-B6F4-20EC075AC669}"/>
              </a:ext>
            </a:extLst>
          </p:cNvPr>
          <p:cNvSpPr/>
          <p:nvPr/>
        </p:nvSpPr>
        <p:spPr>
          <a:xfrm>
            <a:off x="761909" y="42026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93592-0AA8-4BB7-9DC0-227DCC98109D}"/>
              </a:ext>
            </a:extLst>
          </p:cNvPr>
          <p:cNvSpPr txBox="1"/>
          <p:nvPr/>
        </p:nvSpPr>
        <p:spPr>
          <a:xfrm>
            <a:off x="1293824" y="421406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A68A132B-3CF2-45FD-BF57-C9DA6C992685}"/>
              </a:ext>
            </a:extLst>
          </p:cNvPr>
          <p:cNvSpPr/>
          <p:nvPr/>
        </p:nvSpPr>
        <p:spPr>
          <a:xfrm>
            <a:off x="466464" y="5024683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87570F26-78F8-452F-A681-7CE468A2508D}"/>
              </a:ext>
            </a:extLst>
          </p:cNvPr>
          <p:cNvSpPr/>
          <p:nvPr/>
        </p:nvSpPr>
        <p:spPr>
          <a:xfrm>
            <a:off x="367918" y="4958589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2D94-70A7-49EF-852E-DE0CBBED5FE4}"/>
              </a:ext>
            </a:extLst>
          </p:cNvPr>
          <p:cNvSpPr txBox="1"/>
          <p:nvPr/>
        </p:nvSpPr>
        <p:spPr>
          <a:xfrm>
            <a:off x="1053195" y="5085267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대한민국 고등학생의 키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8037EC0D-3FEE-4EDD-8143-D1354AF6816B}"/>
              </a:ext>
            </a:extLst>
          </p:cNvPr>
          <p:cNvSpPr/>
          <p:nvPr/>
        </p:nvSpPr>
        <p:spPr>
          <a:xfrm>
            <a:off x="555644" y="2500948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id="{208C410A-72C6-40D9-A259-C203A9FF4C7B}"/>
              </a:ext>
            </a:extLst>
          </p:cNvPr>
          <p:cNvSpPr/>
          <p:nvPr/>
        </p:nvSpPr>
        <p:spPr>
          <a:xfrm>
            <a:off x="457098" y="2434854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75D8D-059C-489F-8DDE-08F7E8D3321E}"/>
              </a:ext>
            </a:extLst>
          </p:cNvPr>
          <p:cNvSpPr txBox="1"/>
          <p:nvPr/>
        </p:nvSpPr>
        <p:spPr>
          <a:xfrm>
            <a:off x="1142375" y="2561532"/>
            <a:ext cx="320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연속확률분포란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!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확률변수가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연속하게 쭉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이어지는 있는 것 들을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1B0CC-20D2-4DB7-ADA8-F76760C22053}"/>
              </a:ext>
            </a:extLst>
          </p:cNvPr>
          <p:cNvSpPr txBox="1"/>
          <p:nvPr/>
        </p:nvSpPr>
        <p:spPr>
          <a:xfrm>
            <a:off x="1053195" y="5602694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4674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최소 </a:t>
            </a:r>
            <a:r>
              <a:rPr lang="ko-KR" altLang="en-US" sz="3600" b="1" dirty="0" err="1">
                <a:solidFill>
                  <a:schemeClr val="bg1"/>
                </a:solidFill>
              </a:rPr>
              <a:t>제곱법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잔차의</a:t>
            </a:r>
            <a:r>
              <a:rPr lang="ko-KR" altLang="en-US" sz="3600" b="1" dirty="0">
                <a:solidFill>
                  <a:schemeClr val="bg1"/>
                </a:solidFill>
              </a:rPr>
              <a:t> 제곱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623C0D7-B1E4-4178-9B7D-7646C74DB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771" y="1687921"/>
            <a:ext cx="7562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최소 </a:t>
            </a:r>
            <a:r>
              <a:rPr lang="ko-KR" altLang="en-US" sz="3600" b="1" dirty="0" err="1">
                <a:solidFill>
                  <a:schemeClr val="bg1"/>
                </a:solidFill>
              </a:rPr>
              <a:t>제곱법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잔차의</a:t>
            </a:r>
            <a:r>
              <a:rPr lang="ko-KR" altLang="en-US" sz="3600" b="1" dirty="0">
                <a:solidFill>
                  <a:schemeClr val="bg1"/>
                </a:solidFill>
              </a:rPr>
              <a:t> 제곱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선형대수 66강 예고편 최소제곱법 [쑤튜브] - YouTube">
            <a:extLst>
              <a:ext uri="{FF2B5EF4-FFF2-40B4-BE49-F238E27FC236}">
                <a16:creationId xmlns:a16="http://schemas.microsoft.com/office/drawing/2014/main" id="{CC3801BA-50E7-4D4D-9189-FBCC2B84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1445976"/>
            <a:ext cx="11453568" cy="50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ko-KR" altLang="en-US" sz="3600" b="1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제곱법</a:t>
            </a: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2608924" y="272515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3140839" y="2736549"/>
            <a:ext cx="719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변수가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하나뿐일때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맑은 고딕"/>
              </a:rPr>
              <a:t>는 최소 제곱법을 사용해도 무방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A525FA-D84E-4F71-B092-12111DF2D773}"/>
              </a:ext>
            </a:extLst>
          </p:cNvPr>
          <p:cNvSpPr/>
          <p:nvPr/>
        </p:nvSpPr>
        <p:spPr>
          <a:xfrm>
            <a:off x="2608924" y="370486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906DC-B5F6-4787-9E4A-25A18A9D0847}"/>
              </a:ext>
            </a:extLst>
          </p:cNvPr>
          <p:cNvSpPr txBox="1"/>
          <p:nvPr/>
        </p:nvSpPr>
        <p:spPr>
          <a:xfrm>
            <a:off x="3140839" y="3716250"/>
            <a:ext cx="699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변수가 여러 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일때는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평균제곱근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오차법을 사용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맑은 고딕"/>
              <a:cs typeface="+mn-cs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맑은 고딕"/>
              </a:rPr>
              <a:t>(root mean square error)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25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2.  </a:t>
            </a:r>
            <a:r>
              <a:rPr lang="ko-KR" altLang="en-US" sz="3200" b="1" dirty="0"/>
              <a:t>평균 제곱 오차</a:t>
            </a:r>
            <a:r>
              <a:rPr lang="en-US" altLang="ko-KR" sz="3200" b="1" dirty="0"/>
              <a:t>(RMSE)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896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오차를 평가하는 방법 중 가장 많이 사용되는 평균 제곱근 오차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174215" y="3506971"/>
            <a:ext cx="490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빨간색 선은 직선이 잘 그어졌는지를 나타내는데 이 직선들의 합이 작을 수록 잘 그어진 것을 의미하며 합이 클수록 잘못 그어진 것을 의미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CECFA-66C4-454B-8967-11EB6660620D}"/>
              </a:ext>
            </a:extLst>
          </p:cNvPr>
          <p:cNvSpPr txBox="1"/>
          <p:nvPr/>
        </p:nvSpPr>
        <p:spPr>
          <a:xfrm>
            <a:off x="6210938" y="4786781"/>
            <a:ext cx="479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오차를 구하는 방식은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오차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=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실제값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-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예측값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2267</Words>
  <Application>Microsoft Office PowerPoint</Application>
  <PresentationFormat>와이드스크린</PresentationFormat>
  <Paragraphs>333</Paragraphs>
  <Slides>43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Apple SD Gothic Neo</vt:lpstr>
      <vt:lpstr>AppleSDGothicNeo</vt:lpstr>
      <vt:lpstr>-apple-system</vt:lpstr>
      <vt:lpstr>HY견고딕</vt:lpstr>
      <vt:lpstr>inherit</vt:lpstr>
      <vt:lpstr>Nanum Gothic</vt:lpstr>
      <vt:lpstr>se-nanumgothic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   딥러닝 위한 수학공식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319</cp:revision>
  <dcterms:created xsi:type="dcterms:W3CDTF">2017-06-16T14:09:50Z</dcterms:created>
  <dcterms:modified xsi:type="dcterms:W3CDTF">2023-09-21T09:19:46Z</dcterms:modified>
</cp:coreProperties>
</file>