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61" r:id="rId3"/>
    <p:sldId id="357" r:id="rId4"/>
    <p:sldId id="263" r:id="rId5"/>
    <p:sldId id="345" r:id="rId6"/>
    <p:sldId id="264" r:id="rId7"/>
    <p:sldId id="346" r:id="rId8"/>
    <p:sldId id="334" r:id="rId9"/>
    <p:sldId id="288" r:id="rId10"/>
    <p:sldId id="347" r:id="rId11"/>
    <p:sldId id="348" r:id="rId12"/>
    <p:sldId id="349" r:id="rId13"/>
    <p:sldId id="350" r:id="rId14"/>
    <p:sldId id="351" r:id="rId15"/>
    <p:sldId id="343" r:id="rId16"/>
    <p:sldId id="352" r:id="rId17"/>
    <p:sldId id="279" r:id="rId18"/>
    <p:sldId id="342" r:id="rId19"/>
    <p:sldId id="335" r:id="rId20"/>
    <p:sldId id="336" r:id="rId21"/>
    <p:sldId id="353" r:id="rId22"/>
    <p:sldId id="354" r:id="rId23"/>
    <p:sldId id="355" r:id="rId24"/>
    <p:sldId id="356" r:id="rId25"/>
    <p:sldId id="367" r:id="rId26"/>
    <p:sldId id="368" r:id="rId27"/>
    <p:sldId id="369" r:id="rId28"/>
    <p:sldId id="371" r:id="rId29"/>
    <p:sldId id="372" r:id="rId30"/>
    <p:sldId id="374" r:id="rId31"/>
    <p:sldId id="375" r:id="rId32"/>
    <p:sldId id="370" r:id="rId33"/>
    <p:sldId id="376" r:id="rId34"/>
    <p:sldId id="358" r:id="rId35"/>
    <p:sldId id="360" r:id="rId36"/>
    <p:sldId id="365" r:id="rId37"/>
    <p:sldId id="366" r:id="rId38"/>
    <p:sldId id="377" r:id="rId39"/>
    <p:sldId id="361" r:id="rId40"/>
    <p:sldId id="362" r:id="rId41"/>
    <p:sldId id="363" r:id="rId42"/>
    <p:sldId id="364" r:id="rId43"/>
    <p:sldId id="359" r:id="rId44"/>
    <p:sldId id="378" r:id="rId45"/>
    <p:sldId id="379" r:id="rId46"/>
    <p:sldId id="380" r:id="rId47"/>
    <p:sldId id="383" r:id="rId48"/>
    <p:sldId id="384" r:id="rId49"/>
    <p:sldId id="385" r:id="rId50"/>
    <p:sldId id="386" r:id="rId51"/>
    <p:sldId id="387" r:id="rId52"/>
    <p:sldId id="381" r:id="rId53"/>
    <p:sldId id="382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82" d="100"/>
          <a:sy n="82" d="100"/>
        </p:scale>
        <p:origin x="4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pPr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예제 </a:t>
            </a:r>
            <a:r>
              <a:rPr lang="en-US" altLang="ko-KR" dirty="0"/>
              <a:t>: http://clipsoft.co.kr/wp/blog/%EC%9D%B8%EA%B3%B5%EC%A7%80%EB%8A%A5%EC%9D%98-%EC%8B%9C%EC%9E%91-%EC%84%A0%ED%98%95%ED%9A%8C%EA%B7%80%EB%B6%84%EC%84%9D/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410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https://m.blog.naver.com/PostView.naver?isHttpsRedirect=true&amp;blogId=bigdata-pro&amp;logNo=221803270780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59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https://brunch.co.kr/@yudong/88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75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527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522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698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374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7420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7072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2378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203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0960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6112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3921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7229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https://math100.tistory.com/17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3430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025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6293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https://m.blog.naver.com/PostView.naver?isHttpsRedirect=true&amp;blogId=jinp7&amp;logNo=220974007843</a:t>
            </a:r>
          </a:p>
          <a:p>
            <a:endParaRPr lang="en-US" altLang="ko-KR" dirty="0"/>
          </a:p>
          <a:p>
            <a:r>
              <a:rPr lang="en-US" altLang="ko-KR" dirty="0"/>
              <a:t>https://m.blog.naver.com/mykepzzang/221568285099 </a:t>
            </a:r>
            <a:r>
              <a:rPr lang="ko-KR" altLang="en-US" dirty="0"/>
              <a:t>우도 함수의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4924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073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</a:p>
          <a:p>
            <a:r>
              <a:rPr lang="en-US" altLang="ko-KR" dirty="0"/>
              <a:t>https://eehoeskrap.tistory.com/442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5271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044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4792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2791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572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0231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1825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6470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8392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https://compmath.korea.ac.kr/deeplearning/BackPropagation.html#id10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5496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8392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8392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https://m.blog.naver.com/galaxyenergy/222511035255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839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9930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https://m.blog.naver.com/galaxyenergy/222511035255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8392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629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32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128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290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https://blog.naver.com/PostView.naver?blogId=mario002&amp;logNo=222573299094&amp;parentCategoryNo=&amp;categoryNo=&amp;viewDate=&amp;isShowPopularPosts=false&amp;from=postView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208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https://blogik.netlify.app/BoostCamp/U_stage/05_gradient_descent/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35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e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499620" y="2268214"/>
            <a:ext cx="6525379" cy="744862"/>
          </a:xfrm>
        </p:spPr>
        <p:txBody>
          <a:bodyPr/>
          <a:lstStyle/>
          <a:p>
            <a:pPr algn="ctr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딥러닝 위한 수학공식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오차를 구하는 방식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공부한 시간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2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성적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81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AppleSDGothicNeo"/>
              </a:rPr>
              <a:t>예측값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85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오차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834BB6-DC51-4464-8CB8-F6BD6988043B}"/>
              </a:ext>
            </a:extLst>
          </p:cNvPr>
          <p:cNvSpPr txBox="1"/>
          <p:nvPr/>
        </p:nvSpPr>
        <p:spPr>
          <a:xfrm>
            <a:off x="6229205" y="3008363"/>
            <a:ext cx="490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이렇게 차를 이용하여 모든 값을 더할 경우 음수와 양수가 섞여서 합이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0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 될 수 있기 때문에 오차 값의 제곱을 해서 더해야 정확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한 오차 정도를 알 수 있음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05579327-5A81-4A2B-9A66-805DE1D7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0817" y="4646295"/>
            <a:ext cx="4229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71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오차의 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834BB6-DC51-4464-8CB8-F6BD6988043B}"/>
              </a:ext>
            </a:extLst>
          </p:cNvPr>
          <p:cNvSpPr txBox="1"/>
          <p:nvPr/>
        </p:nvSpPr>
        <p:spPr>
          <a:xfrm>
            <a:off x="6229205" y="3305655"/>
            <a:ext cx="4907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공부한 시간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2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성적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81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"/>
              </a:rPr>
              <a:t>예측값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85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오차 제곱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9) (9+2+1+5=17)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F6349B-00FD-4E25-BB6A-BAAE030DF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547044"/>
            <a:ext cx="4505325" cy="990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4D1C903-410A-486E-AA42-EC9D1184FDDE}"/>
              </a:ext>
            </a:extLst>
          </p:cNvPr>
          <p:cNvSpPr txBox="1"/>
          <p:nvPr/>
        </p:nvSpPr>
        <p:spPr>
          <a:xfrm>
            <a:off x="6229204" y="4547686"/>
            <a:ext cx="5114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;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구한 값을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으로 나누면 오차 합의 평균을 구할 수 있는데 이가 평균 제곱 오차입니다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17/4=4.2)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485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제곱근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4D1C903-410A-486E-AA42-EC9D1184FDDE}"/>
              </a:ext>
            </a:extLst>
          </p:cNvPr>
          <p:cNvSpPr txBox="1"/>
          <p:nvPr/>
        </p:nvSpPr>
        <p:spPr>
          <a:xfrm>
            <a:off x="6162139" y="3746408"/>
            <a:ext cx="5114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 오차가 너무 커서 쓰기가 불편한 때가 있는데 이를 방지하기 위해 제곱한 숫자에 다시 제곱근을 씌워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줍니다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이를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제곱근 오차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라고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(4.2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제곱근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D68073F-47E3-4EB6-92E8-3D792219CDA9}"/>
              </a:ext>
            </a:extLst>
          </p:cNvPr>
          <p:cNvSpPr txBox="1"/>
          <p:nvPr/>
        </p:nvSpPr>
        <p:spPr>
          <a:xfrm>
            <a:off x="1407541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555555"/>
                </a:solidFill>
                <a:latin typeface="AppleSDGothicNeo"/>
              </a:rPr>
              <a:t>평균 제곱근 오차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7079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선형 </a:t>
            </a:r>
            <a:r>
              <a:rPr lang="ko-KR" altLang="en-US" sz="3600" b="1" dirty="0" err="1">
                <a:solidFill>
                  <a:schemeClr val="bg1"/>
                </a:solidFill>
              </a:rPr>
              <a:t>회귀란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79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4D1C903-410A-486E-AA42-EC9D1184FDDE}"/>
              </a:ext>
            </a:extLst>
          </p:cNvPr>
          <p:cNvSpPr txBox="1"/>
          <p:nvPr/>
        </p:nvSpPr>
        <p:spPr>
          <a:xfrm>
            <a:off x="8214489" y="4091568"/>
            <a:ext cx="312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D68073F-47E3-4EB6-92E8-3D792219CDA9}"/>
              </a:ext>
            </a:extLst>
          </p:cNvPr>
          <p:cNvSpPr txBox="1"/>
          <p:nvPr/>
        </p:nvSpPr>
        <p:spPr>
          <a:xfrm>
            <a:off x="1407541" y="1622639"/>
            <a:ext cx="10009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임의의 직선을 그어 이에 대한 평균 제곱근 오차를 구하고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이 값을 가장 작게 만들어주는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a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b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값을 찾아가는 작업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3202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</a:t>
            </a:r>
            <a:r>
              <a:rPr lang="ko-KR" altLang="en-US" sz="3200" b="1" dirty="0"/>
              <a:t>경사 </a:t>
            </a:r>
            <a:r>
              <a:rPr lang="ko-KR" altLang="en-US" sz="3200" b="1" dirty="0" err="1"/>
              <a:t>하강법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67824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 그래프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xmlns="" id="{28D1E478-BD50-FCBE-7FD0-B43817E2E02A}"/>
              </a:ext>
            </a:extLst>
          </p:cNvPr>
          <p:cNvSpPr/>
          <p:nvPr/>
        </p:nvSpPr>
        <p:spPr>
          <a:xfrm>
            <a:off x="5728840" y="2848291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xmlns="" id="{0F544088-7E74-5BCA-763F-0FEC7197ACBD}"/>
              </a:ext>
            </a:extLst>
          </p:cNvPr>
          <p:cNvSpPr/>
          <p:nvPr/>
        </p:nvSpPr>
        <p:spPr>
          <a:xfrm>
            <a:off x="5545960" y="2716211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88543C9-8B36-7FCB-917A-085655C7A973}"/>
              </a:ext>
            </a:extLst>
          </p:cNvPr>
          <p:cNvSpPr/>
          <p:nvPr/>
        </p:nvSpPr>
        <p:spPr>
          <a:xfrm>
            <a:off x="5421930" y="185643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13FCB0-5DBA-E461-57B6-B958E8B90E22}"/>
              </a:ext>
            </a:extLst>
          </p:cNvPr>
          <p:cNvSpPr txBox="1"/>
          <p:nvPr/>
        </p:nvSpPr>
        <p:spPr>
          <a:xfrm>
            <a:off x="5908124" y="1854815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328076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xmlns="" id="{D185F3C3-119D-4191-B5ED-09BCB343A7C2}"/>
              </a:ext>
            </a:extLst>
          </p:cNvPr>
          <p:cNvSpPr/>
          <p:nvPr/>
        </p:nvSpPr>
        <p:spPr>
          <a:xfrm>
            <a:off x="5323226" y="4348490"/>
            <a:ext cx="689417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xmlns="" id="{2303BA28-B8F0-4270-AAD1-1012F0B15EF7}"/>
              </a:ext>
            </a:extLst>
          </p:cNvPr>
          <p:cNvSpPr/>
          <p:nvPr/>
        </p:nvSpPr>
        <p:spPr>
          <a:xfrm>
            <a:off x="5140346" y="4216410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2072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학습률</a:t>
            </a:r>
            <a:r>
              <a:rPr lang="ko-KR" altLang="en-US" sz="3600" b="1" dirty="0">
                <a:solidFill>
                  <a:schemeClr val="bg1"/>
                </a:solidFill>
              </a:rPr>
              <a:t> 이란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xmlns="" id="{28D1E478-BD50-FCBE-7FD0-B43817E2E02A}"/>
              </a:ext>
            </a:extLst>
          </p:cNvPr>
          <p:cNvSpPr/>
          <p:nvPr/>
        </p:nvSpPr>
        <p:spPr>
          <a:xfrm>
            <a:off x="5604810" y="2934034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xmlns="" id="{0F544088-7E74-5BCA-763F-0FEC7197ACBD}"/>
              </a:ext>
            </a:extLst>
          </p:cNvPr>
          <p:cNvSpPr/>
          <p:nvPr/>
        </p:nvSpPr>
        <p:spPr>
          <a:xfrm>
            <a:off x="5421930" y="2801954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88543C9-8B36-7FCB-917A-085655C7A973}"/>
              </a:ext>
            </a:extLst>
          </p:cNvPr>
          <p:cNvSpPr/>
          <p:nvPr/>
        </p:nvSpPr>
        <p:spPr>
          <a:xfrm>
            <a:off x="5907081" y="1880307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13FCB0-5DBA-E461-57B6-B958E8B90E22}"/>
              </a:ext>
            </a:extLst>
          </p:cNvPr>
          <p:cNvSpPr txBox="1"/>
          <p:nvPr/>
        </p:nvSpPr>
        <p:spPr>
          <a:xfrm>
            <a:off x="6393275" y="1878690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105971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xmlns="" id="{D185F3C3-119D-4191-B5ED-09BCB343A7C2}"/>
              </a:ext>
            </a:extLst>
          </p:cNvPr>
          <p:cNvSpPr/>
          <p:nvPr/>
        </p:nvSpPr>
        <p:spPr>
          <a:xfrm>
            <a:off x="5199196" y="4434233"/>
            <a:ext cx="682940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xmlns="" id="{2303BA28-B8F0-4270-AAD1-1012F0B15EF7}"/>
              </a:ext>
            </a:extLst>
          </p:cNvPr>
          <p:cNvSpPr/>
          <p:nvPr/>
        </p:nvSpPr>
        <p:spPr>
          <a:xfrm>
            <a:off x="5016316" y="4302153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2638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경사하강법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수식 표현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편미분을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이용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A9E31CD1-384A-4DEE-BA20-457AF34E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907" y="2801096"/>
            <a:ext cx="6549875" cy="35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254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4.  </a:t>
            </a:r>
            <a:r>
              <a:rPr lang="ko-KR" altLang="en-US" sz="3200" b="1" dirty="0"/>
              <a:t>스칼라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벡터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행렬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텐서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80502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488428" y="2982170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31838" y="2760902"/>
            <a:ext cx="5793168" cy="398869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509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선형대수 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8958" y="2628822"/>
            <a:ext cx="5793168" cy="398869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범위도 크며 다루는 범위가 정확하게 정의된 개념은 아님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변수가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차인 수학적 대상의 대수적 구조를 연구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선형대수학</a:t>
            </a:r>
            <a:r>
              <a:rPr lang="en-US" altLang="ko-KR" sz="2000" dirty="0">
                <a:solidFill>
                  <a:schemeClr val="tx1"/>
                </a:solidFill>
              </a:rPr>
              <a:t>(linear algebra)</a:t>
            </a:r>
            <a:r>
              <a:rPr lang="ko-KR" altLang="en-US" sz="2000" dirty="0">
                <a:solidFill>
                  <a:schemeClr val="tx1"/>
                </a:solidFill>
              </a:rPr>
              <a:t>이란 대체 어떤 학문이고 </a:t>
            </a:r>
            <a:r>
              <a:rPr lang="ko-KR" altLang="en-US" sz="2000" dirty="0" err="1">
                <a:solidFill>
                  <a:schemeClr val="tx1"/>
                </a:solidFill>
              </a:rPr>
              <a:t>무었을</a:t>
            </a:r>
            <a:r>
              <a:rPr lang="ko-KR" altLang="en-US" sz="2000" dirty="0">
                <a:solidFill>
                  <a:schemeClr val="tx1"/>
                </a:solidFill>
              </a:rPr>
              <a:t> 학습하는가 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r>
              <a:rPr lang="ko-KR" altLang="en-US" sz="2000" dirty="0">
                <a:solidFill>
                  <a:schemeClr val="tx1"/>
                </a:solidFill>
              </a:rPr>
              <a:t>할 때 이것이다 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쉽게 말하기가 어렵습니다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본디 선형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inear</a:t>
            </a:r>
            <a:r>
              <a:rPr lang="en-US" altLang="ko-KR" sz="2000" dirty="0">
                <a:solidFill>
                  <a:schemeClr val="tx1"/>
                </a:solidFill>
              </a:rPr>
              <a:t> )</a:t>
            </a:r>
            <a:r>
              <a:rPr lang="ko-KR" altLang="en-US" sz="2000" dirty="0">
                <a:solidFill>
                  <a:schemeClr val="tx1"/>
                </a:solidFill>
              </a:rPr>
              <a:t>은 선</a:t>
            </a:r>
            <a:r>
              <a:rPr lang="en-US" altLang="ko-KR" sz="2000" dirty="0">
                <a:solidFill>
                  <a:schemeClr val="tx1"/>
                </a:solidFill>
              </a:rPr>
              <a:t>(line) </a:t>
            </a:r>
            <a:r>
              <a:rPr lang="ko-KR" altLang="en-US" sz="2000" dirty="0">
                <a:solidFill>
                  <a:schemeClr val="tx1"/>
                </a:solidFill>
              </a:rPr>
              <a:t>에서 일차라는 의미와 상통</a:t>
            </a: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05548" y="2845177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스칼라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벡터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행렬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텐서의</a:t>
            </a:r>
            <a:r>
              <a:rPr lang="ko-KR" altLang="en-US" dirty="0">
                <a:solidFill>
                  <a:schemeClr val="tx1"/>
                </a:solidFill>
              </a:rPr>
              <a:t> 기본적인 개념을 먼저 익히는 것이 순서임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52349" y="18025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4264" y="1813965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-apple-system"/>
              </a:rPr>
              <a:t>선형대수는 선형성을 띈 수식을 처리하는 학문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8861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최소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제곱법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02844E-A223-9E6D-07B8-AF073ED0EF15}"/>
              </a:ext>
            </a:extLst>
          </p:cNvPr>
          <p:cNvSpPr txBox="1"/>
          <p:nvPr/>
        </p:nvSpPr>
        <p:spPr>
          <a:xfrm>
            <a:off x="4214214" y="265299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평균 제곱오차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3856018-449C-4E71-84CC-C27882134A28}"/>
              </a:ext>
            </a:extLst>
          </p:cNvPr>
          <p:cNvSpPr txBox="1"/>
          <p:nvPr/>
        </p:nvSpPr>
        <p:spPr>
          <a:xfrm>
            <a:off x="4269377" y="3810183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오차 수정하기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4D3F6C-C25F-4893-83EC-32A62E7AB562}"/>
              </a:ext>
            </a:extLst>
          </p:cNvPr>
          <p:cNvSpPr txBox="1"/>
          <p:nvPr/>
        </p:nvSpPr>
        <p:spPr>
          <a:xfrm>
            <a:off x="4335226" y="4890470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스칼라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벡터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행렬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텐서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246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81133" y="2922309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스칼라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(Scalar)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66994" y="2782838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4953052" y="172678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5484967" y="173817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스칼라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6268B7-5DF1-4F3D-87F1-5995E4958E2E}"/>
              </a:ext>
            </a:extLst>
          </p:cNvPr>
          <p:cNvSpPr txBox="1"/>
          <p:nvPr/>
        </p:nvSpPr>
        <p:spPr>
          <a:xfrm>
            <a:off x="2416117" y="3328195"/>
            <a:ext cx="8434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같은 하나의 값 또는 변수를 말합니다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스칼라는 온도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체중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신장 같은 단일 수량을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47F5A4-453B-4810-AE12-2E9D338579C3}"/>
              </a:ext>
            </a:extLst>
          </p:cNvPr>
          <p:cNvSpPr txBox="1"/>
          <p:nvPr/>
        </p:nvSpPr>
        <p:spPr>
          <a:xfrm>
            <a:off x="2388780" y="4402295"/>
            <a:ext cx="8562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가 실수의 스칼라인 것을 종종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「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라고 씁니다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실수의 스칼라로 이루어진 집합을 나타내며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A∈B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속한다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뜻입니다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따라서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스칼라로 이루어진 집합에 속한다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즉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스칼라이다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라고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716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296292" y="2727672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벡터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(Vector)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2153" y="2588201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5564085" y="168931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6096000" y="17007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벡터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6268B7-5DF1-4F3D-87F1-5995E4958E2E}"/>
              </a:ext>
            </a:extLst>
          </p:cNvPr>
          <p:cNvSpPr txBox="1"/>
          <p:nvPr/>
        </p:nvSpPr>
        <p:spPr>
          <a:xfrm>
            <a:off x="1909881" y="3681427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벡터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(vector)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스칼라를 한 방향으로 정렬한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D45EBED-1ADF-4C76-83FF-09672D85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7113" y="3382110"/>
            <a:ext cx="2760472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728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62280" y="3176842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행럴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matrix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76094" y="3115215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행렬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(matrix)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6268B7-5DF1-4F3D-87F1-5995E4958E2E}"/>
              </a:ext>
            </a:extLst>
          </p:cNvPr>
          <p:cNvSpPr txBox="1"/>
          <p:nvPr/>
        </p:nvSpPr>
        <p:spPr>
          <a:xfrm>
            <a:off x="1723570" y="4045755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행렬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(matrix)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같은 크기의 벡터를 복수로 늘어놓은 것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3734A88-853B-4EF8-AA97-0F6D79675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1340" y="3411135"/>
            <a:ext cx="3569147" cy="17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8431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15711" y="3335156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텐서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29525" y="3273529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텐서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(tensor)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6268B7-5DF1-4F3D-87F1-5995E4958E2E}"/>
              </a:ext>
            </a:extLst>
          </p:cNvPr>
          <p:cNvSpPr txBox="1"/>
          <p:nvPr/>
        </p:nvSpPr>
        <p:spPr>
          <a:xfrm>
            <a:off x="1777001" y="4204069"/>
            <a:ext cx="46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 err="1">
                <a:solidFill>
                  <a:srgbClr val="EE2323"/>
                </a:solidFill>
                <a:effectLst/>
                <a:latin typeface="Nanum Gothic"/>
              </a:rPr>
              <a:t>텐서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(tensor)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벡터나 행렬을 일반화한 개념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6DBC0246-A52D-4965-B558-D2430DC2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5938" y="3392586"/>
            <a:ext cx="2691571" cy="20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67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5.  </a:t>
            </a:r>
            <a:r>
              <a:rPr lang="ko-KR" altLang="en-US" sz="3200" b="1" dirty="0"/>
              <a:t>크로스 엔트로피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404931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크로스 엔트로피를 이해 하기 위한 학습 맵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1263525" y="183220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1859995" y="1825510"/>
            <a:ext cx="754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확률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: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이항분포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이산 확률 분포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= </a:t>
            </a:r>
            <a:r>
              <a:rPr lang="en-US" altLang="ko-KR" sz="2400" b="1" i="0" dirty="0">
                <a:solidFill>
                  <a:srgbClr val="5F6368"/>
                </a:solidFill>
                <a:effectLst/>
                <a:latin typeface="Apple SD Gothic Neo"/>
              </a:rPr>
              <a:t>Binomial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 distribution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B8BF239C-55AC-47DB-A8B2-319E468C681C}"/>
              </a:ext>
            </a:extLst>
          </p:cNvPr>
          <p:cNvSpPr/>
          <p:nvPr/>
        </p:nvSpPr>
        <p:spPr>
          <a:xfrm>
            <a:off x="4189505" y="376155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063413-9305-4022-89CA-0627A0CE5D2E}"/>
              </a:ext>
            </a:extLst>
          </p:cNvPr>
          <p:cNvSpPr txBox="1"/>
          <p:nvPr/>
        </p:nvSpPr>
        <p:spPr>
          <a:xfrm>
            <a:off x="4851738" y="3773038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우도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가능도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함수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3C8D6BE1-FB95-4915-8BBE-A71426CDF7EA}"/>
              </a:ext>
            </a:extLst>
          </p:cNvPr>
          <p:cNvSpPr/>
          <p:nvPr/>
        </p:nvSpPr>
        <p:spPr>
          <a:xfrm>
            <a:off x="7598003" y="5190661"/>
            <a:ext cx="467360" cy="5046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5A0BEF3-0977-44EA-ABB7-C60DDF612A92}"/>
              </a:ext>
            </a:extLst>
          </p:cNvPr>
          <p:cNvSpPr txBox="1"/>
          <p:nvPr/>
        </p:nvSpPr>
        <p:spPr>
          <a:xfrm>
            <a:off x="8260236" y="52394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엔트로피의 이해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xmlns="" id="{2DAF4E0C-47CF-4CF5-8B39-336DEE2E737A}"/>
              </a:ext>
            </a:extLst>
          </p:cNvPr>
          <p:cNvSpPr/>
          <p:nvPr/>
        </p:nvSpPr>
        <p:spPr>
          <a:xfrm>
            <a:off x="3440784" y="3117380"/>
            <a:ext cx="467360" cy="1111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xmlns="" id="{31FF6C31-E1CA-4759-BE73-EE84ACD8FB35}"/>
              </a:ext>
            </a:extLst>
          </p:cNvPr>
          <p:cNvSpPr/>
          <p:nvPr/>
        </p:nvSpPr>
        <p:spPr>
          <a:xfrm>
            <a:off x="6867426" y="4379072"/>
            <a:ext cx="467360" cy="12001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xmlns="" id="{BFBF4AE3-E142-4CA9-9EAD-80A0FD59AC54}"/>
              </a:ext>
            </a:extLst>
          </p:cNvPr>
          <p:cNvSpPr/>
          <p:nvPr/>
        </p:nvSpPr>
        <p:spPr>
          <a:xfrm rot="19229805">
            <a:off x="6096000" y="2218689"/>
            <a:ext cx="463587" cy="1111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582DD89-CD47-48B7-BDC6-F2ADE214AC96}"/>
              </a:ext>
            </a:extLst>
          </p:cNvPr>
          <p:cNvSpPr txBox="1"/>
          <p:nvPr/>
        </p:nvSpPr>
        <p:spPr>
          <a:xfrm>
            <a:off x="7101106" y="268949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베르누이 시행</a:t>
            </a:r>
          </a:p>
        </p:txBody>
      </p:sp>
    </p:spTree>
    <p:extLst>
      <p:ext uri="{BB962C8B-B14F-4D97-AF65-F5344CB8AC3E}">
        <p14:creationId xmlns:p14="http://schemas.microsoft.com/office/powerpoint/2010/main" xmlns="" val="71205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2313391" y="1904461"/>
            <a:ext cx="889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-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동전 던지기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질병의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질단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,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찬반 투표와 같이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가지 한정 실험 </a:t>
            </a:r>
            <a:endParaRPr lang="en-US" altLang="ko-KR" sz="2400" dirty="0">
              <a:solidFill>
                <a:prstClr val="black"/>
              </a:solidFill>
              <a:latin typeface="나눔바른고딕 Light"/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-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이 시험을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베누루이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시험 이라고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3B417F8-D95C-4889-8317-0B27362B265B}"/>
              </a:ext>
            </a:extLst>
          </p:cNvPr>
          <p:cNvSpPr txBox="1"/>
          <p:nvPr/>
        </p:nvSpPr>
        <p:spPr>
          <a:xfrm>
            <a:off x="2198801" y="3593154"/>
            <a:ext cx="88937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베르누이 시행 조건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베르누이 시행결과를 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라 할 때 확률변수 </a:t>
            </a:r>
            <a:r>
              <a:rPr lang="en-US" altLang="ko-KR" sz="2000" dirty="0"/>
              <a:t>X </a:t>
            </a:r>
            <a:r>
              <a:rPr lang="ko-KR" altLang="en-US" sz="2000" dirty="0"/>
              <a:t>는 </a:t>
            </a:r>
            <a:r>
              <a:rPr lang="en-US" altLang="ko-KR" sz="2000" dirty="0"/>
              <a:t>0 </a:t>
            </a:r>
            <a:r>
              <a:rPr lang="ko-KR" altLang="en-US" sz="2000" dirty="0"/>
              <a:t>또는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흔히 </a:t>
            </a:r>
            <a:r>
              <a:rPr lang="en-US" altLang="ko-KR" sz="2000" dirty="0"/>
              <a:t>x=1</a:t>
            </a:r>
            <a:r>
              <a:rPr lang="ko-KR" altLang="en-US" sz="2000" dirty="0"/>
              <a:t>의 사상을 성공</a:t>
            </a:r>
            <a:r>
              <a:rPr lang="en-US" altLang="ko-KR" sz="2000" dirty="0"/>
              <a:t>, x=0</a:t>
            </a:r>
            <a:r>
              <a:rPr lang="ko-KR" altLang="en-US" sz="2000" dirty="0"/>
              <a:t>의 사상 을 실패라 한다</a:t>
            </a:r>
            <a:r>
              <a:rPr lang="en-US" altLang="ko-KR" sz="2000" dirty="0"/>
              <a:t>. </a:t>
            </a:r>
          </a:p>
          <a:p>
            <a:pPr marL="342900" indent="-342900">
              <a:buAutoNum type="arabicParenR"/>
            </a:pP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각 실험에서 성공할 확률은 </a:t>
            </a:r>
            <a:r>
              <a:rPr lang="en-US" altLang="ko-KR" sz="2000" dirty="0"/>
              <a:t>p , </a:t>
            </a:r>
            <a:r>
              <a:rPr lang="ko-KR" altLang="en-US" sz="2000" dirty="0"/>
              <a:t>실패할 확률은 </a:t>
            </a:r>
            <a:r>
              <a:rPr lang="en-US" altLang="ko-KR" sz="2000" dirty="0"/>
              <a:t>(1-p)</a:t>
            </a:r>
            <a:r>
              <a:rPr lang="ko-KR" altLang="en-US" sz="2000" dirty="0"/>
              <a:t>로 일정하고 성공확률과 실패확률의 합은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 3) </a:t>
            </a:r>
            <a:r>
              <a:rPr lang="ko-KR" altLang="en-US" sz="2000" dirty="0"/>
              <a:t>여러 번의 베르누이 시행은 서로 독립이다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8F9ED86-CA29-41E7-9E67-6B2601ABE960}"/>
              </a:ext>
            </a:extLst>
          </p:cNvPr>
          <p:cNvSpPr/>
          <p:nvPr/>
        </p:nvSpPr>
        <p:spPr>
          <a:xfrm>
            <a:off x="1565182" y="359315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0924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2332245" y="207687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베르누이 확률분포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A275B0-F57A-4F7D-B0B9-268AB0D976DC}"/>
              </a:ext>
            </a:extLst>
          </p:cNvPr>
          <p:cNvSpPr txBox="1"/>
          <p:nvPr/>
        </p:nvSpPr>
        <p:spPr>
          <a:xfrm>
            <a:off x="2266257" y="2943362"/>
            <a:ext cx="6990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확률변수를 </a:t>
            </a:r>
            <a:r>
              <a:rPr lang="en-US" altLang="ko-KR" dirty="0"/>
              <a:t>X</a:t>
            </a:r>
            <a:r>
              <a:rPr lang="ko-KR" altLang="en-US" dirty="0"/>
              <a:t>로 하는 베르누이 확률분포는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</a:t>
            </a:r>
            <a:r>
              <a:rPr lang="en-US" altLang="ko-KR" dirty="0"/>
              <a:t>:0, </a:t>
            </a:r>
            <a:r>
              <a:rPr lang="ko-KR" altLang="en-US" dirty="0"/>
              <a:t>성공</a:t>
            </a:r>
            <a:r>
              <a:rPr lang="en-US" altLang="ko-KR" dirty="0"/>
              <a:t>:1 , p:</a:t>
            </a:r>
            <a:r>
              <a:rPr lang="ko-KR" altLang="en-US" dirty="0"/>
              <a:t>성공확률 </a:t>
            </a:r>
            <a:r>
              <a:rPr lang="en-US" altLang="ko-KR" dirty="0"/>
              <a:t>(1-p):</a:t>
            </a:r>
            <a:r>
              <a:rPr lang="ko-KR" altLang="en-US" dirty="0"/>
              <a:t>실패확률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06AD22F6-A833-4A2D-BE5C-A06464F7F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038221"/>
              </p:ext>
            </p:extLst>
          </p:nvPr>
        </p:nvGraphicFramePr>
        <p:xfrm>
          <a:off x="1871744" y="39033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07435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56177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3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72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10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782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1367754" y="1773662"/>
            <a:ext cx="10936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이산 확률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분포란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= 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☆ </a:t>
            </a:r>
            <a:r>
              <a:rPr lang="en-US" altLang="ko-KR" sz="2400" b="1" i="0" dirty="0">
                <a:solidFill>
                  <a:srgbClr val="F12F22"/>
                </a:solidFill>
                <a:effectLst/>
                <a:latin typeface="inherit"/>
              </a:rPr>
              <a:t>'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이산확률분포</a:t>
            </a:r>
            <a:r>
              <a:rPr lang="en-US" altLang="ko-KR" sz="2400" b="1" i="0" dirty="0">
                <a:solidFill>
                  <a:srgbClr val="F12F22"/>
                </a:solidFill>
                <a:effectLst/>
                <a:latin typeface="inherit"/>
              </a:rPr>
              <a:t>'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란 </a:t>
            </a:r>
            <a:r>
              <a:rPr lang="ko-KR" altLang="en-US" sz="2400" b="1" i="0" dirty="0" err="1">
                <a:solidFill>
                  <a:srgbClr val="F12F22"/>
                </a:solidFill>
                <a:effectLst/>
                <a:latin typeface="inherit"/>
              </a:rPr>
              <a:t>떨어져있는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 확률변수와 각 확률변수에 </a:t>
            </a:r>
            <a:endParaRPr lang="en-US" altLang="ko-KR" sz="2400" b="1" i="0" dirty="0">
              <a:solidFill>
                <a:srgbClr val="F12F22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따른 확률의 분포를 의미 ☆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5076621-7710-4D5A-B5F3-D11B66BB26AB}"/>
              </a:ext>
            </a:extLst>
          </p:cNvPr>
          <p:cNvSpPr/>
          <p:nvPr/>
        </p:nvSpPr>
        <p:spPr>
          <a:xfrm>
            <a:off x="714814" y="1955479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핵심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90EEEB9A-4B06-4B32-941D-EF12728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6697" y="3545834"/>
            <a:ext cx="50673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xmlns="" id="{363C6397-78F4-43DF-93B4-F917A777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6035" y="3556769"/>
            <a:ext cx="37814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57FE8905-4032-43E5-A5BD-15474CE1E49A}"/>
              </a:ext>
            </a:extLst>
          </p:cNvPr>
          <p:cNvSpPr/>
          <p:nvPr/>
        </p:nvSpPr>
        <p:spPr>
          <a:xfrm>
            <a:off x="758074" y="3714376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449DF38-A12E-4340-B9E4-6B501F618559}"/>
              </a:ext>
            </a:extLst>
          </p:cNvPr>
          <p:cNvSpPr/>
          <p:nvPr/>
        </p:nvSpPr>
        <p:spPr>
          <a:xfrm>
            <a:off x="6856600" y="3686752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31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57FE8905-4032-43E5-A5BD-15474CE1E49A}"/>
              </a:ext>
            </a:extLst>
          </p:cNvPr>
          <p:cNvSpPr/>
          <p:nvPr/>
        </p:nvSpPr>
        <p:spPr>
          <a:xfrm>
            <a:off x="720367" y="190443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C774559F-17C6-44B0-9590-F095EBB1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4288" y="1727350"/>
            <a:ext cx="4095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xmlns="" id="{DE7547DA-171A-4DC8-A757-F2DE7278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8449" y="1575319"/>
            <a:ext cx="34194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01786D0-51A9-404D-AB38-8B1D2FBF07C2}"/>
              </a:ext>
            </a:extLst>
          </p:cNvPr>
          <p:cNvSpPr/>
          <p:nvPr/>
        </p:nvSpPr>
        <p:spPr>
          <a:xfrm>
            <a:off x="6916966" y="1893153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72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005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006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007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크로스 엔트로피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008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120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57FE8905-4032-43E5-A5BD-15474CE1E49A}"/>
              </a:ext>
            </a:extLst>
          </p:cNvPr>
          <p:cNvSpPr/>
          <p:nvPr/>
        </p:nvSpPr>
        <p:spPr>
          <a:xfrm>
            <a:off x="720367" y="190443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C774559F-17C6-44B0-9590-F095EBB1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4288" y="1727350"/>
            <a:ext cx="4095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3533EF19-A915-45BA-B98D-7A3E420E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6808" y="1338580"/>
            <a:ext cx="4314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4DD68FC-5A75-4A3C-9646-6DD4E3D03213}"/>
              </a:ext>
            </a:extLst>
          </p:cNvPr>
          <p:cNvSpPr/>
          <p:nvPr/>
        </p:nvSpPr>
        <p:spPr>
          <a:xfrm>
            <a:off x="6321460" y="172735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433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57FE8905-4032-43E5-A5BD-15474CE1E49A}"/>
              </a:ext>
            </a:extLst>
          </p:cNvPr>
          <p:cNvSpPr/>
          <p:nvPr/>
        </p:nvSpPr>
        <p:spPr>
          <a:xfrm>
            <a:off x="1710182" y="2642432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E1E7696-AC3A-411C-9E55-36B91F39C931}"/>
              </a:ext>
            </a:extLst>
          </p:cNvPr>
          <p:cNvSpPr txBox="1"/>
          <p:nvPr/>
        </p:nvSpPr>
        <p:spPr>
          <a:xfrm>
            <a:off x="2498314" y="2582450"/>
            <a:ext cx="85100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~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정리를 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볼게요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이산확률분포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란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확률변수가 떨어져 있어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서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셀 수가 있죠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?</a:t>
            </a: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이렇게 </a:t>
            </a:r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셀 수 있는 확률변수와 각 확률변수에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따른 확률의 분포를 의미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해요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확률변수와 확률을 한 표에 나타낸 것을 이산확률분포표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라고 한답니다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4623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2332245" y="2076870"/>
            <a:ext cx="835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이항분포란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=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베루누이를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여러 번 시행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했을때의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확률 분포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xmlns="" id="{7884ECA8-B936-42E5-A2E9-0809871D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77" y="3593154"/>
            <a:ext cx="50673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xmlns="" id="{54C18C3C-35E2-4024-824D-D0E0F4B2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2643" y="2875328"/>
            <a:ext cx="6150791" cy="359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9677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7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가지 분포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1E7833-1C50-4F53-99F5-FF4D2DD92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1461156"/>
            <a:ext cx="10171520" cy="48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470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543756" y="2422251"/>
            <a:ext cx="6312526" cy="33750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연속확률 분포의 이해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49441" y="2360809"/>
            <a:ext cx="6283478" cy="336062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6561991" y="156772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7093906" y="157911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변수의 이해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6268B7-5DF1-4F3D-87F1-5995E4958E2E}"/>
              </a:ext>
            </a:extLst>
          </p:cNvPr>
          <p:cNvSpPr txBox="1"/>
          <p:nvPr/>
        </p:nvSpPr>
        <p:spPr>
          <a:xfrm>
            <a:off x="6190179" y="2554407"/>
            <a:ext cx="527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ⅰ)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연속되어 있는 변수들과 확률의 분포를 연속확률분포라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ⅱ)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연속확률분포는 확률밀도함수로 표현한다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ⅲ)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확률밀도함수에서 확률은 함수와 축사이의 넓이로 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ⅳ)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시작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끝까지의 넓이 즉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확률은 무조건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just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분포란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7411870-BB92-4164-B6F4-20EC075AC669}"/>
              </a:ext>
            </a:extLst>
          </p:cNvPr>
          <p:cNvSpPr/>
          <p:nvPr/>
        </p:nvSpPr>
        <p:spPr>
          <a:xfrm>
            <a:off x="761909" y="42026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F93592-0AA8-4BB7-9DC0-227DCC98109D}"/>
              </a:ext>
            </a:extLst>
          </p:cNvPr>
          <p:cNvSpPr txBox="1"/>
          <p:nvPr/>
        </p:nvSpPr>
        <p:spPr>
          <a:xfrm>
            <a:off x="1293824" y="421406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xmlns="" id="{A68A132B-3CF2-45FD-BF57-C9DA6C992685}"/>
              </a:ext>
            </a:extLst>
          </p:cNvPr>
          <p:cNvSpPr/>
          <p:nvPr/>
        </p:nvSpPr>
        <p:spPr>
          <a:xfrm>
            <a:off x="466464" y="5024683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xmlns="" id="{87570F26-78F8-452F-A681-7CE468A2508D}"/>
              </a:ext>
            </a:extLst>
          </p:cNvPr>
          <p:cNvSpPr/>
          <p:nvPr/>
        </p:nvSpPr>
        <p:spPr>
          <a:xfrm>
            <a:off x="367918" y="4958589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362D94-70A7-49EF-852E-DE0CBBED5FE4}"/>
              </a:ext>
            </a:extLst>
          </p:cNvPr>
          <p:cNvSpPr txBox="1"/>
          <p:nvPr/>
        </p:nvSpPr>
        <p:spPr>
          <a:xfrm>
            <a:off x="1053195" y="5085267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대한민국 고등학생의 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xmlns="" id="{8037EC0D-3FEE-4EDD-8143-D1354AF6816B}"/>
              </a:ext>
            </a:extLst>
          </p:cNvPr>
          <p:cNvSpPr/>
          <p:nvPr/>
        </p:nvSpPr>
        <p:spPr>
          <a:xfrm>
            <a:off x="555644" y="2500948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xmlns="" id="{208C410A-72C6-40D9-A259-C203A9FF4C7B}"/>
              </a:ext>
            </a:extLst>
          </p:cNvPr>
          <p:cNvSpPr/>
          <p:nvPr/>
        </p:nvSpPr>
        <p:spPr>
          <a:xfrm>
            <a:off x="457098" y="2434854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5D75D8D-059C-489F-8DDE-08F7E8D3321E}"/>
              </a:ext>
            </a:extLst>
          </p:cNvPr>
          <p:cNvSpPr txBox="1"/>
          <p:nvPr/>
        </p:nvSpPr>
        <p:spPr>
          <a:xfrm>
            <a:off x="1142375" y="2561532"/>
            <a:ext cx="320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연속확률분포란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!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확률변수가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연속하게 쭉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이어지는 있는 것 들을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A61B0CC-20D2-4DB7-ADA8-F76760C22053}"/>
              </a:ext>
            </a:extLst>
          </p:cNvPr>
          <p:cNvSpPr txBox="1"/>
          <p:nvPr/>
        </p:nvSpPr>
        <p:spPr>
          <a:xfrm>
            <a:off x="1053195" y="5602694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64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우도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4000" b="0" i="0" dirty="0">
                <a:solidFill>
                  <a:srgbClr val="555555"/>
                </a:solidFill>
                <a:effectLst/>
                <a:latin typeface="AppleSDGothicNeo"/>
              </a:rPr>
              <a:t>Likelihood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와 확률의 차이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FE79026-CA98-4DA5-8A15-3BD17064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758" y="1425959"/>
            <a:ext cx="60674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CA1E521-FC4E-46E3-876D-8449FBE6E24F}"/>
              </a:ext>
            </a:extLst>
          </p:cNvPr>
          <p:cNvSpPr txBox="1"/>
          <p:nvPr/>
        </p:nvSpPr>
        <p:spPr>
          <a:xfrm>
            <a:off x="7689057" y="2327808"/>
            <a:ext cx="361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모수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모집단의 특성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모평균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모분산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..)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나타내는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450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65229" y="2318994"/>
            <a:ext cx="10791053" cy="347830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전반적인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1523" y="2257994"/>
            <a:ext cx="10741396" cy="34634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4179002" y="14995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4710917" y="1510947"/>
            <a:ext cx="46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우도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가능도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함수에 대한 결론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C8445CB2-08BE-49B2-804F-C9BCB551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0057" y="2737053"/>
            <a:ext cx="619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415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65229" y="3112263"/>
            <a:ext cx="10791053" cy="347830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예제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1523" y="3051263"/>
            <a:ext cx="10741396" cy="34634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1065229" y="14720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1597144" y="1466490"/>
            <a:ext cx="898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동전이 앞면이 나올 확률은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½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50%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로 라는 것은 잘 알고 있음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4BBFB3B-5C6D-4E09-8BFB-131B1E86C125}"/>
              </a:ext>
            </a:extLst>
          </p:cNvPr>
          <p:cNvSpPr/>
          <p:nvPr/>
        </p:nvSpPr>
        <p:spPr>
          <a:xfrm>
            <a:off x="1069906" y="229777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CDDBCFE-50D0-4719-A3C0-05F1045A7D6E}"/>
              </a:ext>
            </a:extLst>
          </p:cNvPr>
          <p:cNvSpPr txBox="1"/>
          <p:nvPr/>
        </p:nvSpPr>
        <p:spPr>
          <a:xfrm>
            <a:off x="1601821" y="2292224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그럼 동전을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10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번 던져서 앞면이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7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번 나올 확률은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9945008F-AAE9-49CE-8B50-B5924219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4357" y="3411293"/>
            <a:ext cx="3900773" cy="26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0698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188592" y="1697736"/>
            <a:ext cx="10444084" cy="5259246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예제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14318" y="1639393"/>
            <a:ext cx="10396023" cy="523675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AAD7A1E3-0468-4AB6-80C1-88CBC165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3079" y="2243579"/>
            <a:ext cx="5942059" cy="40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25818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6215617-317C-4F06-804E-737F647F6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68" y="1325476"/>
            <a:ext cx="5461007" cy="4428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244C1C1-4D1E-413F-87A6-B2D709986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080" y="1693469"/>
            <a:ext cx="5381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06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0735" y="2752514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153" y="2057640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최소 제곱 법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35243" y="334327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최소 제곱 법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5243" y="415423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002 </a:t>
            </a:r>
            <a:r>
              <a:rPr lang="ko-KR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최소 제곱의 이해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1816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D3EE01-73D4-4934-9B08-4DDC004A0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95" y="1922069"/>
            <a:ext cx="5705475" cy="3733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B633E3-3FBE-4E1D-9798-EBB24F624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911" y="1962384"/>
            <a:ext cx="53911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940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B633E3-3FBE-4E1D-9798-EBB24F624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11" y="1962384"/>
            <a:ext cx="5391150" cy="3609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C70C7AE-8E4A-4A91-8418-DDD17667C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43" y="1905233"/>
            <a:ext cx="5762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325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0F9077-8D56-4DA8-81DB-BD69D97B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66" y="1306793"/>
            <a:ext cx="4852158" cy="296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8C50AA7-719B-450D-904D-35DF55CEC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415" y="1440037"/>
            <a:ext cx="4498894" cy="2778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78DE38C-BF4F-4906-8E04-7F83DC7F0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41" y="4217918"/>
            <a:ext cx="4226987" cy="26400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8D977C-7A1D-4657-99C6-5977A16E7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2636" y="4270342"/>
            <a:ext cx="4498894" cy="27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219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엔트로리란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무질서의 정도를 의미함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불확실성의 척도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7411870-BB92-4164-B6F4-20EC075AC669}"/>
              </a:ext>
            </a:extLst>
          </p:cNvPr>
          <p:cNvSpPr/>
          <p:nvPr/>
        </p:nvSpPr>
        <p:spPr>
          <a:xfrm>
            <a:off x="761909" y="42026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F93592-0AA8-4BB7-9DC0-227DCC98109D}"/>
              </a:ext>
            </a:extLst>
          </p:cNvPr>
          <p:cNvSpPr txBox="1"/>
          <p:nvPr/>
        </p:nvSpPr>
        <p:spPr>
          <a:xfrm>
            <a:off x="1293824" y="421406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xmlns="" id="{A68A132B-3CF2-45FD-BF57-C9DA6C992685}"/>
              </a:ext>
            </a:extLst>
          </p:cNvPr>
          <p:cNvSpPr/>
          <p:nvPr/>
        </p:nvSpPr>
        <p:spPr>
          <a:xfrm>
            <a:off x="466464" y="5024683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xmlns="" id="{87570F26-78F8-452F-A681-7CE468A2508D}"/>
              </a:ext>
            </a:extLst>
          </p:cNvPr>
          <p:cNvSpPr/>
          <p:nvPr/>
        </p:nvSpPr>
        <p:spPr>
          <a:xfrm>
            <a:off x="367918" y="4958589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362D94-70A7-49EF-852E-DE0CBBED5FE4}"/>
              </a:ext>
            </a:extLst>
          </p:cNvPr>
          <p:cNvSpPr txBox="1"/>
          <p:nvPr/>
        </p:nvSpPr>
        <p:spPr>
          <a:xfrm>
            <a:off x="1053195" y="5085267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대한민국 고등학생의 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xmlns="" id="{8037EC0D-3FEE-4EDD-8143-D1354AF6816B}"/>
              </a:ext>
            </a:extLst>
          </p:cNvPr>
          <p:cNvSpPr/>
          <p:nvPr/>
        </p:nvSpPr>
        <p:spPr>
          <a:xfrm>
            <a:off x="555644" y="2500948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xmlns="" id="{208C410A-72C6-40D9-A259-C203A9FF4C7B}"/>
              </a:ext>
            </a:extLst>
          </p:cNvPr>
          <p:cNvSpPr/>
          <p:nvPr/>
        </p:nvSpPr>
        <p:spPr>
          <a:xfrm>
            <a:off x="457098" y="2434854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5D75D8D-059C-489F-8DDE-08F7E8D3321E}"/>
              </a:ext>
            </a:extLst>
          </p:cNvPr>
          <p:cNvSpPr txBox="1"/>
          <p:nvPr/>
        </p:nvSpPr>
        <p:spPr>
          <a:xfrm>
            <a:off x="1142375" y="2561532"/>
            <a:ext cx="320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연속확률분포란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!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확률변수가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연속하게 쭉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이어지는 있는 것 들을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A61B0CC-20D2-4DB7-ADA8-F76760C22053}"/>
              </a:ext>
            </a:extLst>
          </p:cNvPr>
          <p:cNvSpPr txBox="1"/>
          <p:nvPr/>
        </p:nvSpPr>
        <p:spPr>
          <a:xfrm>
            <a:off x="1053195" y="5602694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745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6. </a:t>
            </a:r>
            <a:r>
              <a:rPr lang="ko-KR" altLang="en-US" sz="3200" b="1" dirty="0"/>
              <a:t>미분</a:t>
            </a:r>
            <a:r>
              <a:rPr lang="en-US" altLang="ko-KR" sz="3200" b="1" dirty="0"/>
              <a:t> 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29886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미분에 대한 이해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미분이란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7411870-BB92-4164-B6F4-20EC075AC669}"/>
              </a:ext>
            </a:extLst>
          </p:cNvPr>
          <p:cNvSpPr/>
          <p:nvPr/>
        </p:nvSpPr>
        <p:spPr>
          <a:xfrm>
            <a:off x="720188" y="418027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F93592-0AA8-4BB7-9DC0-227DCC98109D}"/>
              </a:ext>
            </a:extLst>
          </p:cNvPr>
          <p:cNvSpPr txBox="1"/>
          <p:nvPr/>
        </p:nvSpPr>
        <p:spPr>
          <a:xfrm>
            <a:off x="1252103" y="4191668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운동의 변화를 설명하는 수학의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한분야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xmlns="" id="{A68A132B-3CF2-45FD-BF57-C9DA6C992685}"/>
              </a:ext>
            </a:extLst>
          </p:cNvPr>
          <p:cNvSpPr/>
          <p:nvPr/>
        </p:nvSpPr>
        <p:spPr>
          <a:xfrm>
            <a:off x="818324" y="5087260"/>
            <a:ext cx="465213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xmlns="" id="{87570F26-78F8-452F-A681-7CE468A2508D}"/>
              </a:ext>
            </a:extLst>
          </p:cNvPr>
          <p:cNvSpPr/>
          <p:nvPr/>
        </p:nvSpPr>
        <p:spPr>
          <a:xfrm>
            <a:off x="720188" y="5021166"/>
            <a:ext cx="463072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362D94-70A7-49EF-852E-DE0CBBED5FE4}"/>
              </a:ext>
            </a:extLst>
          </p:cNvPr>
          <p:cNvSpPr txBox="1"/>
          <p:nvPr/>
        </p:nvSpPr>
        <p:spPr>
          <a:xfrm>
            <a:off x="1003401" y="5224717"/>
            <a:ext cx="4357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변화를 세밀하게 관찰하는데  중요한 역할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xmlns="" id="{8037EC0D-3FEE-4EDD-8143-D1354AF6816B}"/>
              </a:ext>
            </a:extLst>
          </p:cNvPr>
          <p:cNvSpPr/>
          <p:nvPr/>
        </p:nvSpPr>
        <p:spPr>
          <a:xfrm>
            <a:off x="818734" y="2595720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xmlns="" id="{208C410A-72C6-40D9-A259-C203A9FF4C7B}"/>
              </a:ext>
            </a:extLst>
          </p:cNvPr>
          <p:cNvSpPr/>
          <p:nvPr/>
        </p:nvSpPr>
        <p:spPr>
          <a:xfrm>
            <a:off x="720188" y="2529626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5D75D8D-059C-489F-8DDE-08F7E8D3321E}"/>
              </a:ext>
            </a:extLst>
          </p:cNvPr>
          <p:cNvSpPr txBox="1"/>
          <p:nvPr/>
        </p:nvSpPr>
        <p:spPr>
          <a:xfrm>
            <a:off x="1124098" y="2900772"/>
            <a:ext cx="3863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순간의 변화를 예측하는 수학적 도구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A61B0CC-20D2-4DB7-ADA8-F76760C22053}"/>
              </a:ext>
            </a:extLst>
          </p:cNvPr>
          <p:cNvSpPr txBox="1"/>
          <p:nvPr/>
        </p:nvSpPr>
        <p:spPr>
          <a:xfrm>
            <a:off x="1494235" y="5665271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xmlns="" id="{76A45065-D75E-4BA4-B7EB-203CE35A2C4B}"/>
              </a:ext>
            </a:extLst>
          </p:cNvPr>
          <p:cNvSpPr/>
          <p:nvPr/>
        </p:nvSpPr>
        <p:spPr>
          <a:xfrm>
            <a:off x="7117170" y="3407785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xmlns="" id="{91CDECE6-60F1-40CF-ADF0-6A3F7FB70AD8}"/>
              </a:ext>
            </a:extLst>
          </p:cNvPr>
          <p:cNvSpPr/>
          <p:nvPr/>
        </p:nvSpPr>
        <p:spPr>
          <a:xfrm>
            <a:off x="7018624" y="3341691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7FE84AF-480A-4C0F-88A7-18F9C92DAEBA}"/>
              </a:ext>
            </a:extLst>
          </p:cNvPr>
          <p:cNvSpPr txBox="1"/>
          <p:nvPr/>
        </p:nvSpPr>
        <p:spPr>
          <a:xfrm>
            <a:off x="7323989" y="3601936"/>
            <a:ext cx="3863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변하는 모든 것에 미분이 있고 더하는 모든 것에 적분이 있다</a:t>
            </a:r>
            <a:endParaRPr lang="ko-KR" altLang="en-US" b="0" i="0" dirty="0">
              <a:solidFill>
                <a:srgbClr val="FF0000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812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미분을 응용한 예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xmlns="" id="{A68A132B-3CF2-45FD-BF57-C9DA6C992685}"/>
              </a:ext>
            </a:extLst>
          </p:cNvPr>
          <p:cNvSpPr/>
          <p:nvPr/>
        </p:nvSpPr>
        <p:spPr>
          <a:xfrm>
            <a:off x="1055971" y="4439319"/>
            <a:ext cx="10269914" cy="21574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xmlns="" id="{87570F26-78F8-452F-A681-7CE468A2508D}"/>
              </a:ext>
            </a:extLst>
          </p:cNvPr>
          <p:cNvSpPr/>
          <p:nvPr/>
        </p:nvSpPr>
        <p:spPr>
          <a:xfrm>
            <a:off x="970760" y="4375273"/>
            <a:ext cx="10222658" cy="214827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362D94-70A7-49EF-852E-DE0CBBED5FE4}"/>
              </a:ext>
            </a:extLst>
          </p:cNvPr>
          <p:cNvSpPr txBox="1"/>
          <p:nvPr/>
        </p:nvSpPr>
        <p:spPr>
          <a:xfrm>
            <a:off x="1278269" y="4716381"/>
            <a:ext cx="9542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미분의 원리를 따르는 예시에는 말 그대로 순간적인 속도를 계산하여 자동차의 과속여부를 결정짓는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무인단속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카메라가 있습니다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주로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무인단속카메라는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카메라 직전 약 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10M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간격에 설치된 감지선을 지나는데 걸리는 시간과 속도를 측정하여 과속 판단합니다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과정은 구간의 폭이 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점점 가까워질수록 평균속도가 순간속도에 가까워지는 미분의 원리를 이용하여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이루어집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8926588-D982-4691-8B32-FF6BC35E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6878" y="1394443"/>
            <a:ext cx="7604911" cy="271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10882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7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자연 상수의 미분</a:t>
            </a:r>
            <a:r>
              <a:rPr lang="en-US" altLang="ko-KR" sz="3200" b="1" dirty="0" smtClean="0"/>
              <a:t> 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29886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 상수</a:t>
            </a:r>
            <a:r>
              <a:rPr lang="en-US" altLang="ko-KR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(e)</a:t>
            </a:r>
            <a:r>
              <a:rPr lang="ko-KR" altLang="en-US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이해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나눔바른고딕 Light"/>
                <a:ea typeface="맑은 고딕"/>
              </a:rPr>
              <a:t>자연상수의 </a:t>
            </a:r>
            <a:r>
              <a:rPr lang="ko-KR" altLang="en-US" sz="2400" dirty="0" err="1" smtClean="0">
                <a:solidFill>
                  <a:prstClr val="black"/>
                </a:solidFill>
                <a:latin typeface="나눔바른고딕 Light"/>
                <a:ea typeface="맑은 고딕"/>
              </a:rPr>
              <a:t>여러가지</a:t>
            </a:r>
            <a:r>
              <a:rPr lang="ko-KR" altLang="en-US" sz="2400" dirty="0" smtClean="0">
                <a:solidFill>
                  <a:prstClr val="black"/>
                </a:solidFill>
                <a:latin typeface="나눔바른고딕 Light"/>
                <a:ea typeface="맑은 고딕"/>
              </a:rPr>
              <a:t> 이</a:t>
            </a:r>
            <a:r>
              <a:rPr lang="ko-KR" altLang="en-US" sz="2400" dirty="0" smtClean="0">
                <a:solidFill>
                  <a:prstClr val="black"/>
                </a:solidFill>
                <a:latin typeface="나눔바른고딕 Light"/>
                <a:ea typeface="맑은 고딕"/>
              </a:rPr>
              <a:t>름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7411870-BB92-4164-B6F4-20EC075AC669}"/>
              </a:ext>
            </a:extLst>
          </p:cNvPr>
          <p:cNvSpPr/>
          <p:nvPr/>
        </p:nvSpPr>
        <p:spPr>
          <a:xfrm>
            <a:off x="720188" y="418027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F93592-0AA8-4BB7-9DC0-227DCC98109D}"/>
              </a:ext>
            </a:extLst>
          </p:cNvPr>
          <p:cNvSpPr txBox="1"/>
          <p:nvPr/>
        </p:nvSpPr>
        <p:spPr>
          <a:xfrm>
            <a:off x="1217379" y="419166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나눔바른고딕 Light"/>
                <a:ea typeface="맑은 고딕"/>
              </a:rPr>
              <a:t>대략적인 값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xmlns="" id="{A68A132B-3CF2-45FD-BF57-C9DA6C992685}"/>
              </a:ext>
            </a:extLst>
          </p:cNvPr>
          <p:cNvSpPr/>
          <p:nvPr/>
        </p:nvSpPr>
        <p:spPr>
          <a:xfrm>
            <a:off x="818324" y="5087260"/>
            <a:ext cx="4320835" cy="79267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xmlns="" id="{87570F26-78F8-452F-A681-7CE468A2508D}"/>
              </a:ext>
            </a:extLst>
          </p:cNvPr>
          <p:cNvSpPr/>
          <p:nvPr/>
        </p:nvSpPr>
        <p:spPr>
          <a:xfrm>
            <a:off x="720188" y="5032741"/>
            <a:ext cx="4300953" cy="78929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362D94-70A7-49EF-852E-DE0CBBED5FE4}"/>
              </a:ext>
            </a:extLst>
          </p:cNvPr>
          <p:cNvSpPr txBox="1"/>
          <p:nvPr/>
        </p:nvSpPr>
        <p:spPr>
          <a:xfrm>
            <a:off x="2083442" y="5224715"/>
            <a:ext cx="1469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약 </a:t>
            </a:r>
            <a:r>
              <a:rPr lang="en-US" altLang="ko-KR" dirty="0" smtClean="0"/>
              <a:t>2.71828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xmlns="" id="{8037EC0D-3FEE-4EDD-8143-D1354AF6816B}"/>
              </a:ext>
            </a:extLst>
          </p:cNvPr>
          <p:cNvSpPr/>
          <p:nvPr/>
        </p:nvSpPr>
        <p:spPr>
          <a:xfrm>
            <a:off x="818734" y="2595720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xmlns="" id="{208C410A-72C6-40D9-A259-C203A9FF4C7B}"/>
              </a:ext>
            </a:extLst>
          </p:cNvPr>
          <p:cNvSpPr/>
          <p:nvPr/>
        </p:nvSpPr>
        <p:spPr>
          <a:xfrm>
            <a:off x="720188" y="2529626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5D75D8D-059C-489F-8DDE-08F7E8D3321E}"/>
              </a:ext>
            </a:extLst>
          </p:cNvPr>
          <p:cNvSpPr txBox="1"/>
          <p:nvPr/>
        </p:nvSpPr>
        <p:spPr>
          <a:xfrm>
            <a:off x="1077799" y="2773450"/>
            <a:ext cx="3863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err="1" smtClean="0"/>
              <a:t>오일러의</a:t>
            </a:r>
            <a:r>
              <a:rPr lang="ko-KR" altLang="en-US" b="1" dirty="0" smtClean="0"/>
              <a:t> 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네이피어</a:t>
            </a:r>
            <a:r>
              <a:rPr lang="ko-KR" altLang="en-US" b="1" dirty="0" smtClean="0"/>
              <a:t> 상수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네이피어</a:t>
            </a:r>
            <a:r>
              <a:rPr lang="ko-KR" altLang="en-US" b="1" dirty="0" smtClean="0"/>
              <a:t> 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자연상수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자연로그의 밑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xmlns="" id="{76A45065-D75E-4BA4-B7EB-203CE35A2C4B}"/>
              </a:ext>
            </a:extLst>
          </p:cNvPr>
          <p:cNvSpPr/>
          <p:nvPr/>
        </p:nvSpPr>
        <p:spPr>
          <a:xfrm>
            <a:off x="6688907" y="2400787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xmlns="" id="{91CDECE6-60F1-40CF-ADF0-6A3F7FB70AD8}"/>
              </a:ext>
            </a:extLst>
          </p:cNvPr>
          <p:cNvSpPr/>
          <p:nvPr/>
        </p:nvSpPr>
        <p:spPr>
          <a:xfrm>
            <a:off x="6590361" y="2334693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7FE84AF-480A-4C0F-88A7-18F9C92DAEBA}"/>
              </a:ext>
            </a:extLst>
          </p:cNvPr>
          <p:cNvSpPr txBox="1"/>
          <p:nvPr/>
        </p:nvSpPr>
        <p:spPr>
          <a:xfrm>
            <a:off x="6814704" y="2756984"/>
            <a:ext cx="41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사실 굉장히 많은 정의를 가지고 있음</a:t>
            </a:r>
            <a:endParaRPr lang="ko-KR" altLang="en-US" b="0" i="0" dirty="0">
              <a:solidFill>
                <a:srgbClr val="FF0000"/>
              </a:solidFill>
              <a:effectLst/>
              <a:latin typeface="AppleSDGothicNeo"/>
            </a:endParaRPr>
          </a:p>
        </p:txBody>
      </p:sp>
      <p:pic>
        <p:nvPicPr>
          <p:cNvPr id="1028" name="Picture 4" descr="https://t1.daumcdn.net/cfile/tistory/995C18375CA8A286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5601" y="4138613"/>
            <a:ext cx="3048000" cy="90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5812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 상수</a:t>
            </a:r>
            <a:r>
              <a:rPr lang="en-US" altLang="ko-KR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(e)</a:t>
            </a:r>
            <a:r>
              <a:rPr lang="ko-KR" altLang="en-US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계산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D8A4EEE-D3B4-4602-8D42-79A685238DDD}"/>
              </a:ext>
            </a:extLst>
          </p:cNvPr>
          <p:cNvSpPr/>
          <p:nvPr/>
        </p:nvSpPr>
        <p:spPr>
          <a:xfrm>
            <a:off x="3608967" y="158702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60A17A-118F-449A-8D6B-78D56063D9EB}"/>
              </a:ext>
            </a:extLst>
          </p:cNvPr>
          <p:cNvSpPr txBox="1"/>
          <p:nvPr/>
        </p:nvSpPr>
        <p:spPr>
          <a:xfrm>
            <a:off x="4140882" y="159841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 smtClean="0">
                <a:solidFill>
                  <a:prstClr val="black"/>
                </a:solidFill>
                <a:latin typeface="나눔바른고딕 Light"/>
                <a:ea typeface="맑은 고딕"/>
              </a:rPr>
              <a:t>자연상수값의</a:t>
            </a:r>
            <a:r>
              <a:rPr lang="ko-KR" altLang="en-US" sz="2400" dirty="0" smtClean="0">
                <a:solidFill>
                  <a:prstClr val="black"/>
                </a:solidFill>
                <a:latin typeface="나눔바른고딕 Light"/>
                <a:ea typeface="맑은 고딕"/>
              </a:rPr>
              <a:t> 도출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3314" y="1354239"/>
            <a:ext cx="4086646" cy="535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AutoShape 4" descr="자연상수 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6262" name="Picture 6" descr="https://blog.kakaocdn.net/dn/bTH3j9/btrDjFZklRX/fUtmJARtQLkGpFjWUPd7y0/im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6607" y="2482831"/>
            <a:ext cx="5935242" cy="1834525"/>
          </a:xfrm>
          <a:prstGeom prst="rect">
            <a:avLst/>
          </a:prstGeom>
          <a:noFill/>
        </p:spPr>
      </p:pic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8183" y="4546819"/>
            <a:ext cx="5972536" cy="1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658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623C0D7-B1E4-4178-9B7D-7646C74DB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771" y="1687921"/>
            <a:ext cx="7562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4901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 상수</a:t>
            </a:r>
            <a:r>
              <a:rPr lang="en-US" altLang="ko-KR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(e)</a:t>
            </a:r>
            <a:r>
              <a:rPr lang="ko-KR" altLang="en-US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미분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96260" name="AutoShape 4" descr="자연상수 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9330" name="Picture 2" descr="https://mblogthumb-phinf.pstatic.net/MjAyMTA5MTlfMjE5/MDAxNjMyMDYwNzM2Mjk3.sZ1vEo1prKMPBUQj3B8UcB3JhwQQa0M2YfQn-XMjtKYg.1G9jWtFhGs0cwQZiqFv5EO_dZPfnTQTuSoPEebygPssg.JPEG.galaxyenergy/1632059858995.jpg?type=w8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344" y="1331089"/>
            <a:ext cx="5463251" cy="5353291"/>
          </a:xfrm>
          <a:prstGeom prst="rect">
            <a:avLst/>
          </a:prstGeom>
          <a:noFill/>
        </p:spPr>
      </p:pic>
      <p:pic>
        <p:nvPicPr>
          <p:cNvPr id="99332" name="Picture 4" descr="https://mblogthumb-phinf.pstatic.net/MjAyMTA5MTlfMTE2/MDAxNjMyMDYwNzQwMjM5.JUJNZM2ucpD8Ei3nUNqITj_17zgcxobdPhRSr1q_tl4g.bg9oFt5HsMwIrRw83TFAflZ_8PzL3LfF6aJhmcwfH7Eg.JPEG.galaxyenergy/1632059964286.jpg?type=w80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6659" y="1597306"/>
            <a:ext cx="5512849" cy="4896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5812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미분해서 자기 자신이 되는 지수함수의 성질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96260" name="AutoShape 4" descr="자연상수 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1378" name="Picture 2" descr="https://mblogthumb-phinf.pstatic.net/MjAyMTEwMDJfMjYy/MDAxNjMzMTU0ODU4ODEy.bWUp-Estn5ruUj_6dCM6cquRnGj0Ep3Nd6-F1rQEuSwg.9g7_QPApTKxfTG0YpDTJLn_yMwPi1xYQXYfe8yaVLgUg.JPEG.galaxyenergy/21%EF%BC%8D10%EF%BC%8D02%EF%BC%8D15%EF%BC%8D04%EF%BC%8D50%EF%BC%8D853%EF%BC%BFdeco.jpg?type=w8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283" y="1255854"/>
            <a:ext cx="4959312" cy="5428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5812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8</a:t>
            </a:r>
            <a:r>
              <a:rPr lang="en-US" altLang="ko-KR" sz="3200" b="1" dirty="0" smtClean="0"/>
              <a:t>. </a:t>
            </a:r>
            <a:r>
              <a:rPr lang="ko-KR" altLang="en-US" sz="3200" b="1" dirty="0" err="1" smtClean="0"/>
              <a:t>시그모이드</a:t>
            </a:r>
            <a:r>
              <a:rPr lang="ko-KR" altLang="en-US" sz="3200" b="1" dirty="0" smtClean="0"/>
              <a:t> 함수 미분</a:t>
            </a:r>
            <a:r>
              <a:rPr lang="en-US" altLang="ko-KR" sz="3200" b="1" dirty="0" smtClean="0"/>
              <a:t> 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29886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543756" y="2422251"/>
            <a:ext cx="6312526" cy="33750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연속확률 분포의 이해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49441" y="2360809"/>
            <a:ext cx="6283478" cy="336062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1EB43F2-27A2-440B-B1A2-225D5CD255F6}"/>
              </a:ext>
            </a:extLst>
          </p:cNvPr>
          <p:cNvSpPr/>
          <p:nvPr/>
        </p:nvSpPr>
        <p:spPr>
          <a:xfrm>
            <a:off x="6561991" y="156772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92532E-534E-4A58-B231-E600031615B4}"/>
              </a:ext>
            </a:extLst>
          </p:cNvPr>
          <p:cNvSpPr txBox="1"/>
          <p:nvPr/>
        </p:nvSpPr>
        <p:spPr>
          <a:xfrm>
            <a:off x="7093906" y="157911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변수의 이해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6268B7-5DF1-4F3D-87F1-5995E4958E2E}"/>
              </a:ext>
            </a:extLst>
          </p:cNvPr>
          <p:cNvSpPr txBox="1"/>
          <p:nvPr/>
        </p:nvSpPr>
        <p:spPr>
          <a:xfrm>
            <a:off x="6190179" y="2554407"/>
            <a:ext cx="527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ⅰ)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연속되어 있는 변수들과 확률의 분포를 연속확률분포라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ⅱ)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연속확률분포는 확률밀도함수로 표현한다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ⅲ)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확률밀도함수에서 확률은 함수와 축사이의 넓이로 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ⅳ)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시작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끝까지의 넓이 즉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확률은 무조건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just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분포란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C7411870-BB92-4164-B6F4-20EC075AC669}"/>
              </a:ext>
            </a:extLst>
          </p:cNvPr>
          <p:cNvSpPr/>
          <p:nvPr/>
        </p:nvSpPr>
        <p:spPr>
          <a:xfrm>
            <a:off x="761909" y="42026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F93592-0AA8-4BB7-9DC0-227DCC98109D}"/>
              </a:ext>
            </a:extLst>
          </p:cNvPr>
          <p:cNvSpPr txBox="1"/>
          <p:nvPr/>
        </p:nvSpPr>
        <p:spPr>
          <a:xfrm>
            <a:off x="1293824" y="421406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xmlns="" id="{A68A132B-3CF2-45FD-BF57-C9DA6C992685}"/>
              </a:ext>
            </a:extLst>
          </p:cNvPr>
          <p:cNvSpPr/>
          <p:nvPr/>
        </p:nvSpPr>
        <p:spPr>
          <a:xfrm>
            <a:off x="466464" y="5024683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xmlns="" id="{87570F26-78F8-452F-A681-7CE468A2508D}"/>
              </a:ext>
            </a:extLst>
          </p:cNvPr>
          <p:cNvSpPr/>
          <p:nvPr/>
        </p:nvSpPr>
        <p:spPr>
          <a:xfrm>
            <a:off x="367918" y="4958589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362D94-70A7-49EF-852E-DE0CBBED5FE4}"/>
              </a:ext>
            </a:extLst>
          </p:cNvPr>
          <p:cNvSpPr txBox="1"/>
          <p:nvPr/>
        </p:nvSpPr>
        <p:spPr>
          <a:xfrm>
            <a:off x="1053195" y="5085267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대한민국 고등학생의 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xmlns="" id="{8037EC0D-3FEE-4EDD-8143-D1354AF6816B}"/>
              </a:ext>
            </a:extLst>
          </p:cNvPr>
          <p:cNvSpPr/>
          <p:nvPr/>
        </p:nvSpPr>
        <p:spPr>
          <a:xfrm>
            <a:off x="555644" y="2500948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xmlns="" id="{208C410A-72C6-40D9-A259-C203A9FF4C7B}"/>
              </a:ext>
            </a:extLst>
          </p:cNvPr>
          <p:cNvSpPr/>
          <p:nvPr/>
        </p:nvSpPr>
        <p:spPr>
          <a:xfrm>
            <a:off x="457098" y="2434854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solidFill>
                  <a:schemeClr val="tx1"/>
                </a:solidFill>
              </a:rPr>
              <a:t/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5D75D8D-059C-489F-8DDE-08F7E8D3321E}"/>
              </a:ext>
            </a:extLst>
          </p:cNvPr>
          <p:cNvSpPr txBox="1"/>
          <p:nvPr/>
        </p:nvSpPr>
        <p:spPr>
          <a:xfrm>
            <a:off x="1142375" y="2561532"/>
            <a:ext cx="320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연속확률분포란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!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확률변수가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연속하게 쭉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이어지는 있는 것 들을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A61B0CC-20D2-4DB7-ADA8-F76760C22053}"/>
              </a:ext>
            </a:extLst>
          </p:cNvPr>
          <p:cNvSpPr txBox="1"/>
          <p:nvPr/>
        </p:nvSpPr>
        <p:spPr>
          <a:xfrm>
            <a:off x="1053195" y="5602694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64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선형대수 66강 예고편 최소제곱법 [쑤튜브] - YouTube">
            <a:extLst>
              <a:ext uri="{FF2B5EF4-FFF2-40B4-BE49-F238E27FC236}">
                <a16:creationId xmlns:a16="http://schemas.microsoft.com/office/drawing/2014/main" xmlns="" id="{CC3801BA-50E7-4D4D-9189-FBCC2B84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205" y="1445976"/>
            <a:ext cx="11453568" cy="50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603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3600" b="1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제곱법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687D31A-52C1-4012-AB29-36A99370FD93}"/>
              </a:ext>
            </a:extLst>
          </p:cNvPr>
          <p:cNvSpPr/>
          <p:nvPr/>
        </p:nvSpPr>
        <p:spPr>
          <a:xfrm>
            <a:off x="2608924" y="272515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270BA39-5632-46E1-891C-AC24464F1ED9}"/>
              </a:ext>
            </a:extLst>
          </p:cNvPr>
          <p:cNvSpPr txBox="1"/>
          <p:nvPr/>
        </p:nvSpPr>
        <p:spPr>
          <a:xfrm>
            <a:off x="3140839" y="2736549"/>
            <a:ext cx="719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하나뿐일때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맑은 고딕"/>
              </a:rPr>
              <a:t>는 최소 제곱법을 사용해도 무방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9DA525FA-D84E-4F71-B092-12111DF2D773}"/>
              </a:ext>
            </a:extLst>
          </p:cNvPr>
          <p:cNvSpPr/>
          <p:nvPr/>
        </p:nvSpPr>
        <p:spPr>
          <a:xfrm>
            <a:off x="2608924" y="370486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68906DC-B5F6-4787-9E4A-25A18A9D0847}"/>
              </a:ext>
            </a:extLst>
          </p:cNvPr>
          <p:cNvSpPr txBox="1"/>
          <p:nvPr/>
        </p:nvSpPr>
        <p:spPr>
          <a:xfrm>
            <a:off x="3140839" y="3716250"/>
            <a:ext cx="699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여러 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일때는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평균제곱근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오차법을 사용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맑은 고딕"/>
              <a:cs typeface="+mn-cs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맑은 고딕"/>
              </a:rPr>
              <a:t>(root mean square error)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25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2.  </a:t>
            </a:r>
            <a:r>
              <a:rPr lang="ko-KR" altLang="en-US" sz="3200" b="1" dirty="0"/>
              <a:t>평균 제곱 오차</a:t>
            </a:r>
            <a:r>
              <a:rPr lang="en-US" altLang="ko-KR" sz="3200" b="1" dirty="0"/>
              <a:t>(RMSE)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14682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896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오차를 평가하는 방법 중 가장 많이 사용되는 평균 제곱근 오차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834BB6-DC51-4464-8CB8-F6BD6988043B}"/>
              </a:ext>
            </a:extLst>
          </p:cNvPr>
          <p:cNvSpPr txBox="1"/>
          <p:nvPr/>
        </p:nvSpPr>
        <p:spPr>
          <a:xfrm>
            <a:off x="6174215" y="3506971"/>
            <a:ext cx="490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빨간색 선은 직선이 잘 그어졌는지를 나타내는데 이 직선들의 합이 작을 수록 잘 그어진 것을 의미하며 합이 클수록 잘못 그어진 것을 의미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7ECECFA-66C4-454B-8967-11EB6660620D}"/>
              </a:ext>
            </a:extLst>
          </p:cNvPr>
          <p:cNvSpPr txBox="1"/>
          <p:nvPr/>
        </p:nvSpPr>
        <p:spPr>
          <a:xfrm>
            <a:off x="6210938" y="4786781"/>
            <a:ext cx="479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오차를 구하는 방식은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오차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=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실제값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-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예측값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42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1534</Words>
  <Application>Microsoft Office PowerPoint</Application>
  <PresentationFormat>사용자 지정</PresentationFormat>
  <Paragraphs>403</Paragraphs>
  <Slides>53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   딥러닝 위한 수학공식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h</cp:lastModifiedBy>
  <cp:revision>334</cp:revision>
  <dcterms:created xsi:type="dcterms:W3CDTF">2017-06-16T14:09:50Z</dcterms:created>
  <dcterms:modified xsi:type="dcterms:W3CDTF">2023-10-13T02:08:05Z</dcterms:modified>
</cp:coreProperties>
</file>