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3" r:id="rId4"/>
    <p:sldId id="347" r:id="rId5"/>
    <p:sldId id="348" r:id="rId6"/>
    <p:sldId id="264" r:id="rId7"/>
    <p:sldId id="344" r:id="rId8"/>
    <p:sldId id="346" r:id="rId9"/>
    <p:sldId id="287" r:id="rId10"/>
    <p:sldId id="288" r:id="rId11"/>
    <p:sldId id="345" r:id="rId12"/>
    <p:sldId id="343" r:id="rId13"/>
    <p:sldId id="334" r:id="rId14"/>
    <p:sldId id="279" r:id="rId15"/>
    <p:sldId id="337" r:id="rId16"/>
    <p:sldId id="342" r:id="rId17"/>
    <p:sldId id="335" r:id="rId18"/>
    <p:sldId id="33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72" d="100"/>
          <a:sy n="72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https://slidesplayer.org/slide/16492938/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05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https://slidesplayer.org/slide/16492938/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4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https://blog.naver.com/slykid/221630584607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https://machinelearningmastery.com/understanding-simple-recurrent-neural-networks-in-keras/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https://operatingsystems.tistory.com/entry/Data-Mining-Support-Vector-Machine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3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7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9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536419" y="1845645"/>
            <a:ext cx="6794696" cy="1309584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b="1" i="0" u="none" strike="noStrike" dirty="0">
                <a:effectLst/>
                <a:latin typeface="Lato" panose="020F0502020204030203" pitchFamily="34" charset="0"/>
              </a:rPr>
              <a:t>Support Vector Regression</a:t>
            </a:r>
            <a:br>
              <a:rPr lang="en-US" altLang="ko-KR" sz="1600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Apple SD Gothic Neo"/>
              </a:rPr>
              <a:t>시그모이드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Apple SD Gothic Neo"/>
              </a:rPr>
              <a:t> 함수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Apple SD Gothic Neo"/>
              </a:rPr>
              <a:t>(Sigmoid function)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259040"/>
            <a:ext cx="10554303" cy="131371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126959"/>
            <a:ext cx="10628589" cy="13137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87028" y="1451534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73223" y="1449917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로지스틱 회귀를 풀기 위한 가설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804ACD-7457-4D1F-8E94-604A62AC5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837" y="2267470"/>
            <a:ext cx="6410325" cy="876300"/>
          </a:xfrm>
          <a:prstGeom prst="rect">
            <a:avLst/>
          </a:prstGeom>
        </p:spPr>
      </p:pic>
      <p:sp>
        <p:nvSpPr>
          <p:cNvPr id="25" name="모서리가 둥근 직사각형 15">
            <a:extLst>
              <a:ext uri="{FF2B5EF4-FFF2-40B4-BE49-F238E27FC236}">
                <a16:creationId xmlns:a16="http://schemas.microsoft.com/office/drawing/2014/main" id="{F0B95025-FF1F-456A-A1EB-CAE802983BE6}"/>
              </a:ext>
            </a:extLst>
          </p:cNvPr>
          <p:cNvSpPr/>
          <p:nvPr/>
        </p:nvSpPr>
        <p:spPr>
          <a:xfrm>
            <a:off x="1069908" y="4926728"/>
            <a:ext cx="10647610" cy="14653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6">
            <a:extLst>
              <a:ext uri="{FF2B5EF4-FFF2-40B4-BE49-F238E27FC236}">
                <a16:creationId xmlns:a16="http://schemas.microsoft.com/office/drawing/2014/main" id="{9EE456A0-9110-4000-8815-44638791F026}"/>
              </a:ext>
            </a:extLst>
          </p:cNvPr>
          <p:cNvSpPr/>
          <p:nvPr/>
        </p:nvSpPr>
        <p:spPr>
          <a:xfrm>
            <a:off x="887028" y="4794646"/>
            <a:ext cx="10722553" cy="146535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여기서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구해야할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것은 여전히 주어진 데이터에 가장 적합한 가중치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w(weight)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편향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b(bias)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인공 지능 알고리즘이 하는 것은 결국 주어진 데이터에 적합한 가중치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구하는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BFCAA4-6204-4EA0-9E7D-4D70FBF9AD89}"/>
              </a:ext>
            </a:extLst>
          </p:cNvPr>
          <p:cNvSpPr/>
          <p:nvPr/>
        </p:nvSpPr>
        <p:spPr>
          <a:xfrm>
            <a:off x="925697" y="411922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79F9E-43DA-439B-88EB-A5D3EE3B1CC9}"/>
              </a:ext>
            </a:extLst>
          </p:cNvPr>
          <p:cNvSpPr txBox="1"/>
          <p:nvPr/>
        </p:nvSpPr>
        <p:spPr>
          <a:xfrm>
            <a:off x="1411892" y="41176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C78B1-1DB7-4949-8309-3EB119ABAC37}"/>
              </a:ext>
            </a:extLst>
          </p:cNvPr>
          <p:cNvSpPr txBox="1"/>
          <p:nvPr/>
        </p:nvSpPr>
        <p:spPr>
          <a:xfrm>
            <a:off x="1556485" y="41295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ko-KR" altLang="en-US" sz="2400" b="1" dirty="0"/>
              <a:t>가중치 와 편향 구하기</a:t>
            </a: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96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pple SD Gothic Neo"/>
              </a:rPr>
              <a:t>비용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Apple SD Gothic Neo"/>
              </a:rPr>
              <a:t> 함수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Apple SD Gothic Neo"/>
              </a:rPr>
              <a:t>(Cost function)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259040"/>
            <a:ext cx="10554303" cy="131371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126959"/>
            <a:ext cx="10628589" cy="13137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87028" y="1451534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73223" y="1449917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로지스틱 회귀를 풀기 위한 가설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804ACD-7457-4D1F-8E94-604A62AC5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837" y="2267470"/>
            <a:ext cx="6410325" cy="876300"/>
          </a:xfrm>
          <a:prstGeom prst="rect">
            <a:avLst/>
          </a:prstGeom>
        </p:spPr>
      </p:pic>
      <p:sp>
        <p:nvSpPr>
          <p:cNvPr id="25" name="모서리가 둥근 직사각형 15">
            <a:extLst>
              <a:ext uri="{FF2B5EF4-FFF2-40B4-BE49-F238E27FC236}">
                <a16:creationId xmlns:a16="http://schemas.microsoft.com/office/drawing/2014/main" id="{F0B95025-FF1F-456A-A1EB-CAE802983BE6}"/>
              </a:ext>
            </a:extLst>
          </p:cNvPr>
          <p:cNvSpPr/>
          <p:nvPr/>
        </p:nvSpPr>
        <p:spPr>
          <a:xfrm>
            <a:off x="1069908" y="4926728"/>
            <a:ext cx="10647610" cy="14653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6">
            <a:extLst>
              <a:ext uri="{FF2B5EF4-FFF2-40B4-BE49-F238E27FC236}">
                <a16:creationId xmlns:a16="http://schemas.microsoft.com/office/drawing/2014/main" id="{9EE456A0-9110-4000-8815-44638791F026}"/>
              </a:ext>
            </a:extLst>
          </p:cNvPr>
          <p:cNvSpPr/>
          <p:nvPr/>
        </p:nvSpPr>
        <p:spPr>
          <a:xfrm>
            <a:off x="887028" y="4794646"/>
            <a:ext cx="10722553" cy="146535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여기서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구해야할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것은 여전히 주어진 데이터에 가장 적합한 가중치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w(weight)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편향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b(bias)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인공 지능 알고리즘이 하는 것은 결국 주어진 데이터에 적합한 가중치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 </a:t>
            </a:r>
            <a:r>
              <a:rPr lang="ko-KR" altLang="en-US" dirty="0"/>
              <a:t>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구하는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BFCAA4-6204-4EA0-9E7D-4D70FBF9AD89}"/>
              </a:ext>
            </a:extLst>
          </p:cNvPr>
          <p:cNvSpPr/>
          <p:nvPr/>
        </p:nvSpPr>
        <p:spPr>
          <a:xfrm>
            <a:off x="925697" y="411922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79F9E-43DA-439B-88EB-A5D3EE3B1CC9}"/>
              </a:ext>
            </a:extLst>
          </p:cNvPr>
          <p:cNvSpPr txBox="1"/>
          <p:nvPr/>
        </p:nvSpPr>
        <p:spPr>
          <a:xfrm>
            <a:off x="1411892" y="41176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C78B1-1DB7-4949-8309-3EB119ABAC37}"/>
              </a:ext>
            </a:extLst>
          </p:cNvPr>
          <p:cNvSpPr txBox="1"/>
          <p:nvPr/>
        </p:nvSpPr>
        <p:spPr>
          <a:xfrm>
            <a:off x="1556485" y="412950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ko-KR" altLang="en-US" sz="2400" b="1" dirty="0"/>
              <a:t>가중치 와 편향 구하기</a:t>
            </a:r>
          </a:p>
        </p:txBody>
      </p:sp>
    </p:spTree>
    <p:extLst>
      <p:ext uri="{BB962C8B-B14F-4D97-AF65-F5344CB8AC3E}">
        <p14:creationId xmlns:p14="http://schemas.microsoft.com/office/powerpoint/2010/main" val="134093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요소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40" y="2846973"/>
            <a:ext cx="2352984" cy="9520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60" y="2714893"/>
            <a:ext cx="2352984" cy="9520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- </a:t>
            </a:r>
            <a:r>
              <a:rPr lang="en-US" altLang="ko-KR" sz="2800" dirty="0" err="1">
                <a:solidFill>
                  <a:srgbClr val="333333"/>
                </a:solidFill>
                <a:latin typeface="Lato"/>
              </a:rPr>
              <a:t>em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Lato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rem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요소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076909" y="2878592"/>
            <a:ext cx="6470925" cy="11322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4894029" y="2746512"/>
            <a:ext cx="6470925" cy="11322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브라우저 창의 너비가 변하더라도 이미지 너비 값은 변하지 않음 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.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 브라우저 화면 너비를 줄일 경우 이미지 일부가 가려짐</a:t>
            </a:r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가변 이미지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(fluid image)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로 만들면 창의 너비에 따라 이미지 너비도 조절됨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4894029" y="183211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380224" y="183049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이미지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37F910-02C5-D477-B55F-5080CDAB3528}"/>
              </a:ext>
            </a:extLst>
          </p:cNvPr>
          <p:cNvSpPr/>
          <p:nvPr/>
        </p:nvSpPr>
        <p:spPr>
          <a:xfrm>
            <a:off x="4786251" y="4789173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13055B-FA4A-CB50-096C-636484817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r="2070"/>
          <a:stretch/>
        </p:blipFill>
        <p:spPr>
          <a:xfrm>
            <a:off x="7090427" y="4665963"/>
            <a:ext cx="4060271" cy="1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 </a:t>
            </a:r>
            <a:r>
              <a:rPr lang="ko-KR" altLang="en-US" sz="3200" b="1" dirty="0"/>
              <a:t>미디어 쿼리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60838" y="2493533"/>
            <a:ext cx="10550977" cy="12025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쿼리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7959" y="2361453"/>
            <a:ext cx="10550973" cy="12025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colly.com</a:t>
            </a:r>
          </a:p>
          <a:p>
            <a:pPr lvl="0"/>
            <a:endParaRPr lang="en-US" altLang="ko-KR" sz="1400" dirty="0">
              <a:solidFill>
                <a:schemeClr val="tx1"/>
              </a:solidFill>
            </a:endParaRP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브라우저 창의 너비를 조절할 때마다 화면에 표시되는 칼럼 개수가 달라짐</a:t>
            </a:r>
          </a:p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나 태블릿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스마트폰의 웹 브라우저 화면 크기에 따라 사이트 레이아웃이 바뀜</a:t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+mn-ea"/>
              </a:rPr>
              <a:t>접속하는 장치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미디어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에 따라 특정한 </a:t>
            </a:r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스타일을 사용하도록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746FFA-E0F7-19FC-67CF-F555A189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6" y="3743253"/>
            <a:ext cx="881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92369" y="2667000"/>
            <a:ext cx="6773024" cy="36195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미디어 쿼리 사용법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488" y="2534920"/>
            <a:ext cx="6773024" cy="36195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en-US" altLang="ko-KR" sz="20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3702434" y="16224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4234349" y="163383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미디어 쿼리 중단점 만들기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73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229355" y="1505866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i="0" u="none" strike="noStrike" dirty="0">
                <a:effectLst/>
                <a:latin typeface="Lato" panose="020F0502020204030203" pitchFamily="34" charset="0"/>
              </a:rPr>
              <a:t>Support Vector Regression</a:t>
            </a:r>
            <a:endParaRPr lang="en-US" altLang="ko-KR" sz="2800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5488" y="3897920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95642" y="4087765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5569" y="2644170"/>
            <a:ext cx="5091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0" u="none" strike="noStrike" dirty="0">
                <a:effectLst/>
                <a:latin typeface="Lato" panose="020F0502020204030203" pitchFamily="34" charset="0"/>
              </a:rPr>
              <a:t>Support Vector Regression</a:t>
            </a:r>
          </a:p>
          <a:p>
            <a:pPr algn="ctr"/>
            <a:r>
              <a:rPr lang="ko-KR" altLang="en-US" sz="3200" b="1" i="0" dirty="0">
                <a:effectLst/>
                <a:latin typeface="Lato" panose="020F0502020204030203" pitchFamily="34" charset="0"/>
              </a:rPr>
              <a:t>서포트 벡터 머신</a:t>
            </a:r>
            <a:endParaRPr lang="en-US" altLang="ko-KR" sz="3200" b="1" i="0" dirty="0">
              <a:effectLst/>
              <a:latin typeface="Lato" panose="020F0502020204030203" pitchFamily="34" charset="0"/>
            </a:endParaRPr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83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SVM</a:t>
            </a:r>
            <a:r>
              <a:rPr lang="ko-KR" altLang="en-US" sz="3600" b="1" dirty="0">
                <a:solidFill>
                  <a:schemeClr val="bg1"/>
                </a:solidFill>
              </a:rPr>
              <a:t>을 위한 발상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625578-0E07-4966-811F-1F489B2A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82" y="1398171"/>
            <a:ext cx="9997991" cy="51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83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SVM</a:t>
            </a:r>
            <a:r>
              <a:rPr lang="ko-KR" altLang="en-US" sz="3600" b="1" dirty="0">
                <a:solidFill>
                  <a:schemeClr val="bg1"/>
                </a:solidFill>
              </a:rPr>
              <a:t>을 위한 발상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B7EDE0-86E9-476F-B8AD-6F4C49AAD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13" y="1398171"/>
            <a:ext cx="7892717" cy="5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서포트 벡터 머신</a:t>
            </a:r>
            <a:r>
              <a:rPr lang="en-US" altLang="ko-KR" sz="3600" b="1" dirty="0">
                <a:solidFill>
                  <a:schemeClr val="bg1"/>
                </a:solidFill>
              </a:rPr>
              <a:t>(SVM)</a:t>
            </a: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C248C07F-B602-4CD1-87BB-C2695097D46D}"/>
              </a:ext>
            </a:extLst>
          </p:cNvPr>
          <p:cNvSpPr/>
          <p:nvPr/>
        </p:nvSpPr>
        <p:spPr>
          <a:xfrm>
            <a:off x="673557" y="2367281"/>
            <a:ext cx="4981077" cy="139917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3C297161-FEBF-4056-B1CA-9BD31C43016E}"/>
              </a:ext>
            </a:extLst>
          </p:cNvPr>
          <p:cNvSpPr/>
          <p:nvPr/>
        </p:nvSpPr>
        <p:spPr>
          <a:xfrm>
            <a:off x="490677" y="2235201"/>
            <a:ext cx="4981077" cy="144606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C7B8CB-16E2-4621-8D75-4EDB96905CCA}"/>
              </a:ext>
            </a:extLst>
          </p:cNvPr>
          <p:cNvSpPr/>
          <p:nvPr/>
        </p:nvSpPr>
        <p:spPr>
          <a:xfrm>
            <a:off x="1002707" y="1584297"/>
            <a:ext cx="467360" cy="387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29B9C-B749-40A6-8438-80D9500BD861}"/>
              </a:ext>
            </a:extLst>
          </p:cNvPr>
          <p:cNvSpPr txBox="1"/>
          <p:nvPr/>
        </p:nvSpPr>
        <p:spPr>
          <a:xfrm>
            <a:off x="1639135" y="1560196"/>
            <a:ext cx="216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마진</a:t>
            </a:r>
            <a:r>
              <a:rPr lang="en-US" altLang="ko-KR" sz="2400" b="1" dirty="0"/>
              <a:t>(margin)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9668F71-6431-491E-8E47-95FAFDC2C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6" y="2585355"/>
            <a:ext cx="4463582" cy="6540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i="0" dirty="0">
                <a:effectLst/>
                <a:latin typeface="se-nanumgothic"/>
              </a:rPr>
              <a:t>클래스를 구분하는 </a:t>
            </a:r>
            <a:r>
              <a:rPr lang="ko-KR" altLang="en-US" sz="2000" b="1" i="0" dirty="0" err="1">
                <a:effectLst/>
                <a:latin typeface="se-nanumgothic"/>
              </a:rPr>
              <a:t>초평면</a:t>
            </a:r>
            <a:r>
              <a:rPr lang="en-US" altLang="ko-KR" sz="2000" b="1" i="0" dirty="0">
                <a:effectLst/>
                <a:latin typeface="se-nanumgothic"/>
              </a:rPr>
              <a:t>(</a:t>
            </a:r>
            <a:r>
              <a:rPr lang="ko-KR" altLang="en-US" sz="2000" b="1" i="0" dirty="0">
                <a:effectLst/>
                <a:latin typeface="se-nanumgothic"/>
              </a:rPr>
              <a:t>결정 경계</a:t>
            </a:r>
            <a:r>
              <a:rPr lang="en-US" altLang="ko-KR" sz="2000" b="1" i="0" dirty="0">
                <a:effectLst/>
                <a:latin typeface="se-nanumgothic"/>
              </a:rPr>
              <a:t>)</a:t>
            </a:r>
            <a:r>
              <a:rPr lang="ko-KR" altLang="en-US" sz="2000" b="1" i="0" dirty="0">
                <a:effectLst/>
                <a:latin typeface="se-nanumgothic"/>
              </a:rPr>
              <a:t>과 가장 가까운 훈련 샘플 사이의 거리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F7657B0B-1E27-4F53-8648-5C1478F63EA6}"/>
              </a:ext>
            </a:extLst>
          </p:cNvPr>
          <p:cNvSpPr/>
          <p:nvPr/>
        </p:nvSpPr>
        <p:spPr>
          <a:xfrm>
            <a:off x="590168" y="5013976"/>
            <a:ext cx="5064466" cy="155336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015E02B5-15B8-4556-8A7D-38B6F725FE18}"/>
              </a:ext>
            </a:extLst>
          </p:cNvPr>
          <p:cNvSpPr/>
          <p:nvPr/>
        </p:nvSpPr>
        <p:spPr>
          <a:xfrm>
            <a:off x="407288" y="4874843"/>
            <a:ext cx="5064466" cy="1605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0D9D11-8A96-4048-A11B-A249C0240CC6}"/>
              </a:ext>
            </a:extLst>
          </p:cNvPr>
          <p:cNvSpPr/>
          <p:nvPr/>
        </p:nvSpPr>
        <p:spPr>
          <a:xfrm>
            <a:off x="928149" y="4277154"/>
            <a:ext cx="476850" cy="3355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40AF2-2631-4BCE-AD94-B34261AE398C}"/>
              </a:ext>
            </a:extLst>
          </p:cNvPr>
          <p:cNvSpPr txBox="1"/>
          <p:nvPr/>
        </p:nvSpPr>
        <p:spPr>
          <a:xfrm>
            <a:off x="1545162" y="4209437"/>
            <a:ext cx="347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서포트 벡터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66982A9-8BF4-4AC9-B176-9B69694A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14" y="5427591"/>
            <a:ext cx="4277666" cy="34623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i="0" dirty="0">
                <a:effectLst/>
                <a:latin typeface="se-nanumgothic"/>
              </a:rPr>
              <a:t>마진에 걸치는 샘플들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09173F-198E-4C98-B487-A11EEAB6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13" y="2332317"/>
            <a:ext cx="6165189" cy="41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서포트 벡터 </a:t>
            </a:r>
            <a:r>
              <a:rPr lang="ko-KR" altLang="en-US" sz="3600" b="1" dirty="0" err="1">
                <a:solidFill>
                  <a:schemeClr val="bg1"/>
                </a:solidFill>
              </a:rPr>
              <a:t>머신이란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605461" y="3561080"/>
            <a:ext cx="4981077" cy="139917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22581" y="3429000"/>
            <a:ext cx="4981077" cy="144606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213744" y="2596135"/>
            <a:ext cx="467360" cy="387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79048" y="2542023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서포트 벡터 머신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01FDE2-9982-4E7A-91E8-EF7C258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718" y="3822154"/>
            <a:ext cx="4207232" cy="6540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>
                <a:effectLst/>
                <a:latin typeface="se-nanumbarungothic"/>
              </a:rPr>
              <a:t>마진을 최대화 하는 분류 경계면을 찾는 기법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1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00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Support Vector Machine</a:t>
            </a:r>
            <a:r>
              <a:rPr lang="ko-KR" altLang="en-US" sz="36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의 이해</a:t>
            </a:r>
            <a:endParaRPr lang="en-US" altLang="ko-KR" sz="36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763571" y="2910779"/>
            <a:ext cx="4674703" cy="316251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3571" y="2778698"/>
            <a:ext cx="4591255" cy="326848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이하는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08585" y="1814639"/>
            <a:ext cx="467360" cy="387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73889" y="176052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아래와 같이 가정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E8A2F2-BACD-4D8B-8028-F3AE9899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07" y="3249364"/>
            <a:ext cx="3671317" cy="25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1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예제를 통한 </a:t>
            </a:r>
            <a:r>
              <a:rPr lang="ko-KR" altLang="en-US" sz="3600" b="1" dirty="0" err="1">
                <a:solidFill>
                  <a:schemeClr val="bg1"/>
                </a:solidFill>
              </a:rPr>
              <a:t>시그모이드</a:t>
            </a:r>
            <a:r>
              <a:rPr lang="ko-KR" altLang="en-US" sz="3600" b="1" dirty="0">
                <a:solidFill>
                  <a:schemeClr val="bg1"/>
                </a:solidFill>
              </a:rPr>
              <a:t> 함수 설명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944459" y="2426916"/>
            <a:ext cx="3646395" cy="415299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1579" y="2294836"/>
            <a:ext cx="3646395" cy="415299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99044" y="1442338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85239" y="1440721"/>
            <a:ext cx="567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pple SD Gothic Neo"/>
              </a:rPr>
              <a:t>이진 분류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Apple SD Gothic Neo"/>
              </a:rPr>
              <a:t>(Binary Classification)</a:t>
            </a:r>
            <a:endParaRPr lang="ko-KR" altLang="en-US" sz="2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3298163-1243-4B29-8AB7-3E25370B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58904"/>
              </p:ext>
            </p:extLst>
          </p:nvPr>
        </p:nvGraphicFramePr>
        <p:xfrm>
          <a:off x="1473200" y="2495589"/>
          <a:ext cx="2391789" cy="3831908"/>
        </p:xfrm>
        <a:graphic>
          <a:graphicData uri="http://schemas.openxmlformats.org/drawingml/2006/table">
            <a:tbl>
              <a:tblPr/>
              <a:tblGrid>
                <a:gridCol w="1160441">
                  <a:extLst>
                    <a:ext uri="{9D8B030D-6E8A-4147-A177-3AD203B41FA5}">
                      <a16:colId xmlns:a16="http://schemas.microsoft.com/office/drawing/2014/main" val="3476634756"/>
                    </a:ext>
                  </a:extLst>
                </a:gridCol>
                <a:gridCol w="1231348">
                  <a:extLst>
                    <a:ext uri="{9D8B030D-6E8A-4147-A177-3AD203B41FA5}">
                      <a16:colId xmlns:a16="http://schemas.microsoft.com/office/drawing/2014/main" val="398084046"/>
                    </a:ext>
                  </a:extLst>
                </a:gridCol>
              </a:tblGrid>
              <a:tr h="63793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score(x)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result(y)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53564"/>
                  </a:ext>
                </a:extLst>
              </a:tr>
              <a:tr h="637937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불합격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9718"/>
                  </a:ext>
                </a:extLst>
              </a:tr>
              <a:tr h="637937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불합격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95902"/>
                  </a:ext>
                </a:extLst>
              </a:tr>
              <a:tr h="637937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불합격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29201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1539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61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합격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81135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F68845C6-33F4-47CC-B54B-F903D5B6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95" y="2573518"/>
            <a:ext cx="6465254" cy="38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4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850</Words>
  <Application>Microsoft Office PowerPoint</Application>
  <PresentationFormat>와이드스크린</PresentationFormat>
  <Paragraphs>178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5" baseType="lpstr">
      <vt:lpstr>Apple SD Gothic Neo</vt:lpstr>
      <vt:lpstr>-apple-system</vt:lpstr>
      <vt:lpstr>D2Coding</vt:lpstr>
      <vt:lpstr>HY견고딕</vt:lpstr>
      <vt:lpstr>Noto Sans KR</vt:lpstr>
      <vt:lpstr>se-nanumbarungothic</vt:lpstr>
      <vt:lpstr>se-nanumgothic</vt:lpstr>
      <vt:lpstr>TDc_SSiGothic_120_OTF</vt:lpstr>
      <vt:lpstr>나눔고딕 ExtraBold</vt:lpstr>
      <vt:lpstr>나눔바른고딕</vt:lpstr>
      <vt:lpstr>나눔바른고딕 Light</vt:lpstr>
      <vt:lpstr>돋움</vt:lpstr>
      <vt:lpstr>맑은 고딕</vt:lpstr>
      <vt:lpstr>Arial</vt:lpstr>
      <vt:lpstr>Arial Black</vt:lpstr>
      <vt:lpstr>Lato</vt:lpstr>
      <vt:lpstr>Office 테마</vt:lpstr>
      <vt:lpstr>너를 위한  Support Vector Regression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287</cp:revision>
  <dcterms:created xsi:type="dcterms:W3CDTF">2017-06-16T14:09:50Z</dcterms:created>
  <dcterms:modified xsi:type="dcterms:W3CDTF">2023-09-20T08:57:31Z</dcterms:modified>
</cp:coreProperties>
</file>