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3" r:id="rId4"/>
    <p:sldId id="264" r:id="rId5"/>
    <p:sldId id="344" r:id="rId6"/>
    <p:sldId id="345" r:id="rId7"/>
    <p:sldId id="347" r:id="rId8"/>
    <p:sldId id="349" r:id="rId9"/>
    <p:sldId id="352" r:id="rId10"/>
    <p:sldId id="346" r:id="rId11"/>
    <p:sldId id="353" r:id="rId12"/>
    <p:sldId id="287" r:id="rId13"/>
    <p:sldId id="354" r:id="rId14"/>
    <p:sldId id="288" r:id="rId15"/>
    <p:sldId id="343" r:id="rId16"/>
    <p:sldId id="334" r:id="rId17"/>
    <p:sldId id="279" r:id="rId18"/>
    <p:sldId id="337" r:id="rId19"/>
    <p:sldId id="342" r:id="rId20"/>
    <p:sldId id="335" r:id="rId21"/>
    <p:sldId id="33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398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https://wondangcom.com/2039</a:t>
            </a:r>
          </a:p>
          <a:p>
            <a:r>
              <a:rPr lang="en-US" altLang="ko-KR"/>
              <a:t>https://brunch.co.kr/@cookery/165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8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&lt;title&gt;Fluid Grid Layout&lt;/title&gt;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#wrapper {</a:t>
            </a:r>
          </a:p>
          <a:p>
            <a:r>
              <a:rPr lang="en-US" altLang="ko-KR" dirty="0"/>
              <a:t>		width:96%;</a:t>
            </a:r>
          </a:p>
          <a:p>
            <a:r>
              <a:rPr lang="en-US" altLang="ko-KR" dirty="0"/>
              <a:t>		margin:0 auto;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header {  /* </a:t>
            </a:r>
            <a:r>
              <a:rPr lang="ko-KR" altLang="en-US" dirty="0"/>
              <a:t>헤더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width: 100%;</a:t>
            </a:r>
          </a:p>
          <a:p>
            <a:r>
              <a:rPr lang="en-US" altLang="ko-KR" dirty="0"/>
              <a:t>		height: 120px;</a:t>
            </a:r>
          </a:p>
          <a:p>
            <a:r>
              <a:rPr lang="en-US" altLang="ko-KR" dirty="0"/>
              <a:t>		background-color: #066cfa;</a:t>
            </a:r>
          </a:p>
          <a:p>
            <a:r>
              <a:rPr lang="en-US" altLang="ko-KR" dirty="0"/>
              <a:t>		border-bottom: 1px solid black;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.header-text{</a:t>
            </a:r>
          </a:p>
          <a:p>
            <a:r>
              <a:rPr lang="en-US" altLang="ko-KR" dirty="0"/>
              <a:t>		font-size:32px;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color:white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text-align:center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line-height:120px;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.content {  /* </a:t>
            </a:r>
            <a:r>
              <a:rPr lang="ko-KR" altLang="en-US" dirty="0"/>
              <a:t>본문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float:left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width:62.5%;</a:t>
            </a:r>
          </a:p>
          <a:p>
            <a:r>
              <a:rPr lang="en-US" altLang="ko-KR" dirty="0"/>
              <a:t>		height:400px;	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background-color:#ffd800;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.right-side {  /* </a:t>
            </a:r>
            <a:r>
              <a:rPr lang="ko-KR" altLang="en-US" dirty="0"/>
              <a:t>사이드 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width:31.25%;</a:t>
            </a:r>
          </a:p>
          <a:p>
            <a:r>
              <a:rPr lang="en-US" altLang="ko-KR" dirty="0"/>
              <a:t>		height:400px;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background-color:#00ff90;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footer {  /* </a:t>
            </a:r>
            <a:r>
              <a:rPr lang="ko-KR" altLang="en-US" dirty="0" err="1"/>
              <a:t>푸터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clear:both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width:100%;</a:t>
            </a:r>
          </a:p>
          <a:p>
            <a:r>
              <a:rPr lang="en-US" altLang="ko-KR" dirty="0"/>
              <a:t>		height:120px;</a:t>
            </a:r>
          </a:p>
          <a:p>
            <a:r>
              <a:rPr lang="en-US" altLang="ko-KR" dirty="0"/>
              <a:t>		background-color:#c3590a;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&lt;div id="wrapper"&gt;</a:t>
            </a:r>
          </a:p>
          <a:p>
            <a:r>
              <a:rPr lang="en-US" altLang="ko-KR" dirty="0"/>
              <a:t>		&lt;header&gt;</a:t>
            </a:r>
          </a:p>
          <a:p>
            <a:r>
              <a:rPr lang="en-US" altLang="ko-KR" dirty="0"/>
              <a:t>			&lt;h1 class="header-text"&gt;</a:t>
            </a:r>
            <a:r>
              <a:rPr lang="ko-KR" altLang="en-US" dirty="0"/>
              <a:t>가변 그리드 레이아웃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		&lt;/header&gt;</a:t>
            </a:r>
          </a:p>
          <a:p>
            <a:r>
              <a:rPr lang="en-US" altLang="ko-KR" dirty="0"/>
              <a:t>		&lt;section class="content"&gt;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본문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&lt;/section&gt;</a:t>
            </a:r>
          </a:p>
          <a:p>
            <a:r>
              <a:rPr lang="en-US" altLang="ko-KR" dirty="0"/>
              <a:t>		&lt;aside class="right-side"&gt;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사이드바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&lt;/aside&gt;</a:t>
            </a:r>
          </a:p>
          <a:p>
            <a:r>
              <a:rPr lang="en-US" altLang="ko-KR" dirty="0"/>
              <a:t>		&lt;footer&gt;</a:t>
            </a:r>
          </a:p>
          <a:p>
            <a:r>
              <a:rPr lang="en-US" altLang="ko-KR" dirty="0"/>
              <a:t>			&lt;h4&gt;</a:t>
            </a:r>
            <a:r>
              <a:rPr lang="ko-KR" altLang="en-US" dirty="0" err="1"/>
              <a:t>푸터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&lt;/footer&gt;</a:t>
            </a:r>
          </a:p>
          <a:p>
            <a:r>
              <a:rPr lang="en-US" altLang="ko-KR" dirty="0"/>
              <a:t>	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https://ybworld.tistory.com/42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126609" y="1856935"/>
            <a:ext cx="6794696" cy="1280159"/>
          </a:xfrm>
        </p:spPr>
        <p:txBody>
          <a:bodyPr/>
          <a:lstStyle/>
          <a:p>
            <a:pPr algn="ctr"/>
            <a:r>
              <a:rPr lang="en-US" altLang="ko-KR" sz="4000" dirty="0"/>
              <a:t>	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딥러닝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(AI -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62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VS</a:t>
            </a:r>
            <a:r>
              <a:rPr lang="ko-KR" altLang="en-US" sz="3600" b="1" dirty="0">
                <a:solidFill>
                  <a:schemeClr val="bg1"/>
                </a:solidFill>
              </a:rPr>
              <a:t> 딥러닝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4881" y="2464481"/>
            <a:ext cx="6005540" cy="379491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001" y="2291207"/>
            <a:ext cx="6005540" cy="411285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39469" y="153131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25664" y="1529695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머신러닝과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딥러닝의</a:t>
            </a:r>
            <a:r>
              <a:rPr lang="ko-KR" altLang="en-US" sz="2400" dirty="0"/>
              <a:t> 차이</a:t>
            </a:r>
          </a:p>
        </p:txBody>
      </p:sp>
      <p:pic>
        <p:nvPicPr>
          <p:cNvPr id="6146" name="Picture 2" descr="21-2">
            <a:extLst>
              <a:ext uri="{FF2B5EF4-FFF2-40B4-BE49-F238E27FC236}">
                <a16:creationId xmlns:a16="http://schemas.microsoft.com/office/drawing/2014/main" id="{245A36FC-6497-45DB-AA86-7349A28F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84" y="2399706"/>
            <a:ext cx="5689146" cy="411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2D9CC4FB-6FEE-4E5C-B6BA-AC77CB7CDDFE}"/>
              </a:ext>
            </a:extLst>
          </p:cNvPr>
          <p:cNvSpPr/>
          <p:nvPr/>
        </p:nvSpPr>
        <p:spPr>
          <a:xfrm>
            <a:off x="7384733" y="2463973"/>
            <a:ext cx="4638214" cy="4048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5" name="모서리가 둥근 직사각형 7">
            <a:extLst>
              <a:ext uri="{FF2B5EF4-FFF2-40B4-BE49-F238E27FC236}">
                <a16:creationId xmlns:a16="http://schemas.microsoft.com/office/drawing/2014/main" id="{98452FCC-28F1-4EB2-A9B6-C739A8A0722F}"/>
              </a:ext>
            </a:extLst>
          </p:cNvPr>
          <p:cNvSpPr/>
          <p:nvPr/>
        </p:nvSpPr>
        <p:spPr>
          <a:xfrm>
            <a:off x="7201853" y="2326640"/>
            <a:ext cx="4638213" cy="405436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머신러닝은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인간이 데이터에 대한 결과 값을 미리 알려주어야 하고 목표치에 가까운 결과 값의 특징을 미리 정의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딥러닝은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인간의 신경망인 뉴런의 작동 원리를 모방한 인공 신경망을 이용하여 복잡하고 방대한 데이터로부터 결과값을 추출하는 원리로 작동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A33C71B-29C7-4A1C-8171-8AEB176C9173}"/>
              </a:ext>
            </a:extLst>
          </p:cNvPr>
          <p:cNvSpPr/>
          <p:nvPr/>
        </p:nvSpPr>
        <p:spPr>
          <a:xfrm>
            <a:off x="7546627" y="151692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1F2C2-876C-4910-A21E-48308A233DAE}"/>
              </a:ext>
            </a:extLst>
          </p:cNvPr>
          <p:cNvSpPr txBox="1"/>
          <p:nvPr/>
        </p:nvSpPr>
        <p:spPr>
          <a:xfrm>
            <a:off x="8078542" y="1528311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머신러닝과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딥러닝 차이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머신러닝에</a:t>
            </a:r>
            <a:r>
              <a:rPr lang="ko-KR" altLang="en-US" sz="3600" b="1" dirty="0">
                <a:solidFill>
                  <a:schemeClr val="bg1"/>
                </a:solidFill>
              </a:rPr>
              <a:t> 관하여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75244" y="142848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6863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머신러닝</a:t>
            </a:r>
            <a:r>
              <a:rPr lang="ko-KR" altLang="en-US" sz="2400" dirty="0"/>
              <a:t> 알고리즘의 유형</a:t>
            </a:r>
          </a:p>
        </p:txBody>
      </p:sp>
      <p:pic>
        <p:nvPicPr>
          <p:cNvPr id="12290" name="Picture 2" descr="21-3">
            <a:extLst>
              <a:ext uri="{FF2B5EF4-FFF2-40B4-BE49-F238E27FC236}">
                <a16:creationId xmlns:a16="http://schemas.microsoft.com/office/drawing/2014/main" id="{DC0B1641-8169-43C2-9DCC-492DCA6E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5" y="2096191"/>
            <a:ext cx="10711829" cy="466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71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지도 학습 </a:t>
            </a:r>
            <a:r>
              <a:rPr lang="en-US" altLang="ko-KR" sz="3600" b="1" dirty="0">
                <a:solidFill>
                  <a:schemeClr val="bg1"/>
                </a:solidFill>
              </a:rPr>
              <a:t>VS </a:t>
            </a:r>
            <a:r>
              <a:rPr lang="ko-KR" altLang="en-US" sz="3600" b="1" dirty="0">
                <a:solidFill>
                  <a:schemeClr val="bg1"/>
                </a:solidFill>
              </a:rPr>
              <a:t>비지도 학습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지도학습">
            <a:extLst>
              <a:ext uri="{FF2B5EF4-FFF2-40B4-BE49-F238E27FC236}">
                <a16:creationId xmlns:a16="http://schemas.microsoft.com/office/drawing/2014/main" id="{4A7DC540-4715-4D6B-8F89-56FE9496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2" y="1574800"/>
            <a:ext cx="10254343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4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</a:rPr>
              <a:t> 분류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ECE24-1539-4B64-8515-A4B8422A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8" y="1398171"/>
            <a:ext cx="10310326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그리드 레이아웃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89973" cy="129299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89973" cy="129299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%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로 변환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화면에 꽉 차게 하고 싶다면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100%,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여유를 두려면 적당히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)</a:t>
            </a:r>
          </a:p>
          <a:p>
            <a:pPr algn="ctr"/>
            <a:endParaRPr lang="en-US" altLang="ko-KR" dirty="0">
              <a:solidFill>
                <a:srgbClr val="333333"/>
              </a:solidFill>
              <a:latin typeface="Lato"/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기준으로 각 요소의 너비를 계산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그리드 레이아웃 만들기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F19837-5166-36A8-577A-7052822C9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28" y="4391004"/>
            <a:ext cx="8176528" cy="24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요소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40" y="2846973"/>
            <a:ext cx="2352984" cy="95203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60" y="2714893"/>
            <a:ext cx="2352984" cy="9520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- </a:t>
            </a:r>
            <a:r>
              <a:rPr lang="en-US" altLang="ko-KR" sz="2800" dirty="0" err="1">
                <a:solidFill>
                  <a:srgbClr val="333333"/>
                </a:solidFill>
                <a:latin typeface="Lato"/>
              </a:rPr>
              <a:t>em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Lato"/>
              </a:rPr>
              <a:t>과 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rem</a:t>
            </a:r>
            <a:endParaRPr lang="ko-KR" altLang="en-US" sz="2800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요소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076909" y="2878592"/>
            <a:ext cx="6470925" cy="11322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4894029" y="2746512"/>
            <a:ext cx="6470925" cy="11322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브라우저 창의 너비가 변하더라도 이미지 너비 값은 변하지 않음 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.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 브라우저 화면 너비를 줄일 경우 이미지 일부가 가려짐</a:t>
            </a:r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가변 이미지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(fluid image)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로 만들면 창의 너비에 따라 이미지 너비도 조절됨</a:t>
            </a:r>
          </a:p>
          <a:p>
            <a:pPr algn="ctr"/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4894029" y="183211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380224" y="183049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이미지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37F910-02C5-D477-B55F-5080CDAB3528}"/>
              </a:ext>
            </a:extLst>
          </p:cNvPr>
          <p:cNvSpPr/>
          <p:nvPr/>
        </p:nvSpPr>
        <p:spPr>
          <a:xfrm>
            <a:off x="4786251" y="4789173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13055B-FA4A-CB50-096C-6364848171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" r="2070"/>
          <a:stretch/>
        </p:blipFill>
        <p:spPr>
          <a:xfrm>
            <a:off x="7090427" y="4665963"/>
            <a:ext cx="4060271" cy="15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 </a:t>
            </a:r>
            <a:r>
              <a:rPr lang="ko-KR" altLang="en-US" sz="3200" b="1" dirty="0"/>
              <a:t>미디어 쿼리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60838" y="2493533"/>
            <a:ext cx="10550977" cy="120256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쿼리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7959" y="2361453"/>
            <a:ext cx="10550973" cy="120256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colly.com</a:t>
            </a:r>
          </a:p>
          <a:p>
            <a:pPr lvl="0"/>
            <a:endParaRPr lang="en-US" altLang="ko-KR" sz="1400" dirty="0">
              <a:solidFill>
                <a:schemeClr val="tx1"/>
              </a:solidFill>
            </a:endParaRPr>
          </a:p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브라우저 창의 너비를 조절할 때마다 화면에 표시되는 칼럼 개수가 달라짐</a:t>
            </a:r>
          </a:p>
          <a:p>
            <a:pPr lvl="0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나 태블릿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스마트폰의 웹 브라우저 화면 크기에 따라 사이트 레이아웃이 바뀜</a:t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+mn-ea"/>
              </a:rPr>
              <a:t>접속하는 장치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미디어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에 따라 특정한 </a:t>
            </a:r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스타일을 사용하도록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746FFA-E0F7-19FC-67CF-F555A189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6" y="3743253"/>
            <a:ext cx="8810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92369" y="2667000"/>
            <a:ext cx="6773024" cy="361950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미디어 쿼리 사용법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9488" y="2534920"/>
            <a:ext cx="6773024" cy="361950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en-US" altLang="ko-KR" sz="20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3702434" y="162244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4234349" y="163383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</a:rPr>
              <a:t>미디어 쿼리 중단점 만들기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73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1232" y="2805410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 flex(</a:t>
            </a:r>
            <a:r>
              <a:rPr lang="ko-KR" altLang="en-US" sz="3200" b="1" dirty="0" err="1"/>
              <a:t>플렉스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반응형 웹이란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303210" y="263880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미디어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321721" y="37477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Flex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84733" y="2701295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2625" y="2696382"/>
            <a:ext cx="469337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나오게 된 배경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9745" y="2564302"/>
            <a:ext cx="469337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레이아웃을 위한 전용 태그들이 마땅하지 않아 </a:t>
            </a: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화면 배치를 위하여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, float 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이나 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inline-block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을 이용 </a:t>
            </a:r>
            <a:r>
              <a:rPr lang="ko-KR" altLang="en-US" sz="2000" noProof="0" dirty="0" err="1">
                <a:solidFill>
                  <a:schemeClr val="tx1"/>
                </a:solidFill>
                <a:latin typeface="나눔바른고딕 Light"/>
                <a:ea typeface="맑은 고딕"/>
              </a:rPr>
              <a:t>했었음</a:t>
            </a:r>
            <a:endParaRPr lang="en-US" altLang="ko-KR" sz="2000" noProof="0" dirty="0">
              <a:solidFill>
                <a:schemeClr val="tx1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1853" y="2564302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레이아웃 배치 전용 기능으로 지원하기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단점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옛날 </a:t>
            </a:r>
            <a:r>
              <a:rPr lang="ko-KR" altLang="en-US" dirty="0" err="1">
                <a:solidFill>
                  <a:schemeClr val="tx1"/>
                </a:solidFill>
              </a:rPr>
              <a:t>웹브라우저</a:t>
            </a:r>
            <a:r>
              <a:rPr lang="en-US" altLang="ko-KR" dirty="0">
                <a:solidFill>
                  <a:schemeClr val="tx1"/>
                </a:solidFill>
              </a:rPr>
              <a:t>(IE 8)</a:t>
            </a:r>
            <a:r>
              <a:rPr lang="ko-KR" altLang="en-US" dirty="0">
                <a:solidFill>
                  <a:schemeClr val="tx1"/>
                </a:solidFill>
              </a:rPr>
              <a:t>는 지원하지 않음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529" y="16729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444" y="1684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0516953-A20E-449A-914C-D26D26D2E333}"/>
              </a:ext>
            </a:extLst>
          </p:cNvPr>
          <p:cNvSpPr/>
          <p:nvPr/>
        </p:nvSpPr>
        <p:spPr>
          <a:xfrm>
            <a:off x="7556054" y="172400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1180C-83D3-4AD8-BEF7-8B14EE56D84D}"/>
              </a:ext>
            </a:extLst>
          </p:cNvPr>
          <p:cNvSpPr txBox="1"/>
          <p:nvPr/>
        </p:nvSpPr>
        <p:spPr>
          <a:xfrm>
            <a:off x="8087969" y="1735399"/>
            <a:ext cx="75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Flex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25778" y="2357438"/>
            <a:ext cx="11150443" cy="423716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" y="2244916"/>
            <a:ext cx="11150441" cy="423716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801697" y="14663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333612" y="147778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기본 구조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EB1A0-06A9-937B-3373-AF86C62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408625"/>
            <a:ext cx="9072561" cy="35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0735" y="2071198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반응형 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모바일 기기와 웹디자인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가변요소 사용하기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20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인공지능 </a:t>
            </a:r>
            <a:r>
              <a:rPr lang="en-US" altLang="ko-KR" sz="3600" b="1" dirty="0">
                <a:solidFill>
                  <a:schemeClr val="bg1"/>
                </a:solidFill>
              </a:rPr>
              <a:t>VS </a:t>
            </a:r>
            <a:r>
              <a:rPr lang="ko-KR" altLang="en-US" sz="36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VS</a:t>
            </a:r>
            <a:r>
              <a:rPr lang="ko-KR" altLang="en-US" sz="3600" b="1" dirty="0">
                <a:solidFill>
                  <a:schemeClr val="bg1"/>
                </a:solidFill>
              </a:rPr>
              <a:t> 딥러닝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4881" y="2464480"/>
            <a:ext cx="10982694" cy="40480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001" y="2291207"/>
            <a:ext cx="10982694" cy="438722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39469" y="153131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25664" y="152969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용어에 대한 정의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30772-39AE-48F3-BBE4-B8B4D544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48" y="2454320"/>
            <a:ext cx="10223971" cy="393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20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인공지능 </a:t>
            </a:r>
            <a:r>
              <a:rPr lang="en-US" altLang="ko-KR" sz="3600" b="1" dirty="0">
                <a:solidFill>
                  <a:schemeClr val="bg1"/>
                </a:solidFill>
              </a:rPr>
              <a:t>VS </a:t>
            </a:r>
            <a:r>
              <a:rPr lang="ko-KR" altLang="en-US" sz="36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VS</a:t>
            </a:r>
            <a:r>
              <a:rPr lang="ko-KR" altLang="en-US" sz="3600" b="1" dirty="0">
                <a:solidFill>
                  <a:schemeClr val="bg1"/>
                </a:solidFill>
              </a:rPr>
              <a:t> 딥러닝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4881" y="2464480"/>
            <a:ext cx="10982694" cy="40480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001" y="2291207"/>
            <a:ext cx="10982694" cy="438722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39469" y="153131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25664" y="1529695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인공지능에 대한 범주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B2A613-AB57-43B5-BC42-48ED53AD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47" y="2454320"/>
            <a:ext cx="10515402" cy="38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20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인공지능 </a:t>
            </a:r>
            <a:r>
              <a:rPr lang="en-US" altLang="ko-KR" sz="3600" b="1" dirty="0">
                <a:solidFill>
                  <a:schemeClr val="bg1"/>
                </a:solidFill>
              </a:rPr>
              <a:t>VS </a:t>
            </a:r>
            <a:r>
              <a:rPr lang="ko-KR" altLang="en-US" sz="36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VS</a:t>
            </a:r>
            <a:r>
              <a:rPr lang="ko-KR" altLang="en-US" sz="3600" b="1" dirty="0">
                <a:solidFill>
                  <a:schemeClr val="bg1"/>
                </a:solidFill>
              </a:rPr>
              <a:t> 딥러닝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4881" y="2464480"/>
            <a:ext cx="10982694" cy="40480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001" y="2291207"/>
            <a:ext cx="10982694" cy="438722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39469" y="153131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25664" y="1529695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인공지능에 대한 범주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56CDB6-BF4F-454C-A4EE-1023F68D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62" y="2373041"/>
            <a:ext cx="3527366" cy="40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CFDDBE-A6FD-4C18-ADC3-383B73D9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11" y="2454320"/>
            <a:ext cx="65532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4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20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인공지능 </a:t>
            </a:r>
            <a:r>
              <a:rPr lang="en-US" altLang="ko-KR" sz="3600" b="1" dirty="0">
                <a:solidFill>
                  <a:schemeClr val="bg1"/>
                </a:solidFill>
              </a:rPr>
              <a:t>VS </a:t>
            </a:r>
            <a:r>
              <a:rPr lang="ko-KR" altLang="en-US" sz="36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VS</a:t>
            </a:r>
            <a:r>
              <a:rPr lang="ko-KR" altLang="en-US" sz="3600" b="1" dirty="0">
                <a:solidFill>
                  <a:schemeClr val="bg1"/>
                </a:solidFill>
              </a:rPr>
              <a:t> 딥러닝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5C89A9F3-D993-4C7A-86CE-4E6999FF5895}"/>
              </a:ext>
            </a:extLst>
          </p:cNvPr>
          <p:cNvSpPr/>
          <p:nvPr/>
        </p:nvSpPr>
        <p:spPr>
          <a:xfrm>
            <a:off x="925574" y="2476255"/>
            <a:ext cx="10299537" cy="59329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026D876B-57FC-439B-ADC9-741DE82DA4F8}"/>
              </a:ext>
            </a:extLst>
          </p:cNvPr>
          <p:cNvSpPr/>
          <p:nvPr/>
        </p:nvSpPr>
        <p:spPr>
          <a:xfrm>
            <a:off x="837779" y="2377902"/>
            <a:ext cx="10299537" cy="59329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5748" marR="0" lvl="2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E845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인공지능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인지 능력을 모방하는 기계 공학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0832A3-99A8-4ADB-A017-4B7735E98B5F}"/>
              </a:ext>
            </a:extLst>
          </p:cNvPr>
          <p:cNvSpPr/>
          <p:nvPr/>
        </p:nvSpPr>
        <p:spPr>
          <a:xfrm>
            <a:off x="875244" y="167980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BC183F9-24CD-4749-91C9-29B48E6EED21}"/>
              </a:ext>
            </a:extLst>
          </p:cNvPr>
          <p:cNvSpPr/>
          <p:nvPr/>
        </p:nvSpPr>
        <p:spPr>
          <a:xfrm>
            <a:off x="875244" y="4891077"/>
            <a:ext cx="47960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6A14-1ACE-467A-B1A5-F1B0282A3392}"/>
              </a:ext>
            </a:extLst>
          </p:cNvPr>
          <p:cNvSpPr txBox="1"/>
          <p:nvPr/>
        </p:nvSpPr>
        <p:spPr>
          <a:xfrm>
            <a:off x="1361439" y="1678185"/>
            <a:ext cx="360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인공지능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1E5DB-E65E-40C1-B247-02A150E8B8CF}"/>
              </a:ext>
            </a:extLst>
          </p:cNvPr>
          <p:cNvSpPr txBox="1"/>
          <p:nvPr/>
        </p:nvSpPr>
        <p:spPr>
          <a:xfrm>
            <a:off x="1500085" y="4942607"/>
            <a:ext cx="311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딥러닝</a:t>
            </a:r>
          </a:p>
        </p:txBody>
      </p:sp>
      <p:sp>
        <p:nvSpPr>
          <p:cNvPr id="26" name="모서리가 둥근 직사각형 15">
            <a:extLst>
              <a:ext uri="{FF2B5EF4-FFF2-40B4-BE49-F238E27FC236}">
                <a16:creationId xmlns:a16="http://schemas.microsoft.com/office/drawing/2014/main" id="{D80674E4-A0DA-4FBC-995B-AE25D270843B}"/>
              </a:ext>
            </a:extLst>
          </p:cNvPr>
          <p:cNvSpPr/>
          <p:nvPr/>
        </p:nvSpPr>
        <p:spPr>
          <a:xfrm>
            <a:off x="1114003" y="5767209"/>
            <a:ext cx="10111107" cy="53901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6">
            <a:extLst>
              <a:ext uri="{FF2B5EF4-FFF2-40B4-BE49-F238E27FC236}">
                <a16:creationId xmlns:a16="http://schemas.microsoft.com/office/drawing/2014/main" id="{0B780C21-50DE-4567-82A3-4F796F31F2F7}"/>
              </a:ext>
            </a:extLst>
          </p:cNvPr>
          <p:cNvSpPr/>
          <p:nvPr/>
        </p:nvSpPr>
        <p:spPr>
          <a:xfrm>
            <a:off x="837778" y="5579958"/>
            <a:ext cx="10299537" cy="6493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solidFill>
                  <a:srgbClr val="3B3F47"/>
                </a:solidFill>
                <a:effectLst/>
                <a:latin typeface="neue-haas-grotesk-text"/>
              </a:rPr>
              <a:t>딥 러닝</a:t>
            </a:r>
            <a:r>
              <a:rPr lang="en-US" altLang="ko-KR" b="0" i="0" dirty="0">
                <a:solidFill>
                  <a:srgbClr val="3B3F47"/>
                </a:solidFill>
                <a:effectLst/>
                <a:latin typeface="neue-haas-grotesk-text"/>
              </a:rPr>
              <a:t>: ‘</a:t>
            </a:r>
            <a:r>
              <a:rPr lang="ko-KR" altLang="en-US" b="0" i="0" dirty="0">
                <a:solidFill>
                  <a:srgbClr val="3B3F47"/>
                </a:solidFill>
                <a:effectLst/>
                <a:latin typeface="neue-haas-grotesk-text"/>
              </a:rPr>
              <a:t>인공 </a:t>
            </a:r>
            <a:r>
              <a:rPr lang="ko-KR" altLang="en-US" b="0" i="0" dirty="0" err="1">
                <a:solidFill>
                  <a:srgbClr val="3B3F47"/>
                </a:solidFill>
                <a:effectLst/>
                <a:latin typeface="neue-haas-grotesk-text"/>
              </a:rPr>
              <a:t>신경망’을</a:t>
            </a:r>
            <a:r>
              <a:rPr lang="ko-KR" altLang="en-US" b="0" i="0" dirty="0">
                <a:solidFill>
                  <a:srgbClr val="3B3F47"/>
                </a:solidFill>
                <a:effectLst/>
                <a:latin typeface="neue-haas-grotesk-text"/>
              </a:rPr>
              <a:t> 기반으로 하는 기계 학습</a:t>
            </a:r>
            <a:endParaRPr lang="ko-KR" altLang="en-US" dirty="0"/>
          </a:p>
        </p:txBody>
      </p:sp>
      <p:sp>
        <p:nvSpPr>
          <p:cNvPr id="32" name="모서리가 둥근 직사각형 15">
            <a:extLst>
              <a:ext uri="{FF2B5EF4-FFF2-40B4-BE49-F238E27FC236}">
                <a16:creationId xmlns:a16="http://schemas.microsoft.com/office/drawing/2014/main" id="{FE6F19C6-9B95-44AA-BE9E-99859694E4AE}"/>
              </a:ext>
            </a:extLst>
          </p:cNvPr>
          <p:cNvSpPr/>
          <p:nvPr/>
        </p:nvSpPr>
        <p:spPr>
          <a:xfrm>
            <a:off x="925574" y="4044133"/>
            <a:ext cx="10299537" cy="59329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EFA2AAE2-A88D-45A3-B2BF-4FD6FDB08C5B}"/>
              </a:ext>
            </a:extLst>
          </p:cNvPr>
          <p:cNvSpPr/>
          <p:nvPr/>
        </p:nvSpPr>
        <p:spPr>
          <a:xfrm>
            <a:off x="837779" y="3945780"/>
            <a:ext cx="10299537" cy="59329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5748" marR="0" lvl="2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E845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3B3F47"/>
                </a:solidFill>
                <a:effectLst/>
                <a:latin typeface="neue-haas-grotesk-text"/>
              </a:rPr>
              <a:t> </a:t>
            </a:r>
            <a:r>
              <a:rPr lang="ko-KR" altLang="en-US" sz="1600" b="1" i="0" dirty="0" err="1">
                <a:solidFill>
                  <a:srgbClr val="3B3F47"/>
                </a:solidFill>
                <a:effectLst/>
                <a:latin typeface="neue-haas-grotesk-text"/>
              </a:rPr>
              <a:t>머신러닝</a:t>
            </a:r>
            <a:r>
              <a:rPr lang="en-US" altLang="ko-KR" sz="1600" b="0" i="0" dirty="0">
                <a:solidFill>
                  <a:srgbClr val="3B3F47"/>
                </a:solidFill>
                <a:effectLst/>
                <a:latin typeface="neue-haas-grotesk-text"/>
              </a:rPr>
              <a:t>: </a:t>
            </a:r>
            <a:r>
              <a:rPr lang="ko-KR" altLang="en-US" sz="1600" b="0" i="0" dirty="0">
                <a:solidFill>
                  <a:srgbClr val="3B3F47"/>
                </a:solidFill>
                <a:effectLst/>
                <a:latin typeface="neue-haas-grotesk-text"/>
              </a:rPr>
              <a:t>명확한 지시 없이도 패턴에 의존하지 않고 작업을 수행할 수 있는 기계 학습</a:t>
            </a:r>
          </a:p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C71B38F-D61A-43EC-95CE-D6AD70200B44}"/>
              </a:ext>
            </a:extLst>
          </p:cNvPr>
          <p:cNvSpPr/>
          <p:nvPr/>
        </p:nvSpPr>
        <p:spPr>
          <a:xfrm>
            <a:off x="875244" y="3247680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02EA38-4DE1-49CF-885B-215E28120E16}"/>
              </a:ext>
            </a:extLst>
          </p:cNvPr>
          <p:cNvSpPr txBox="1"/>
          <p:nvPr/>
        </p:nvSpPr>
        <p:spPr>
          <a:xfrm>
            <a:off x="1361439" y="3246063"/>
            <a:ext cx="360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err="1"/>
              <a:t>머신러닝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869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생활속</a:t>
            </a:r>
            <a:r>
              <a:rPr lang="ko-KR" altLang="en-US" sz="3600" b="1" dirty="0">
                <a:solidFill>
                  <a:schemeClr val="bg1"/>
                </a:solidFill>
              </a:rPr>
              <a:t> 인공지능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4881" y="2464480"/>
            <a:ext cx="10982694" cy="40480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001" y="2291207"/>
            <a:ext cx="10982694" cy="438722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39469" y="153131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25664" y="1529695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생활속</a:t>
            </a:r>
            <a:r>
              <a:rPr lang="ko-KR" altLang="en-US" sz="2400" dirty="0"/>
              <a:t> 인공지능은 </a:t>
            </a:r>
            <a:r>
              <a:rPr lang="ko-KR" altLang="en-US" sz="2400" dirty="0" err="1"/>
              <a:t>어떤것이</a:t>
            </a:r>
            <a:r>
              <a:rPr lang="ko-KR" altLang="en-US" sz="2400" dirty="0"/>
              <a:t>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B917A-33F8-4364-8909-34EC75A0BE86}"/>
              </a:ext>
            </a:extLst>
          </p:cNvPr>
          <p:cNvSpPr txBox="1"/>
          <p:nvPr/>
        </p:nvSpPr>
        <p:spPr>
          <a:xfrm>
            <a:off x="1306829" y="2454320"/>
            <a:ext cx="99356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자율 주행 자동차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테슬라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구글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현대자동차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&amp;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네이버</a:t>
            </a:r>
            <a:b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스마트 스피커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(AI 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비서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):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아마존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구글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oto Sans KR"/>
              </a:rPr>
              <a:t>바이두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oto Sans KR"/>
              </a:rPr>
              <a:t>알리바바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샤오미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KT, SK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텔레콤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네이버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카카오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삼성전자 등</a:t>
            </a:r>
            <a:b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 err="1">
                <a:solidFill>
                  <a:srgbClr val="333333"/>
                </a:solidFill>
                <a:effectLst/>
                <a:latin typeface="Noto Sans KR"/>
              </a:rPr>
              <a:t>챗봇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카카오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oto Sans KR"/>
              </a:rPr>
              <a:t>상담톡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네이버 톡톡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라인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oto Sans KR"/>
              </a:rPr>
              <a:t>채널톡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 등</a:t>
            </a:r>
            <a:b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인공지능 로봇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청소 로봇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교육용 로봇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동반자 로봇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운송 로봇</a:t>
            </a:r>
            <a:b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이미지 인식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페이스북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구글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마이크로소프트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네이버</a:t>
            </a:r>
            <a:b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개인화 추천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oto Sans KR"/>
              </a:rPr>
              <a:t>넷플릭스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구글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페이스북</a:t>
            </a:r>
            <a:b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기계 번역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 구글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네이버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oto Sans KR"/>
              </a:rPr>
              <a:t>파파고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7976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인공지능 역사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4881" y="2464480"/>
            <a:ext cx="10982694" cy="40480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001" y="2291207"/>
            <a:ext cx="10982694" cy="438722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37274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37113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인공지능 역사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B9D8AB-A0FA-4F71-9094-9877B729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971041"/>
            <a:ext cx="11672787" cy="479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1265</Words>
  <Application>Microsoft Office PowerPoint</Application>
  <PresentationFormat>와이드스크린</PresentationFormat>
  <Paragraphs>238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-apple-system</vt:lpstr>
      <vt:lpstr>D2Coding</vt:lpstr>
      <vt:lpstr>HY견고딕</vt:lpstr>
      <vt:lpstr>neue-haas-grotesk-text</vt:lpstr>
      <vt:lpstr>Noto Sans KR</vt:lpstr>
      <vt:lpstr>TDc_SSiGothic_120_OTF</vt:lpstr>
      <vt:lpstr>나눔고딕 ExtraBold</vt:lpstr>
      <vt:lpstr>나눔바른고딕</vt:lpstr>
      <vt:lpstr>나눔바른고딕 Light</vt:lpstr>
      <vt:lpstr>맑은 고딕</vt:lpstr>
      <vt:lpstr>Arial</vt:lpstr>
      <vt:lpstr>Lato</vt:lpstr>
      <vt:lpstr>Office 테마</vt:lpstr>
      <vt:lpstr> 너를 위한 딥러닝 (AI - 개요)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267</cp:revision>
  <dcterms:created xsi:type="dcterms:W3CDTF">2017-06-16T14:09:50Z</dcterms:created>
  <dcterms:modified xsi:type="dcterms:W3CDTF">2023-09-07T09:25:56Z</dcterms:modified>
</cp:coreProperties>
</file>