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64" r:id="rId5"/>
    <p:sldId id="344" r:id="rId6"/>
    <p:sldId id="346" r:id="rId7"/>
    <p:sldId id="287" r:id="rId8"/>
    <p:sldId id="288" r:id="rId9"/>
    <p:sldId id="345" r:id="rId10"/>
    <p:sldId id="343" r:id="rId11"/>
    <p:sldId id="334" r:id="rId12"/>
    <p:sldId id="279" r:id="rId13"/>
    <p:sldId id="337" r:id="rId14"/>
    <p:sldId id="342" r:id="rId15"/>
    <p:sldId id="335" r:id="rId16"/>
    <p:sldId id="33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https://www.pycodemates.com/2023/08/recurrent-neural-networks-explained.html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1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https://machinelearningmastery.com/understanding-simple-recurrent-neural-networks-in-keras/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https://machinelearningmastery.com/understanding-simple-recurrent-neural-networks-in-keras/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3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https://wikidocs.net/22881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7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https://wikidocs.net/22881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https://wikidocs.net/22881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9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https://ybworld.tistory.com/42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536419" y="1845645"/>
            <a:ext cx="6794696" cy="1309584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로지스틱회귀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요소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40" y="2846973"/>
            <a:ext cx="2352984" cy="95203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60" y="2714893"/>
            <a:ext cx="2352984" cy="9520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- </a:t>
            </a:r>
            <a:r>
              <a:rPr lang="en-US" altLang="ko-KR" sz="2800" dirty="0" err="1">
                <a:solidFill>
                  <a:srgbClr val="333333"/>
                </a:solidFill>
                <a:latin typeface="Lato"/>
              </a:rPr>
              <a:t>em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Lato"/>
              </a:rPr>
              <a:t>과 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rem</a:t>
            </a:r>
            <a:endParaRPr lang="ko-KR" altLang="en-US" sz="2800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요소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076909" y="2878592"/>
            <a:ext cx="6470925" cy="11322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4894029" y="2746512"/>
            <a:ext cx="6470925" cy="11322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브라우저 창의 너비가 변하더라도 이미지 너비 값은 변하지 않음 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.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 브라우저 화면 너비를 줄일 경우 이미지 일부가 가려짐</a:t>
            </a:r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가변 이미지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(fluid image)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로 만들면 창의 너비에 따라 이미지 너비도 조절됨</a:t>
            </a:r>
          </a:p>
          <a:p>
            <a:pPr algn="ctr"/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4894029" y="183211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380224" y="183049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이미지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37F910-02C5-D477-B55F-5080CDAB3528}"/>
              </a:ext>
            </a:extLst>
          </p:cNvPr>
          <p:cNvSpPr/>
          <p:nvPr/>
        </p:nvSpPr>
        <p:spPr>
          <a:xfrm>
            <a:off x="4786251" y="4789173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13055B-FA4A-CB50-096C-6364848171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" r="2070"/>
          <a:stretch/>
        </p:blipFill>
        <p:spPr>
          <a:xfrm>
            <a:off x="7090427" y="4665963"/>
            <a:ext cx="4060271" cy="15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 </a:t>
            </a:r>
            <a:r>
              <a:rPr lang="ko-KR" altLang="en-US" sz="3200" b="1" dirty="0"/>
              <a:t>미디어 쿼리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60838" y="2493533"/>
            <a:ext cx="10550977" cy="120256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쿼리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7959" y="2361453"/>
            <a:ext cx="10550973" cy="120256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colly.com</a:t>
            </a:r>
          </a:p>
          <a:p>
            <a:pPr lvl="0"/>
            <a:endParaRPr lang="en-US" altLang="ko-KR" sz="1400" dirty="0">
              <a:solidFill>
                <a:schemeClr val="tx1"/>
              </a:solidFill>
            </a:endParaRPr>
          </a:p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브라우저 창의 너비를 조절할 때마다 화면에 표시되는 칼럼 개수가 달라짐</a:t>
            </a:r>
          </a:p>
          <a:p>
            <a:pPr lvl="0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나 태블릿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스마트폰의 웹 브라우저 화면 크기에 따라 사이트 레이아웃이 바뀜</a:t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+mn-ea"/>
              </a:rPr>
              <a:t>접속하는 장치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미디어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에 따라 특정한 </a:t>
            </a:r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스타일을 사용하도록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746FFA-E0F7-19FC-67CF-F555A189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6" y="3743253"/>
            <a:ext cx="8810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92369" y="2667000"/>
            <a:ext cx="6773024" cy="361950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미디어 쿼리 사용법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9488" y="2534920"/>
            <a:ext cx="6773024" cy="361950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en-US" altLang="ko-KR" sz="20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3702434" y="162244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4234349" y="163383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</a:rPr>
              <a:t>미디어 쿼리 중단점 만들기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73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1232" y="2805410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 flex(</a:t>
            </a:r>
            <a:r>
              <a:rPr lang="ko-KR" altLang="en-US" sz="3200" b="1" dirty="0" err="1"/>
              <a:t>플렉스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84733" y="2701295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2625" y="2696382"/>
            <a:ext cx="469337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나오게 된 배경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9745" y="2564302"/>
            <a:ext cx="469337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레이아웃을 위한 전용 태그들이 마땅하지 않아 </a:t>
            </a: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화면 배치를 위하여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, float 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이나 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inline-block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을 이용 </a:t>
            </a:r>
            <a:r>
              <a:rPr lang="ko-KR" altLang="en-US" sz="2000" noProof="0" dirty="0" err="1">
                <a:solidFill>
                  <a:schemeClr val="tx1"/>
                </a:solidFill>
                <a:latin typeface="나눔바른고딕 Light"/>
                <a:ea typeface="맑은 고딕"/>
              </a:rPr>
              <a:t>했었음</a:t>
            </a:r>
            <a:endParaRPr lang="en-US" altLang="ko-KR" sz="2000" noProof="0" dirty="0">
              <a:solidFill>
                <a:schemeClr val="tx1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1853" y="2564302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레이아웃 배치 전용 기능으로 지원하기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단점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옛날 </a:t>
            </a:r>
            <a:r>
              <a:rPr lang="ko-KR" altLang="en-US" dirty="0" err="1">
                <a:solidFill>
                  <a:schemeClr val="tx1"/>
                </a:solidFill>
              </a:rPr>
              <a:t>웹브라우저</a:t>
            </a:r>
            <a:r>
              <a:rPr lang="en-US" altLang="ko-KR" dirty="0">
                <a:solidFill>
                  <a:schemeClr val="tx1"/>
                </a:solidFill>
              </a:rPr>
              <a:t>(IE 8)</a:t>
            </a:r>
            <a:r>
              <a:rPr lang="ko-KR" altLang="en-US" dirty="0">
                <a:solidFill>
                  <a:schemeClr val="tx1"/>
                </a:solidFill>
              </a:rPr>
              <a:t>는 지원하지 않음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529" y="16729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444" y="1684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0516953-A20E-449A-914C-D26D26D2E333}"/>
              </a:ext>
            </a:extLst>
          </p:cNvPr>
          <p:cNvSpPr/>
          <p:nvPr/>
        </p:nvSpPr>
        <p:spPr>
          <a:xfrm>
            <a:off x="7556054" y="172400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1180C-83D3-4AD8-BEF7-8B14EE56D84D}"/>
              </a:ext>
            </a:extLst>
          </p:cNvPr>
          <p:cNvSpPr txBox="1"/>
          <p:nvPr/>
        </p:nvSpPr>
        <p:spPr>
          <a:xfrm>
            <a:off x="8087969" y="1735399"/>
            <a:ext cx="75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Flex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25778" y="2357438"/>
            <a:ext cx="11150443" cy="423716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" y="2244916"/>
            <a:ext cx="11150441" cy="423716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801697" y="14663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333612" y="147778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기본 구조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EB1A0-06A9-937B-3373-AF86C62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408625"/>
            <a:ext cx="9072561" cy="35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로지스틱란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272699" y="263880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미디어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321721" y="37477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Flex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5488" y="3897920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95642" y="4087765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648" y="313661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로지스틱 회귀</a:t>
            </a: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로지스틱 </a:t>
            </a:r>
            <a:r>
              <a:rPr lang="ko-KR" altLang="en-US" sz="3600" b="1" dirty="0" err="1">
                <a:solidFill>
                  <a:schemeClr val="bg1"/>
                </a:solidFill>
              </a:rPr>
              <a:t>회귀란</a:t>
            </a:r>
            <a:r>
              <a:rPr lang="en-US" altLang="ko-KR" sz="3600" b="1" dirty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A72BF-F62F-461E-8764-79B793C2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1454150"/>
            <a:ext cx="9475805" cy="50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45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로지스틱 회귀 와 선형회귀의 차이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673557" y="2367281"/>
            <a:ext cx="4981077" cy="139917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0677" y="2235201"/>
            <a:ext cx="4981077" cy="144606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02707" y="1584297"/>
            <a:ext cx="467360" cy="387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8011" y="153018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선형 회귀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01FDE2-9982-4E7A-91E8-EF7C258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14" y="2541728"/>
            <a:ext cx="4207232" cy="6540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선형 회귀분석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ea typeface="나눔고딕" pitchFamily="2" charset="-127"/>
              </a:rPr>
              <a:t> 단순/다중은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ea typeface="나눔고딕" pitchFamily="2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ea typeface="나눔고딕" pitchFamily="2" charset="-127"/>
              </a:rPr>
              <a:t>모두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</a:rPr>
              <a:t>종속변수Y가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 연속형 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B39CBC5-5E40-4934-B8D2-367072C9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8613"/>
            <a:ext cx="5812507" cy="437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4F8D5C03-FF24-4233-9E61-BBE48F80B8D6}"/>
              </a:ext>
            </a:extLst>
          </p:cNvPr>
          <p:cNvSpPr/>
          <p:nvPr/>
        </p:nvSpPr>
        <p:spPr>
          <a:xfrm>
            <a:off x="627971" y="4980915"/>
            <a:ext cx="5064466" cy="113240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C3210D71-B35B-4F5C-9916-3319334FCFA9}"/>
              </a:ext>
            </a:extLst>
          </p:cNvPr>
          <p:cNvSpPr/>
          <p:nvPr/>
        </p:nvSpPr>
        <p:spPr>
          <a:xfrm>
            <a:off x="445091" y="4848835"/>
            <a:ext cx="5064466" cy="11703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33DC89-0346-4745-8A6C-E5077CDE360C}"/>
              </a:ext>
            </a:extLst>
          </p:cNvPr>
          <p:cNvSpPr/>
          <p:nvPr/>
        </p:nvSpPr>
        <p:spPr>
          <a:xfrm>
            <a:off x="1055624" y="4316336"/>
            <a:ext cx="476850" cy="3355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A48D4-5F66-4534-A0D3-0C93D4C70F97}"/>
              </a:ext>
            </a:extLst>
          </p:cNvPr>
          <p:cNvSpPr txBox="1"/>
          <p:nvPr/>
        </p:nvSpPr>
        <p:spPr>
          <a:xfrm>
            <a:off x="1672637" y="4248619"/>
            <a:ext cx="347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로지스틱 </a:t>
            </a:r>
            <a:r>
              <a:rPr lang="ko-KR" altLang="en-US" sz="2400" dirty="0"/>
              <a:t>회귀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89565A4-E0CE-49CF-98F7-7038EE8E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14" y="5107002"/>
            <a:ext cx="4277666" cy="6540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종속변수가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</a:rPr>
              <a:t>범주형이면서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0 or 1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인 경우 사용하는 회귀분석이다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1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로지스틱 회귀 결론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763571" y="2367282"/>
            <a:ext cx="10244790" cy="1198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3571" y="2235201"/>
            <a:ext cx="10061910" cy="12390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02707" y="1584297"/>
            <a:ext cx="467360" cy="387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8011" y="1530185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로지스틱 </a:t>
            </a:r>
            <a:r>
              <a:rPr lang="ko-KR" altLang="en-US" sz="2400" dirty="0" err="1"/>
              <a:t>회귀란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01FDE2-9982-4E7A-91E8-EF7C258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09" y="2620379"/>
            <a:ext cx="9470940" cy="40779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err="1">
                <a:latin typeface="Arial Black" panose="020B0A04020102020204" pitchFamily="34" charset="0"/>
              </a:rPr>
              <a:t>로지스틱회귀</a:t>
            </a:r>
            <a:r>
              <a:rPr lang="ko-KR" altLang="en-US" sz="2400" dirty="0">
                <a:latin typeface="Arial Black" panose="020B0A04020102020204" pitchFamily="34" charset="0"/>
              </a:rPr>
              <a:t> 분석의 개념은 선형회귀가 확률을 생성하도록 </a:t>
            </a:r>
            <a:r>
              <a:rPr lang="ko-KR" altLang="en-US" sz="2400" dirty="0" err="1">
                <a:latin typeface="Arial Black" panose="020B0A04020102020204" pitchFamily="34" charset="0"/>
              </a:rPr>
              <a:t>하는것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26" name="모서리가 둥근 직사각형 15">
            <a:extLst>
              <a:ext uri="{FF2B5EF4-FFF2-40B4-BE49-F238E27FC236}">
                <a16:creationId xmlns:a16="http://schemas.microsoft.com/office/drawing/2014/main" id="{CBC37B0A-117F-4FDD-94D9-345B3CE63296}"/>
              </a:ext>
            </a:extLst>
          </p:cNvPr>
          <p:cNvSpPr/>
          <p:nvPr/>
        </p:nvSpPr>
        <p:spPr>
          <a:xfrm>
            <a:off x="763571" y="4796525"/>
            <a:ext cx="10244790" cy="1198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6">
            <a:extLst>
              <a:ext uri="{FF2B5EF4-FFF2-40B4-BE49-F238E27FC236}">
                <a16:creationId xmlns:a16="http://schemas.microsoft.com/office/drawing/2014/main" id="{54F02F19-CF13-45E5-BF6C-EF98559D6152}"/>
              </a:ext>
            </a:extLst>
          </p:cNvPr>
          <p:cNvSpPr/>
          <p:nvPr/>
        </p:nvSpPr>
        <p:spPr>
          <a:xfrm>
            <a:off x="763571" y="4664444"/>
            <a:ext cx="10061910" cy="12390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7789A8-66FC-42B3-A7BB-924492E3C175}"/>
              </a:ext>
            </a:extLst>
          </p:cNvPr>
          <p:cNvSpPr/>
          <p:nvPr/>
        </p:nvSpPr>
        <p:spPr>
          <a:xfrm>
            <a:off x="1002707" y="4013540"/>
            <a:ext cx="467360" cy="387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6550F-9102-4FD7-BA36-2DE777AED2C6}"/>
              </a:ext>
            </a:extLst>
          </p:cNvPr>
          <p:cNvSpPr txBox="1"/>
          <p:nvPr/>
        </p:nvSpPr>
        <p:spPr>
          <a:xfrm>
            <a:off x="1668011" y="395942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참고</a:t>
            </a:r>
            <a:r>
              <a:rPr lang="en-US" altLang="ko-KR" sz="2400" dirty="0"/>
              <a:t>: </a:t>
            </a:r>
            <a:r>
              <a:rPr lang="ko-KR" altLang="en-US" sz="2400" dirty="0"/>
              <a:t>실무에서는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DC6D288-B974-4CF5-9333-AFD7DC02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09" y="4864956"/>
            <a:ext cx="9470940" cy="7771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실무에서는 절대로 모든 독립변수를 대입 하지 않는다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.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변수 선택법을 통해 실질적인 효과가 있는 변수만 회귀식에 대입한다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1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예제를 통한 </a:t>
            </a:r>
            <a:r>
              <a:rPr lang="ko-KR" altLang="en-US" sz="3600" b="1" dirty="0" err="1">
                <a:solidFill>
                  <a:schemeClr val="bg1"/>
                </a:solidFill>
              </a:rPr>
              <a:t>시그모이드</a:t>
            </a:r>
            <a:r>
              <a:rPr lang="ko-KR" altLang="en-US" sz="3600" b="1" dirty="0">
                <a:solidFill>
                  <a:schemeClr val="bg1"/>
                </a:solidFill>
              </a:rPr>
              <a:t> 함수 설명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944459" y="2426916"/>
            <a:ext cx="3646395" cy="415299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1579" y="2294836"/>
            <a:ext cx="3646395" cy="415299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5748" marR="0" lvl="2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E845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99044" y="1442338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85239" y="1440721"/>
            <a:ext cx="567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Apple SD Gothic Neo"/>
              </a:rPr>
              <a:t>이진 분류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Apple SD Gothic Neo"/>
              </a:rPr>
              <a:t>(Binary Classification)</a:t>
            </a:r>
            <a:endParaRPr lang="ko-KR" altLang="en-US" sz="24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3298163-1243-4B29-8AB7-3E25370B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58904"/>
              </p:ext>
            </p:extLst>
          </p:nvPr>
        </p:nvGraphicFramePr>
        <p:xfrm>
          <a:off x="1473200" y="2495589"/>
          <a:ext cx="2391789" cy="3831908"/>
        </p:xfrm>
        <a:graphic>
          <a:graphicData uri="http://schemas.openxmlformats.org/drawingml/2006/table">
            <a:tbl>
              <a:tblPr/>
              <a:tblGrid>
                <a:gridCol w="1160441">
                  <a:extLst>
                    <a:ext uri="{9D8B030D-6E8A-4147-A177-3AD203B41FA5}">
                      <a16:colId xmlns:a16="http://schemas.microsoft.com/office/drawing/2014/main" val="3476634756"/>
                    </a:ext>
                  </a:extLst>
                </a:gridCol>
                <a:gridCol w="1231348">
                  <a:extLst>
                    <a:ext uri="{9D8B030D-6E8A-4147-A177-3AD203B41FA5}">
                      <a16:colId xmlns:a16="http://schemas.microsoft.com/office/drawing/2014/main" val="398084046"/>
                    </a:ext>
                  </a:extLst>
                </a:gridCol>
              </a:tblGrid>
              <a:tr h="63793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score(x)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result(y)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53564"/>
                  </a:ext>
                </a:extLst>
              </a:tr>
              <a:tr h="637937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45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불합격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9718"/>
                  </a:ext>
                </a:extLst>
              </a:tr>
              <a:tr h="637937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50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불합격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95902"/>
                  </a:ext>
                </a:extLst>
              </a:tr>
              <a:tr h="637937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55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불합격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29201"/>
                  </a:ext>
                </a:extLst>
              </a:tr>
              <a:tr h="388309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60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1539"/>
                  </a:ext>
                </a:extLst>
              </a:tr>
              <a:tr h="388309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65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61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70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81135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F68845C6-33F4-47CC-B54B-F903D5B6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95" y="2573518"/>
            <a:ext cx="6465254" cy="38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4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Apple SD Gothic Neo"/>
              </a:rPr>
              <a:t>시그모이드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Apple SD Gothic Neo"/>
              </a:rPr>
              <a:t> 함수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Apple SD Gothic Neo"/>
              </a:rPr>
              <a:t>(Sigmoid function)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259040"/>
            <a:ext cx="10554303" cy="131371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126959"/>
            <a:ext cx="10628589" cy="13137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87028" y="1451534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73223" y="1449917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로지스틱 회귀를 풀기 위한 가설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804ACD-7457-4D1F-8E94-604A62AC5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837" y="2267470"/>
            <a:ext cx="6410325" cy="876300"/>
          </a:xfrm>
          <a:prstGeom prst="rect">
            <a:avLst/>
          </a:prstGeom>
        </p:spPr>
      </p:pic>
      <p:sp>
        <p:nvSpPr>
          <p:cNvPr id="25" name="모서리가 둥근 직사각형 15">
            <a:extLst>
              <a:ext uri="{FF2B5EF4-FFF2-40B4-BE49-F238E27FC236}">
                <a16:creationId xmlns:a16="http://schemas.microsoft.com/office/drawing/2014/main" id="{F0B95025-FF1F-456A-A1EB-CAE802983BE6}"/>
              </a:ext>
            </a:extLst>
          </p:cNvPr>
          <p:cNvSpPr/>
          <p:nvPr/>
        </p:nvSpPr>
        <p:spPr>
          <a:xfrm>
            <a:off x="1069908" y="4926728"/>
            <a:ext cx="10647610" cy="14653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6">
            <a:extLst>
              <a:ext uri="{FF2B5EF4-FFF2-40B4-BE49-F238E27FC236}">
                <a16:creationId xmlns:a16="http://schemas.microsoft.com/office/drawing/2014/main" id="{9EE456A0-9110-4000-8815-44638791F026}"/>
              </a:ext>
            </a:extLst>
          </p:cNvPr>
          <p:cNvSpPr/>
          <p:nvPr/>
        </p:nvSpPr>
        <p:spPr>
          <a:xfrm>
            <a:off x="887028" y="4794646"/>
            <a:ext cx="10722553" cy="146535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여기서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구해야할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것은 여전히 주어진 데이터에 가장 적합한 가중치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w(weight)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편향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b(bias)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인공 지능 알고리즘이 하는 것은 결국 주어진 데이터에 적합한 가중치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구하는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BFCAA4-6204-4EA0-9E7D-4D70FBF9AD89}"/>
              </a:ext>
            </a:extLst>
          </p:cNvPr>
          <p:cNvSpPr/>
          <p:nvPr/>
        </p:nvSpPr>
        <p:spPr>
          <a:xfrm>
            <a:off x="925697" y="411922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E79F9E-43DA-439B-88EB-A5D3EE3B1CC9}"/>
              </a:ext>
            </a:extLst>
          </p:cNvPr>
          <p:cNvSpPr txBox="1"/>
          <p:nvPr/>
        </p:nvSpPr>
        <p:spPr>
          <a:xfrm>
            <a:off x="1411892" y="41176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C78B1-1DB7-4949-8309-3EB119ABAC37}"/>
              </a:ext>
            </a:extLst>
          </p:cNvPr>
          <p:cNvSpPr txBox="1"/>
          <p:nvPr/>
        </p:nvSpPr>
        <p:spPr>
          <a:xfrm>
            <a:off x="1556485" y="41295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</a:t>
            </a:r>
            <a:r>
              <a:rPr lang="ko-KR" altLang="en-US" sz="2400" b="1" dirty="0"/>
              <a:t>가중치 와 편향 구하기</a:t>
            </a:r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96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pple SD Gothic Neo"/>
              </a:rPr>
              <a:t>비용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Apple SD Gothic Neo"/>
              </a:rPr>
              <a:t> 함수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Apple SD Gothic Neo"/>
              </a:rPr>
              <a:t>(Cost function)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259040"/>
            <a:ext cx="10554303" cy="131371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126959"/>
            <a:ext cx="10628589" cy="13137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87028" y="1451534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73223" y="1449917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로지스틱 회귀를 풀기 위한 가설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804ACD-7457-4D1F-8E94-604A62AC5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837" y="2267470"/>
            <a:ext cx="6410325" cy="876300"/>
          </a:xfrm>
          <a:prstGeom prst="rect">
            <a:avLst/>
          </a:prstGeom>
        </p:spPr>
      </p:pic>
      <p:sp>
        <p:nvSpPr>
          <p:cNvPr id="25" name="모서리가 둥근 직사각형 15">
            <a:extLst>
              <a:ext uri="{FF2B5EF4-FFF2-40B4-BE49-F238E27FC236}">
                <a16:creationId xmlns:a16="http://schemas.microsoft.com/office/drawing/2014/main" id="{F0B95025-FF1F-456A-A1EB-CAE802983BE6}"/>
              </a:ext>
            </a:extLst>
          </p:cNvPr>
          <p:cNvSpPr/>
          <p:nvPr/>
        </p:nvSpPr>
        <p:spPr>
          <a:xfrm>
            <a:off x="1069908" y="4926728"/>
            <a:ext cx="10647610" cy="14653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6">
            <a:extLst>
              <a:ext uri="{FF2B5EF4-FFF2-40B4-BE49-F238E27FC236}">
                <a16:creationId xmlns:a16="http://schemas.microsoft.com/office/drawing/2014/main" id="{9EE456A0-9110-4000-8815-44638791F026}"/>
              </a:ext>
            </a:extLst>
          </p:cNvPr>
          <p:cNvSpPr/>
          <p:nvPr/>
        </p:nvSpPr>
        <p:spPr>
          <a:xfrm>
            <a:off x="887028" y="4794646"/>
            <a:ext cx="10722553" cy="146535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여기서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구해야할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것은 여전히 주어진 데이터에 가장 적합한 가중치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w(weight)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편향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b(bias)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인공 지능 알고리즘이 하는 것은 결국 주어진 데이터에 적합한 가중치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구하는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BFCAA4-6204-4EA0-9E7D-4D70FBF9AD89}"/>
              </a:ext>
            </a:extLst>
          </p:cNvPr>
          <p:cNvSpPr/>
          <p:nvPr/>
        </p:nvSpPr>
        <p:spPr>
          <a:xfrm>
            <a:off x="925697" y="411922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E79F9E-43DA-439B-88EB-A5D3EE3B1CC9}"/>
              </a:ext>
            </a:extLst>
          </p:cNvPr>
          <p:cNvSpPr txBox="1"/>
          <p:nvPr/>
        </p:nvSpPr>
        <p:spPr>
          <a:xfrm>
            <a:off x="1411892" y="41176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C78B1-1DB7-4949-8309-3EB119ABAC37}"/>
              </a:ext>
            </a:extLst>
          </p:cNvPr>
          <p:cNvSpPr txBox="1"/>
          <p:nvPr/>
        </p:nvSpPr>
        <p:spPr>
          <a:xfrm>
            <a:off x="1556485" y="41295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</a:t>
            </a:r>
            <a:r>
              <a:rPr lang="ko-KR" altLang="en-US" sz="2400" b="1" dirty="0"/>
              <a:t>가중치 와 편향 구하기</a:t>
            </a:r>
          </a:p>
        </p:txBody>
      </p:sp>
    </p:spTree>
    <p:extLst>
      <p:ext uri="{BB962C8B-B14F-4D97-AF65-F5344CB8AC3E}">
        <p14:creationId xmlns:p14="http://schemas.microsoft.com/office/powerpoint/2010/main" val="134093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830</Words>
  <Application>Microsoft Office PowerPoint</Application>
  <PresentationFormat>와이드스크린</PresentationFormat>
  <Paragraphs>175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Apple SD Gothic Neo</vt:lpstr>
      <vt:lpstr>-apple-system</vt:lpstr>
      <vt:lpstr>D2Coding</vt:lpstr>
      <vt:lpstr>HY견고딕</vt:lpstr>
      <vt:lpstr>Noto Sans KR</vt:lpstr>
      <vt:lpstr>TDc_SSiGothic_120_OTF</vt:lpstr>
      <vt:lpstr>나눔고딕 ExtraBold</vt:lpstr>
      <vt:lpstr>나눔바른고딕</vt:lpstr>
      <vt:lpstr>나눔바른고딕 Light</vt:lpstr>
      <vt:lpstr>맑은 고딕</vt:lpstr>
      <vt:lpstr>Arial</vt:lpstr>
      <vt:lpstr>Arial Black</vt:lpstr>
      <vt:lpstr>Lato</vt:lpstr>
      <vt:lpstr>Office 테마</vt:lpstr>
      <vt:lpstr>너를 위한 로지스틱회귀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275</cp:revision>
  <dcterms:created xsi:type="dcterms:W3CDTF">2017-06-16T14:09:50Z</dcterms:created>
  <dcterms:modified xsi:type="dcterms:W3CDTF">2023-09-08T08:18:17Z</dcterms:modified>
</cp:coreProperties>
</file>